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7" r:id="rId3"/>
    <p:sldId id="281" r:id="rId5"/>
    <p:sldId id="291" r:id="rId6"/>
    <p:sldId id="299" r:id="rId7"/>
    <p:sldId id="300" r:id="rId8"/>
    <p:sldId id="320" r:id="rId9"/>
    <p:sldId id="298" r:id="rId10"/>
    <p:sldId id="303" r:id="rId11"/>
    <p:sldId id="292" r:id="rId12"/>
    <p:sldId id="308" r:id="rId13"/>
    <p:sldId id="304" r:id="rId14"/>
    <p:sldId id="293" r:id="rId15"/>
    <p:sldId id="305" r:id="rId16"/>
    <p:sldId id="323" r:id="rId17"/>
    <p:sldId id="309" r:id="rId18"/>
    <p:sldId id="348" r:id="rId19"/>
    <p:sldId id="349" r:id="rId20"/>
    <p:sldId id="342" r:id="rId21"/>
    <p:sldId id="343" r:id="rId22"/>
    <p:sldId id="350" r:id="rId23"/>
    <p:sldId id="351" r:id="rId24"/>
    <p:sldId id="352" r:id="rId25"/>
    <p:sldId id="347" r:id="rId26"/>
    <p:sldId id="310" r:id="rId27"/>
    <p:sldId id="324" r:id="rId28"/>
    <p:sldId id="311" r:id="rId29"/>
    <p:sldId id="294" r:id="rId30"/>
    <p:sldId id="306" r:id="rId31"/>
    <p:sldId id="329" r:id="rId32"/>
    <p:sldId id="312" r:id="rId33"/>
    <p:sldId id="330" r:id="rId34"/>
    <p:sldId id="331" r:id="rId35"/>
    <p:sldId id="328" r:id="rId36"/>
    <p:sldId id="332" r:id="rId37"/>
    <p:sldId id="401" r:id="rId38"/>
    <p:sldId id="302" r:id="rId39"/>
    <p:sldId id="307" r:id="rId40"/>
    <p:sldId id="354" r:id="rId41"/>
    <p:sldId id="355" r:id="rId42"/>
    <p:sldId id="356" r:id="rId43"/>
    <p:sldId id="357" r:id="rId44"/>
    <p:sldId id="318" r:id="rId45"/>
    <p:sldId id="289" r:id="rId46"/>
    <p:sldId id="376" r:id="rId47"/>
    <p:sldId id="377" r:id="rId48"/>
    <p:sldId id="287" r:id="rId49"/>
    <p:sldId id="380" r:id="rId50"/>
    <p:sldId id="382" r:id="rId51"/>
    <p:sldId id="381" r:id="rId52"/>
    <p:sldId id="383" r:id="rId53"/>
    <p:sldId id="384" r:id="rId54"/>
    <p:sldId id="386" r:id="rId55"/>
    <p:sldId id="315" r:id="rId56"/>
    <p:sldId id="388" r:id="rId57"/>
    <p:sldId id="316" r:id="rId58"/>
    <p:sldId id="274" r:id="rId59"/>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标题目录" id="{63AF24D2-5065-47A9-821E-0E81483DD0DD}">
          <p14:sldIdLst>
            <p14:sldId id="317"/>
            <p14:sldId id="281"/>
          </p14:sldIdLst>
        </p14:section>
        <p14:section name="1.引言" id="{8687B075-8BA3-4A58-B881-C67B42B99D8A}">
          <p14:sldIdLst>
            <p14:sldId id="291"/>
            <p14:sldId id="299"/>
            <p14:sldId id="300"/>
            <p14:sldId id="320"/>
            <p14:sldId id="298"/>
            <p14:sldId id="303"/>
          </p14:sldIdLst>
        </p14:section>
        <p14:section name="2.数据采集与预处理" id="{AC04EA3F-0935-4AB8-B224-57C9668EAD04}">
          <p14:sldIdLst>
            <p14:sldId id="292"/>
            <p14:sldId id="308"/>
            <p14:sldId id="304"/>
          </p14:sldIdLst>
        </p14:section>
        <p14:section name="3.高频词语分析" id="{3BAFA454-A072-44AE-8F72-B98ED2AC2758}">
          <p14:sldIdLst>
            <p14:sldId id="293"/>
            <p14:sldId id="305"/>
            <p14:sldId id="323"/>
            <p14:sldId id="309"/>
            <p14:sldId id="348"/>
            <p14:sldId id="349"/>
            <p14:sldId id="342"/>
            <p14:sldId id="343"/>
            <p14:sldId id="350"/>
            <p14:sldId id="351"/>
            <p14:sldId id="352"/>
            <p14:sldId id="347"/>
            <p14:sldId id="310"/>
            <p14:sldId id="324"/>
            <p14:sldId id="311"/>
          </p14:sldIdLst>
        </p14:section>
        <p14:section name="4.情感感知分析" id="{BF2192AF-3717-4675-84B7-F4B707CF6719}">
          <p14:sldIdLst>
            <p14:sldId id="294"/>
            <p14:sldId id="306"/>
            <p14:sldId id="329"/>
            <p14:sldId id="312"/>
            <p14:sldId id="330"/>
            <p14:sldId id="331"/>
            <p14:sldId id="332"/>
            <p14:sldId id="401"/>
            <p14:sldId id="328"/>
          </p14:sldIdLst>
        </p14:section>
        <p14:section name="5.规划角度策略" id="{E4B26136-3D1B-4E80-BB9A-EE3C2FA34F17}">
          <p14:sldIdLst>
            <p14:sldId id="302"/>
            <p14:sldId id="307"/>
            <p14:sldId id="354"/>
            <p14:sldId id="355"/>
            <p14:sldId id="356"/>
            <p14:sldId id="357"/>
            <p14:sldId id="318"/>
            <p14:sldId id="289"/>
            <p14:sldId id="376"/>
            <p14:sldId id="377"/>
            <p14:sldId id="287"/>
            <p14:sldId id="380"/>
            <p14:sldId id="382"/>
            <p14:sldId id="381"/>
            <p14:sldId id="383"/>
            <p14:sldId id="384"/>
            <p14:sldId id="386"/>
          </p14:sldIdLst>
        </p14:section>
        <p14:section name="6.结语" id="{76CF413E-F463-4267-81CB-2BC987453EEF}">
          <p14:sldIdLst>
            <p14:sldId id="315"/>
            <p14:sldId id="388"/>
            <p14:sldId id="316"/>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1"/>
    <a:srgbClr val="3A3A3A"/>
    <a:srgbClr val="565656"/>
    <a:srgbClr val="FAFAFA"/>
    <a:srgbClr val="F0B700"/>
    <a:srgbClr val="E2AC00"/>
    <a:srgbClr val="B08600"/>
    <a:srgbClr val="F6BB00"/>
    <a:srgbClr val="E1E1E1"/>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0" autoAdjust="0"/>
    <p:restoredTop sz="94660" autoAdjust="0"/>
  </p:normalViewPr>
  <p:slideViewPr>
    <p:cSldViewPr snapToGrid="0" showGuides="1">
      <p:cViewPr varScale="1">
        <p:scale>
          <a:sx n="64" d="100"/>
          <a:sy n="64" d="100"/>
        </p:scale>
        <p:origin x="768" y="40"/>
      </p:cViewPr>
      <p:guideLst>
        <p:guide orient="horz" pos="3053"/>
        <p:guide pos="3865"/>
        <p:guide pos="1164"/>
        <p:guide pos="5654"/>
        <p:guide pos="7065"/>
        <p:guide orient="horz" pos="1372"/>
        <p:guide orient="horz" pos="2629"/>
        <p:guide pos="2880"/>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BC56423-C432-45E6-89A1-31D5D84238B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hyperlink" Target="https://github.com/bai-yu-lan/sh-covid19" TargetMode="External"/><Relationship Id="rId5" Type="http://schemas.openxmlformats.org/officeDocument/2006/relationships/hyperlink" Target="https://wsjkw.sh.gov.cn/" TargetMode="Externa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microsoft.com/office/2007/relationships/hdphoto" Target="../media/image25.wdp"/><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3" Type="http://schemas.openxmlformats.org/officeDocument/2006/relationships/slideLayout" Target="../slideLayouts/slideLayout2.xml"/><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6" Type="http://schemas.openxmlformats.org/officeDocument/2006/relationships/slideLayout" Target="../slideLayouts/slideLayout2.xml"/><Relationship Id="rId15" Type="http://schemas.openxmlformats.org/officeDocument/2006/relationships/image" Target="../media/image56.png"/><Relationship Id="rId14" Type="http://schemas.openxmlformats.org/officeDocument/2006/relationships/image" Target="../media/image55.png"/><Relationship Id="rId13" Type="http://schemas.openxmlformats.org/officeDocument/2006/relationships/image" Target="../media/image54.png"/><Relationship Id="rId12" Type="http://schemas.openxmlformats.org/officeDocument/2006/relationships/image" Target="../media/image53.png"/><Relationship Id="rId11" Type="http://schemas.openxmlformats.org/officeDocument/2006/relationships/image" Target="../media/image52.png"/><Relationship Id="rId10" Type="http://schemas.openxmlformats.org/officeDocument/2006/relationships/image" Target="../media/image51.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82.png"/><Relationship Id="rId1"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8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95.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102.png"/><Relationship Id="rId4" Type="http://schemas.openxmlformats.org/officeDocument/2006/relationships/image" Target="../media/image2.svg"/><Relationship Id="rId3" Type="http://schemas.openxmlformats.org/officeDocument/2006/relationships/image" Target="../media/image101.png"/><Relationship Id="rId2" Type="http://schemas.openxmlformats.org/officeDocument/2006/relationships/image" Target="../media/image1.svg"/><Relationship Id="rId1" Type="http://schemas.openxmlformats.org/officeDocument/2006/relationships/image" Target="../media/image100.pn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102.png"/><Relationship Id="rId4" Type="http://schemas.openxmlformats.org/officeDocument/2006/relationships/image" Target="../media/image2.svg"/><Relationship Id="rId3" Type="http://schemas.openxmlformats.org/officeDocument/2006/relationships/image" Target="../media/image101.png"/><Relationship Id="rId2" Type="http://schemas.openxmlformats.org/officeDocument/2006/relationships/image" Target="../media/image1.svg"/><Relationship Id="rId1"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7580890" y="755411"/>
            <a:ext cx="3177271" cy="3177271"/>
          </a:xfrm>
          <a:prstGeom prst="rect">
            <a:avLst/>
          </a:prstGeom>
          <a:blipFill dpi="0" rotWithShape="0">
            <a:blip r:embed="rId1">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2">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任意多边形 27"/>
          <p:cNvSpPr/>
          <p:nvPr/>
        </p:nvSpPr>
        <p:spPr>
          <a:xfrm rot="2700000">
            <a:off x="9941571" y="3085654"/>
            <a:ext cx="3177271" cy="3177271"/>
          </a:xfrm>
          <a:custGeom>
            <a:avLst/>
            <a:gdLst>
              <a:gd name="connsiteX0" fmla="*/ 0 w 3177271"/>
              <a:gd name="connsiteY0" fmla="*/ 0 h 3177271"/>
              <a:gd name="connsiteX1" fmla="*/ 935918 w 3177271"/>
              <a:gd name="connsiteY1" fmla="*/ 0 h 3177271"/>
              <a:gd name="connsiteX2" fmla="*/ 3177271 w 3177271"/>
              <a:gd name="connsiteY2" fmla="*/ 2241353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0"/>
                </a:moveTo>
                <a:lnTo>
                  <a:pt x="935918" y="0"/>
                </a:lnTo>
                <a:lnTo>
                  <a:pt x="3177271" y="2241353"/>
                </a:lnTo>
                <a:lnTo>
                  <a:pt x="3177271" y="3177271"/>
                </a:lnTo>
                <a:lnTo>
                  <a:pt x="0" y="3177271"/>
                </a:lnTo>
                <a:close/>
              </a:path>
            </a:pathLst>
          </a:custGeom>
          <a:blipFill dpi="0" rotWithShape="0">
            <a:blip r:embed="rId3">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任意多边形 35"/>
          <p:cNvSpPr/>
          <p:nvPr/>
        </p:nvSpPr>
        <p:spPr>
          <a:xfrm rot="2700000">
            <a:off x="5245728" y="-1604723"/>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nvSpPr>
        <p:spPr>
          <a:xfrm>
            <a:off x="2520392" y="5089355"/>
            <a:ext cx="3760296" cy="615553"/>
          </a:xfrm>
          <a:prstGeom prst="rect">
            <a:avLst/>
          </a:prstGeom>
          <a:noFill/>
        </p:spPr>
        <p:txBody>
          <a:bodyPr wrap="square" rtlCol="0">
            <a:spAutoFit/>
          </a:bodyPr>
          <a:lstStyle/>
          <a:p>
            <a:pPr algn="ctr"/>
            <a:r>
              <a:rPr lang="en-US" altLang="zh-CN" dirty="0">
                <a:solidFill>
                  <a:srgbClr val="3A3A3A"/>
                </a:solidFill>
                <a:latin typeface="Calibri Light" panose="020F0302020204030204" pitchFamily="34" charset="0"/>
              </a:rPr>
              <a:t>Group members:</a:t>
            </a:r>
            <a:endParaRPr lang="en-US" altLang="zh-CN" dirty="0">
              <a:solidFill>
                <a:srgbClr val="3A3A3A"/>
              </a:solidFill>
              <a:latin typeface="Calibri Light" panose="020F0302020204030204" pitchFamily="34" charset="0"/>
            </a:endParaRPr>
          </a:p>
          <a:p>
            <a:pPr algn="ctr"/>
            <a:r>
              <a:rPr lang="zh-CN" altLang="en-US" sz="1600" dirty="0">
                <a:solidFill>
                  <a:srgbClr val="3A3A3A"/>
                </a:solidFill>
                <a:latin typeface="微软雅黑 Light" panose="020B0502040204020203" pitchFamily="34" charset="-122"/>
                <a:ea typeface="微软雅黑 Light" panose="020B0502040204020203" pitchFamily="34" charset="-122"/>
              </a:rPr>
              <a:t>黄芷仪  邵雨辰  师昱昊  田野佑民</a:t>
            </a:r>
            <a:endParaRPr lang="zh-CN" altLang="en-US" sz="1600" dirty="0">
              <a:solidFill>
                <a:srgbClr val="3A3A3A"/>
              </a:solidFill>
              <a:latin typeface="微软雅黑 Light" panose="020B0502040204020203" pitchFamily="34" charset="-122"/>
              <a:ea typeface="微软雅黑 Light" panose="020B0502040204020203" pitchFamily="34" charset="-122"/>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09084" y="3215193"/>
            <a:ext cx="7782911" cy="1877437"/>
          </a:xfrm>
          <a:prstGeom prst="rect">
            <a:avLst/>
          </a:prstGeom>
          <a:noFill/>
        </p:spPr>
        <p:txBody>
          <a:bodyPr wrap="square">
            <a:spAutoFit/>
          </a:bodyPr>
          <a:lstStyle/>
          <a:p>
            <a:pPr algn="ctr"/>
            <a:r>
              <a:rPr lang="en-US" altLang="zh-CN" sz="3200" dirty="0">
                <a:latin typeface="Calibri Light" panose="020F0302020204030204" pitchFamily="34" charset="0"/>
                <a:cs typeface="Calibri Light" panose="020F0302020204030204" pitchFamily="34" charset="0"/>
              </a:rPr>
              <a:t>Enlightenment of people’s</a:t>
            </a:r>
            <a:r>
              <a:rPr lang="zh-CN" altLang="en-US" sz="3200" dirty="0">
                <a:latin typeface="Calibri Light" panose="020F0302020204030204" pitchFamily="34" charset="0"/>
                <a:cs typeface="Calibri Light" panose="020F0302020204030204" pitchFamily="34" charset="0"/>
              </a:rPr>
              <a:t> </a:t>
            </a:r>
            <a:r>
              <a:rPr lang="en-US" altLang="zh-CN" sz="3200" dirty="0">
                <a:latin typeface="Calibri Light" panose="020F0302020204030204" pitchFamily="34" charset="0"/>
                <a:cs typeface="Calibri Light" panose="020F0302020204030204" pitchFamily="34" charset="0"/>
              </a:rPr>
              <a:t>voice:</a:t>
            </a:r>
            <a:endParaRPr lang="en-US" altLang="zh-CN" sz="3200" dirty="0">
              <a:latin typeface="Calibri Light" panose="020F0302020204030204" pitchFamily="34" charset="0"/>
              <a:cs typeface="Calibri Light" panose="020F0302020204030204" pitchFamily="34" charset="0"/>
            </a:endParaRPr>
          </a:p>
          <a:p>
            <a:pPr algn="ctr"/>
            <a:r>
              <a:rPr lang="en-US" altLang="zh-CN" sz="3200" dirty="0">
                <a:latin typeface="Calibri Light" panose="020F0302020204030204" pitchFamily="34" charset="0"/>
                <a:cs typeface="Calibri Light" panose="020F0302020204030204" pitchFamily="34" charset="0"/>
              </a:rPr>
              <a:t>Research</a:t>
            </a:r>
            <a:r>
              <a:rPr lang="en-US" altLang="zh-CN" sz="3200" b="1" dirty="0">
                <a:solidFill>
                  <a:schemeClr val="accent4"/>
                </a:solidFill>
                <a:latin typeface="Calibri Light" panose="020F0302020204030204" pitchFamily="34" charset="0"/>
                <a:cs typeface="Calibri Light" panose="020F0302020204030204" pitchFamily="34" charset="0"/>
              </a:rPr>
              <a:t> </a:t>
            </a:r>
            <a:r>
              <a:rPr lang="en-US" altLang="zh-CN" sz="3200" dirty="0">
                <a:latin typeface="Calibri Light" panose="020F0302020204030204" pitchFamily="34" charset="0"/>
                <a:cs typeface="Calibri Light" panose="020F0302020204030204" pitchFamily="34" charset="0"/>
              </a:rPr>
              <a:t>on the current outbreak of </a:t>
            </a:r>
            <a:r>
              <a:rPr lang="en-US" altLang="zh-CN" sz="3200" b="1" dirty="0">
                <a:solidFill>
                  <a:schemeClr val="accent4"/>
                </a:solidFill>
                <a:latin typeface="Calibri Light" panose="020F0302020204030204" pitchFamily="34" charset="0"/>
                <a:cs typeface="Calibri Light" panose="020F0302020204030204" pitchFamily="34" charset="0"/>
              </a:rPr>
              <a:t>COVID-19  in Shanghai </a:t>
            </a:r>
            <a:r>
              <a:rPr lang="en-US" altLang="zh-CN" sz="3200" dirty="0">
                <a:latin typeface="Calibri Light" panose="020F0302020204030204" pitchFamily="34" charset="0"/>
                <a:cs typeface="Calibri Light" panose="020F0302020204030204" pitchFamily="34" charset="0"/>
              </a:rPr>
              <a:t>based on </a:t>
            </a:r>
            <a:r>
              <a:rPr lang="en-US" altLang="zh-CN" sz="3200" b="1" dirty="0">
                <a:solidFill>
                  <a:schemeClr val="accent4"/>
                </a:solidFill>
                <a:latin typeface="Calibri Light" panose="020F0302020204030204" pitchFamily="34" charset="0"/>
                <a:cs typeface="Calibri Light" panose="020F0302020204030204" pitchFamily="34" charset="0"/>
              </a:rPr>
              <a:t>public opinion analysis</a:t>
            </a:r>
            <a:endParaRPr lang="en-US" altLang="zh-CN" sz="3200" b="1" dirty="0">
              <a:solidFill>
                <a:schemeClr val="accent4"/>
              </a:solidFill>
              <a:latin typeface="Calibri Light" panose="020F0302020204030204" pitchFamily="34" charset="0"/>
              <a:cs typeface="Calibri Light" panose="020F0302020204030204" pitchFamily="34" charset="0"/>
            </a:endParaRPr>
          </a:p>
          <a:p>
            <a:pPr algn="ctr"/>
            <a:r>
              <a:rPr lang="zh-CN" altLang="en-US" sz="2000" dirty="0">
                <a:latin typeface="微软雅黑 Light" panose="020B0502040204020203" pitchFamily="34" charset="-122"/>
                <a:ea typeface="微软雅黑 Light" panose="020B0502040204020203" pitchFamily="34" charset="-122"/>
                <a:cs typeface="Calibri Light" panose="020F0302020204030204" pitchFamily="34" charset="0"/>
              </a:rPr>
              <a:t>人民之声的启示</a:t>
            </a:r>
            <a:r>
              <a:rPr lang="en-US" altLang="zh-CN" sz="2000" dirty="0">
                <a:latin typeface="微软雅黑 Light" panose="020B0502040204020203" pitchFamily="34" charset="-122"/>
                <a:ea typeface="微软雅黑 Light" panose="020B0502040204020203" pitchFamily="34" charset="-122"/>
                <a:cs typeface="Calibri Light" panose="020F0302020204030204" pitchFamily="34" charset="0"/>
              </a:rPr>
              <a:t>——</a:t>
            </a:r>
            <a:r>
              <a:rPr lang="zh-CN" altLang="en-US" sz="2000" dirty="0">
                <a:latin typeface="微软雅黑 Light" panose="020B0502040204020203" pitchFamily="34" charset="-122"/>
                <a:ea typeface="微软雅黑 Light" panose="020B0502040204020203" pitchFamily="34" charset="-122"/>
                <a:cs typeface="Calibri Light" panose="020F0302020204030204" pitchFamily="34" charset="0"/>
              </a:rPr>
              <a:t>基于舆情分析的上海</a:t>
            </a:r>
            <a:r>
              <a:rPr lang="en-US" altLang="zh-CN" sz="2000" dirty="0">
                <a:latin typeface="微软雅黑 Light" panose="020B0502040204020203" pitchFamily="34" charset="-122"/>
                <a:ea typeface="微软雅黑 Light" panose="020B0502040204020203" pitchFamily="34" charset="-122"/>
                <a:cs typeface="Calibri Light" panose="020F0302020204030204" pitchFamily="34" charset="0"/>
              </a:rPr>
              <a:t>2022</a:t>
            </a:r>
            <a:r>
              <a:rPr lang="zh-CN" altLang="en-US" sz="2000" dirty="0">
                <a:latin typeface="微软雅黑 Light" panose="020B0502040204020203" pitchFamily="34" charset="-122"/>
                <a:ea typeface="微软雅黑 Light" panose="020B0502040204020203" pitchFamily="34" charset="-122"/>
                <a:cs typeface="Calibri Light" panose="020F0302020204030204" pitchFamily="34" charset="0"/>
              </a:rPr>
              <a:t>年春季新冠疫情研究</a:t>
            </a:r>
            <a:endParaRPr lang="zh-CN" altLang="en-US" sz="2000" dirty="0">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32" name="文本框 31"/>
          <p:cNvSpPr txBox="1"/>
          <p:nvPr/>
        </p:nvSpPr>
        <p:spPr>
          <a:xfrm>
            <a:off x="2520392" y="2982089"/>
            <a:ext cx="3760296" cy="307777"/>
          </a:xfrm>
          <a:prstGeom prst="rect">
            <a:avLst/>
          </a:prstGeom>
          <a:noFill/>
        </p:spPr>
        <p:txBody>
          <a:bodyPr wrap="square" rtlCol="0">
            <a:spAutoFit/>
          </a:bodyPr>
          <a:lstStyle/>
          <a:p>
            <a:pPr algn="ctr"/>
            <a:r>
              <a:rPr lang="en-US" altLang="zh-CN" sz="1400" dirty="0">
                <a:solidFill>
                  <a:srgbClr val="3A3A3A"/>
                </a:solidFill>
                <a:latin typeface="Calibri Light" panose="020F0302020204030204" pitchFamily="34" charset="0"/>
              </a:rPr>
              <a:t>-2022 SPRING-</a:t>
            </a:r>
            <a:endParaRPr lang="zh-CN" altLang="en-US" sz="1200" dirty="0">
              <a:solidFill>
                <a:srgbClr val="3A3A3A"/>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2.1 Data acquisition  </a:t>
              </a:r>
              <a:r>
                <a:rPr lang="zh-CN" altLang="en-US" dirty="0">
                  <a:solidFill>
                    <a:srgbClr val="3A3A3A"/>
                  </a:solidFill>
                  <a:latin typeface="微软雅黑" panose="020B0503020204020204" pitchFamily="34" charset="-122"/>
                  <a:ea typeface="微软雅黑" panose="020B0503020204020204" pitchFamily="34" charset="-122"/>
                </a:rPr>
                <a:t>数据采集</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2" name="组合 11"/>
          <p:cNvGrpSpPr/>
          <p:nvPr/>
        </p:nvGrpSpPr>
        <p:grpSpPr>
          <a:xfrm>
            <a:off x="311292" y="871390"/>
            <a:ext cx="6594005" cy="5465910"/>
            <a:chOff x="1402089" y="-111998"/>
            <a:chExt cx="10833464" cy="8980086"/>
          </a:xfrm>
        </p:grpSpPr>
        <p:grpSp>
          <p:nvGrpSpPr>
            <p:cNvPr id="10" name="组合 9"/>
            <p:cNvGrpSpPr/>
            <p:nvPr/>
          </p:nvGrpSpPr>
          <p:grpSpPr>
            <a:xfrm>
              <a:off x="1402089" y="-111998"/>
              <a:ext cx="5373813" cy="8971980"/>
              <a:chOff x="1402089" y="-111998"/>
              <a:chExt cx="5373813" cy="897198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2090" y="-111998"/>
                <a:ext cx="5373810" cy="4225212"/>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2551"/>
              <a:stretch>
                <a:fillRect/>
              </a:stretch>
            </p:blipFill>
            <p:spPr>
              <a:xfrm>
                <a:off x="1402089" y="4113214"/>
                <a:ext cx="5373813" cy="4746768"/>
              </a:xfrm>
              <a:prstGeom prst="rect">
                <a:avLst/>
              </a:prstGeom>
            </p:spPr>
          </p:pic>
        </p:grpSp>
        <p:grpSp>
          <p:nvGrpSpPr>
            <p:cNvPr id="11" name="组合 10"/>
            <p:cNvGrpSpPr/>
            <p:nvPr/>
          </p:nvGrpSpPr>
          <p:grpSpPr>
            <a:xfrm>
              <a:off x="6861740" y="-111998"/>
              <a:ext cx="5373813" cy="8980086"/>
              <a:chOff x="6870930" y="-189635"/>
              <a:chExt cx="5321070" cy="8891948"/>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12346"/>
              <a:stretch>
                <a:fillRect/>
              </a:stretch>
            </p:blipFill>
            <p:spPr>
              <a:xfrm>
                <a:off x="6870930" y="-189635"/>
                <a:ext cx="5321070" cy="4063136"/>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r="14982"/>
              <a:stretch>
                <a:fillRect/>
              </a:stretch>
            </p:blipFill>
            <p:spPr>
              <a:xfrm>
                <a:off x="6870930" y="3873501"/>
                <a:ext cx="5321070" cy="4828812"/>
              </a:xfrm>
              <a:prstGeom prst="rect">
                <a:avLst/>
              </a:prstGeom>
            </p:spPr>
          </p:pic>
        </p:grpSp>
      </p:grpSp>
      <p:sp>
        <p:nvSpPr>
          <p:cNvPr id="13" name="文本框 12"/>
          <p:cNvSpPr txBox="1"/>
          <p:nvPr/>
        </p:nvSpPr>
        <p:spPr>
          <a:xfrm>
            <a:off x="7186145" y="871390"/>
            <a:ext cx="4840755" cy="2308324"/>
          </a:xfrm>
          <a:prstGeom prst="rect">
            <a:avLst/>
          </a:prstGeom>
          <a:noFill/>
        </p:spPr>
        <p:txBody>
          <a:bodyPr wrap="square" rtlCol="0">
            <a:spAutoFit/>
          </a:bodyPr>
          <a:lstStyle/>
          <a:p>
            <a:r>
              <a:rPr lang="en-US" altLang="zh-CN" b="1" dirty="0">
                <a:highlight>
                  <a:srgbClr val="FFC001"/>
                </a:highlight>
                <a:latin typeface="Calibri Light" panose="020F0302020204030204" pitchFamily="34" charset="0"/>
                <a:cs typeface="Calibri Light" panose="020F0302020204030204" pitchFamily="34" charset="0"/>
              </a:rPr>
              <a:t>For the epidemic data:</a:t>
            </a:r>
            <a:endParaRPr lang="en-US" altLang="zh-CN" b="1" dirty="0">
              <a:highlight>
                <a:srgbClr val="FFC001"/>
              </a:highlight>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Data source: </a:t>
            </a:r>
            <a:r>
              <a:rPr lang="en-US" altLang="zh-CN" dirty="0">
                <a:solidFill>
                  <a:srgbClr val="3A3A3A"/>
                </a:solidFill>
                <a:latin typeface="Calibri Light" panose="020F0302020204030204" pitchFamily="34" charset="0"/>
                <a:cs typeface="Calibri Light" panose="020F0302020204030204" pitchFamily="34" charset="0"/>
                <a:hlinkClick r:id="rId5"/>
              </a:rPr>
              <a:t>https://wsjkw.sh.gov.cn/</a:t>
            </a:r>
            <a:endParaRPr lang="en-US" altLang="zh-CN" dirty="0">
              <a:solidFill>
                <a:srgbClr val="3A3A3A"/>
              </a:solidFill>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altLang="zh-CN" b="1" dirty="0">
                <a:solidFill>
                  <a:srgbClr val="3A3A3A"/>
                </a:solidFill>
                <a:latin typeface="Calibri Light" panose="020F0302020204030204" pitchFamily="34" charset="0"/>
                <a:cs typeface="Calibri Light" panose="020F0302020204030204" pitchFamily="34" charset="0"/>
              </a:rPr>
              <a:t>Data acquisition way: </a:t>
            </a:r>
            <a:r>
              <a:rPr lang="en-US" altLang="zh-CN" dirty="0">
                <a:solidFill>
                  <a:srgbClr val="3A3A3A"/>
                </a:solidFill>
                <a:latin typeface="Calibri Light" panose="020F0302020204030204" pitchFamily="34" charset="0"/>
                <a:cs typeface="Calibri Light" panose="020F0302020204030204" pitchFamily="34" charset="0"/>
                <a:hlinkClick r:id="rId6"/>
              </a:rPr>
              <a:t>https://github.com/bai-yu-lan/sh-covid19</a:t>
            </a:r>
            <a:r>
              <a:rPr lang="en-US" altLang="zh-CN" dirty="0">
                <a:solidFill>
                  <a:srgbClr val="3A3A3A"/>
                </a:solidFill>
                <a:latin typeface="Calibri Light" panose="020F0302020204030204" pitchFamily="34" charset="0"/>
                <a:cs typeface="Calibri Light" panose="020F0302020204030204" pitchFamily="34" charset="0"/>
              </a:rPr>
              <a:t> </a:t>
            </a:r>
            <a:endParaRPr lang="en-US" altLang="zh-CN" dirty="0">
              <a:solidFill>
                <a:srgbClr val="3A3A3A"/>
              </a:solidFill>
              <a:latin typeface="Calibri Light" panose="020F0302020204030204" pitchFamily="34" charset="0"/>
              <a:cs typeface="Calibri Light" panose="020F0302020204030204" pitchFamily="34" charset="0"/>
            </a:endParaRPr>
          </a:p>
          <a:p>
            <a:endParaRPr lang="en-US" altLang="zh-CN" b="1" dirty="0">
              <a:latin typeface="Calibri Light" panose="020F0302020204030204" pitchFamily="34" charset="0"/>
              <a:cs typeface="Calibri Light" panose="020F0302020204030204" pitchFamily="34" charset="0"/>
            </a:endParaRPr>
          </a:p>
          <a:p>
            <a:r>
              <a:rPr lang="en-US" altLang="zh-CN" b="1" dirty="0">
                <a:highlight>
                  <a:srgbClr val="FFC001"/>
                </a:highlight>
                <a:latin typeface="Calibri Light" panose="020F0302020204030204" pitchFamily="34" charset="0"/>
                <a:cs typeface="Calibri Light" panose="020F0302020204030204" pitchFamily="34" charset="0"/>
              </a:rPr>
              <a:t>For the people opinion data:</a:t>
            </a:r>
            <a:endParaRPr lang="en-US" altLang="zh-CN" b="1" dirty="0">
              <a:highlight>
                <a:srgbClr val="FFC001"/>
              </a:highlight>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Data source: </a:t>
            </a:r>
            <a:r>
              <a:rPr lang="en-US" altLang="zh-CN" dirty="0" err="1">
                <a:latin typeface="Calibri Light" panose="020F0302020204030204" pitchFamily="34" charset="0"/>
                <a:cs typeface="Calibri Light" panose="020F0302020204030204" pitchFamily="34" charset="0"/>
              </a:rPr>
              <a:t>Sina</a:t>
            </a:r>
            <a:r>
              <a:rPr lang="en-US" altLang="zh-CN" dirty="0">
                <a:latin typeface="Calibri Light" panose="020F0302020204030204" pitchFamily="34" charset="0"/>
                <a:cs typeface="Calibri Light" panose="020F0302020204030204" pitchFamily="34" charset="0"/>
              </a:rPr>
              <a:t> Weibo</a:t>
            </a: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latin typeface="Calibri Light" panose="020F0302020204030204" pitchFamily="34" charset="0"/>
                <a:cs typeface="Calibri Light" panose="020F0302020204030204" pitchFamily="34" charset="0"/>
              </a:rPr>
              <a:t>Data acquisition way: </a:t>
            </a:r>
            <a:r>
              <a:rPr lang="en-US" altLang="zh-CN" dirty="0">
                <a:latin typeface="Calibri Light" panose="020F0302020204030204" pitchFamily="34" charset="0"/>
                <a:cs typeface="Calibri Light" panose="020F0302020204030204" pitchFamily="34" charset="0"/>
              </a:rPr>
              <a:t>Use python to crawl data</a:t>
            </a:r>
            <a:endParaRPr lang="zh-CN" altLang="en-US" dirty="0">
              <a:latin typeface="Calibri Light" panose="020F0302020204030204" pitchFamily="34" charset="0"/>
              <a:cs typeface="Calibri Light" panose="020F0302020204030204" pitchFamily="34" charset="0"/>
            </a:endParaRPr>
          </a:p>
        </p:txBody>
      </p:sp>
      <p:sp>
        <p:nvSpPr>
          <p:cNvPr id="17" name="文本框 16"/>
          <p:cNvSpPr txBox="1"/>
          <p:nvPr/>
        </p:nvSpPr>
        <p:spPr>
          <a:xfrm>
            <a:off x="7186144" y="3179714"/>
            <a:ext cx="4694563" cy="1446550"/>
          </a:xfrm>
          <a:prstGeom prst="rect">
            <a:avLst/>
          </a:prstGeom>
          <a:noFill/>
        </p:spPr>
        <p:txBody>
          <a:bodyPr wrap="square" rtlCol="0">
            <a:spAutoFit/>
          </a:bodyPr>
          <a:lstStyle/>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疫情数据采集</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a:t>
            </a: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342900" indent="-342900">
              <a:buFont typeface="Arial" panose="020B0604020202020204" pitchFamily="34" charset="0"/>
              <a:buChar char="•"/>
            </a:pP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数据来源：</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 </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hlinkClick r:id="rId5"/>
              </a:rPr>
              <a:t>https://wsjkw.sh.gov.cn/</a:t>
            </a: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（上海卫健委官网）</a:t>
            </a:r>
            <a:endPar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342900" indent="-342900">
              <a:buFont typeface="Arial" panose="020B0604020202020204" pitchFamily="34" charset="0"/>
              <a:buChar char="•"/>
            </a:pP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数据采集方式：</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hlinkClick r:id="rId6"/>
              </a:rPr>
              <a:t>https://github.com/bai-yu-lan/sh-covid19</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 </a:t>
            </a:r>
            <a:endPar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342900" indent="-342900">
              <a:buFont typeface="Arial" panose="020B0604020202020204" pitchFamily="34" charset="0"/>
              <a:buChar char="•"/>
            </a:pPr>
            <a:endPar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舆情数据采集：</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数据来源：新浪微博</a:t>
            </a:r>
            <a:endPar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数据采集方式：</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Python</a:t>
            </a: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爬取</a:t>
            </a:r>
            <a:endPar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14" name="文本框 13"/>
          <p:cNvSpPr txBox="1"/>
          <p:nvPr/>
        </p:nvSpPr>
        <p:spPr>
          <a:xfrm>
            <a:off x="2027144" y="6332366"/>
            <a:ext cx="3162300"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Code snippet </a:t>
            </a:r>
            <a:r>
              <a:rPr lang="zh-CN" altLang="en-US" sz="1200" dirty="0">
                <a:latin typeface="微软雅黑 Light" panose="020B0502040204020203" pitchFamily="34" charset="-122"/>
                <a:ea typeface="微软雅黑 Light" panose="020B0502040204020203" pitchFamily="34" charset="-122"/>
              </a:rPr>
              <a:t>代码片段</a:t>
            </a:r>
            <a:endParaRPr lang="zh-CN" altLang="en-US" sz="1600" dirty="0">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b="42513"/>
          <a:stretch>
            <a:fillRect/>
          </a:stretch>
        </p:blipFill>
        <p:spPr>
          <a:xfrm>
            <a:off x="7299944" y="4885816"/>
            <a:ext cx="2233481" cy="1446550"/>
          </a:xfrm>
          <a:prstGeom prst="rect">
            <a:avLst/>
          </a:prstGeom>
        </p:spPr>
      </p:pic>
      <p:pic>
        <p:nvPicPr>
          <p:cNvPr id="16" name="图片 15"/>
          <p:cNvPicPr>
            <a:picLocks noChangeAspect="1"/>
          </p:cNvPicPr>
          <p:nvPr/>
        </p:nvPicPr>
        <p:blipFill rotWithShape="1">
          <a:blip r:embed="rId8">
            <a:extLst>
              <a:ext uri="{28A0092B-C50C-407E-A947-70E740481C1C}">
                <a14:useLocalDpi xmlns:a14="http://schemas.microsoft.com/office/drawing/2010/main" val="0"/>
              </a:ext>
            </a:extLst>
          </a:blip>
          <a:srcRect t="45604"/>
          <a:stretch>
            <a:fillRect/>
          </a:stretch>
        </p:blipFill>
        <p:spPr>
          <a:xfrm>
            <a:off x="9533425" y="4883632"/>
            <a:ext cx="2233481" cy="1448734"/>
          </a:xfrm>
          <a:prstGeom prst="rect">
            <a:avLst/>
          </a:prstGeom>
        </p:spPr>
      </p:pic>
      <p:sp>
        <p:nvSpPr>
          <p:cNvPr id="18" name="文本框 17"/>
          <p:cNvSpPr txBox="1"/>
          <p:nvPr/>
        </p:nvSpPr>
        <p:spPr>
          <a:xfrm>
            <a:off x="7952275" y="6332366"/>
            <a:ext cx="3162300" cy="338554"/>
          </a:xfrm>
          <a:prstGeom prst="rect">
            <a:avLst/>
          </a:prstGeom>
          <a:noFill/>
        </p:spPr>
        <p:txBody>
          <a:bodyPr wrap="square" rtlCol="0">
            <a:spAutoFit/>
          </a:bodyPr>
          <a:lstStyle/>
          <a:p>
            <a:pPr algn="ctr"/>
            <a:r>
              <a:rPr lang="en-US" altLang="zh-CN" sz="1600" dirty="0">
                <a:latin typeface="Calibri Light" panose="020F0302020204030204" pitchFamily="34" charset="0"/>
                <a:ea typeface="微软雅黑 Light" panose="020B0502040204020203" pitchFamily="34" charset="-122"/>
                <a:cs typeface="Calibri Light" panose="020F0302020204030204" pitchFamily="34" charset="0"/>
              </a:rPr>
              <a:t>Epidemic data section </a:t>
            </a:r>
            <a:r>
              <a:rPr lang="zh-CN" altLang="en-US" sz="1200" dirty="0">
                <a:latin typeface="微软雅黑 Light" panose="020B0502040204020203" pitchFamily="34" charset="-122"/>
                <a:ea typeface="微软雅黑 Light" panose="020B0502040204020203" pitchFamily="34" charset="-122"/>
              </a:rPr>
              <a:t>疫情数据节选</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2.2 Data pre-processing  </a:t>
              </a:r>
              <a:r>
                <a:rPr lang="zh-CN" altLang="en-US" dirty="0">
                  <a:solidFill>
                    <a:srgbClr val="3A3A3A"/>
                  </a:solidFill>
                  <a:latin typeface="微软雅黑" panose="020B0503020204020204" pitchFamily="34" charset="-122"/>
                  <a:ea typeface="微软雅黑" panose="020B0503020204020204" pitchFamily="34" charset="-122"/>
                </a:rPr>
                <a:t>数据预处理</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2893313"/>
            <a:ext cx="12192000" cy="3003568"/>
          </a:xfrm>
          <a:prstGeom prst="rect">
            <a:avLst/>
          </a:prstGeom>
        </p:spPr>
      </p:pic>
      <p:sp>
        <p:nvSpPr>
          <p:cNvPr id="7" name="文本框 6"/>
          <p:cNvSpPr txBox="1"/>
          <p:nvPr/>
        </p:nvSpPr>
        <p:spPr>
          <a:xfrm>
            <a:off x="429260" y="1035756"/>
            <a:ext cx="11102340" cy="923330"/>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In this step, we </a:t>
            </a:r>
            <a:r>
              <a:rPr lang="en-US" altLang="zh-CN" b="1" dirty="0">
                <a:latin typeface="Calibri Light" panose="020F0302020204030204" pitchFamily="34" charset="0"/>
                <a:cs typeface="Calibri Light" panose="020F0302020204030204" pitchFamily="34" charset="0"/>
              </a:rPr>
              <a:t>cleaned</a:t>
            </a:r>
            <a:r>
              <a:rPr lang="en-US" altLang="zh-CN" dirty="0">
                <a:latin typeface="Calibri Light" panose="020F0302020204030204" pitchFamily="34" charset="0"/>
                <a:cs typeface="Calibri Light" panose="020F0302020204030204" pitchFamily="34" charset="0"/>
              </a:rPr>
              <a:t> 90932 pieces of data and deleted useless information. We will be released after cleaning data according to the post on </a:t>
            </a:r>
            <a:r>
              <a:rPr lang="en-US" altLang="zh-CN" b="1" dirty="0">
                <a:latin typeface="Calibri Light" panose="020F0302020204030204" pitchFamily="34" charset="0"/>
                <a:cs typeface="Calibri Light" panose="020F0302020204030204" pitchFamily="34" charset="0"/>
              </a:rPr>
              <a:t>geographical position</a:t>
            </a:r>
            <a:r>
              <a:rPr lang="en-US" altLang="zh-CN" dirty="0">
                <a:latin typeface="Calibri Light" panose="020F0302020204030204" pitchFamily="34" charset="0"/>
                <a:cs typeface="Calibri Light" panose="020F0302020204030204" pitchFamily="34" charset="0"/>
              </a:rPr>
              <a:t>, found only 9864 blog publishing location is in Shanghai, including 2124 blog with </a:t>
            </a:r>
            <a:r>
              <a:rPr lang="en-US" altLang="zh-CN" b="1" dirty="0">
                <a:latin typeface="Calibri Light" panose="020F0302020204030204" pitchFamily="34" charset="0"/>
                <a:cs typeface="Calibri Light" panose="020F0302020204030204" pitchFamily="34" charset="0"/>
              </a:rPr>
              <a:t>accurate positioning</a:t>
            </a:r>
            <a:r>
              <a:rPr lang="en-US" altLang="zh-CN" dirty="0">
                <a:latin typeface="Calibri Light" panose="020F0302020204030204" pitchFamily="34" charset="0"/>
                <a:cs typeface="Calibri Light" panose="020F0302020204030204" pitchFamily="34" charset="0"/>
              </a:rPr>
              <a:t>.</a:t>
            </a:r>
            <a:endParaRPr lang="zh-CN" altLang="en-US" sz="1600" dirty="0">
              <a:latin typeface="Calibri Light" panose="020F0302020204030204" pitchFamily="34" charset="0"/>
              <a:cs typeface="Calibri Light" panose="020F0302020204030204" pitchFamily="34" charset="0"/>
            </a:endParaRPr>
          </a:p>
        </p:txBody>
      </p:sp>
      <p:sp>
        <p:nvSpPr>
          <p:cNvPr id="8" name="文本框 7"/>
          <p:cNvSpPr txBox="1"/>
          <p:nvPr/>
        </p:nvSpPr>
        <p:spPr>
          <a:xfrm>
            <a:off x="429260" y="2116138"/>
            <a:ext cx="11102340" cy="523220"/>
          </a:xfrm>
          <a:prstGeom prst="rect">
            <a:avLst/>
          </a:prstGeom>
          <a:noFill/>
        </p:spPr>
        <p:txBody>
          <a:bodyPr wrap="square" rtlCol="0">
            <a:spAutoFit/>
          </a:bodyPr>
          <a:lstStyle/>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在这个步骤中我们对获取到的</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90932</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条数据进行了数据清洗，删除了无用信息。我们将清洗后的数据按博文发布的地理位置进行梳理，发现仅</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9864</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条博文发布地点是上海，其中有</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2124</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条博文有精确定位。</a:t>
            </a:r>
            <a:endPar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9" name="文本框 8"/>
          <p:cNvSpPr txBox="1"/>
          <p:nvPr/>
        </p:nvSpPr>
        <p:spPr>
          <a:xfrm>
            <a:off x="3283582" y="5896881"/>
            <a:ext cx="5034918"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Code snippet used for words </a:t>
            </a:r>
            <a:r>
              <a:rPr lang="en-US" altLang="zh-CN" sz="1600" dirty="0" err="1">
                <a:latin typeface="Calibri Light" panose="020F0302020204030204" pitchFamily="34" charset="0"/>
                <a:cs typeface="Calibri Light" panose="020F0302020204030204" pitchFamily="34" charset="0"/>
              </a:rPr>
              <a:t>spliting</a:t>
            </a:r>
            <a:r>
              <a:rPr lang="en-US" altLang="zh-CN" sz="1600" dirty="0">
                <a:latin typeface="Calibri Light" panose="020F0302020204030204" pitchFamily="34" charset="0"/>
                <a:cs typeface="Calibri Light" panose="020F0302020204030204" pitchFamily="34" charset="0"/>
              </a:rPr>
              <a:t> </a:t>
            </a:r>
            <a:r>
              <a:rPr lang="zh-CN" altLang="en-US" sz="1200" dirty="0">
                <a:latin typeface="微软雅黑 Light" panose="020B0502040204020203" pitchFamily="34" charset="-122"/>
                <a:ea typeface="微软雅黑 Light" panose="020B0502040204020203" pitchFamily="34" charset="-122"/>
              </a:rPr>
              <a:t>分词代码片段</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03</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33111" y="300921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03</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812681" y="2658931"/>
            <a:ext cx="6039667" cy="769441"/>
          </a:xfrm>
          <a:prstGeom prst="rect">
            <a:avLst/>
          </a:prstGeom>
        </p:spPr>
        <p:txBody>
          <a:bodyPr wrap="none">
            <a:spAutoFit/>
          </a:bodyPr>
          <a:lstStyle/>
          <a:p>
            <a:pPr lvl="0"/>
            <a:r>
              <a:rPr lang="en-US" altLang="zh-CN" sz="2400" dirty="0">
                <a:solidFill>
                  <a:srgbClr val="FFC001"/>
                </a:solidFill>
                <a:latin typeface="Calibri Light" panose="020F0302020204030204" pitchFamily="34" charset="0"/>
              </a:rPr>
              <a:t>High-frequency words analysis and visualization</a:t>
            </a:r>
            <a:endParaRPr lang="en-US" altLang="zh-CN" sz="2400" dirty="0">
              <a:solidFill>
                <a:srgbClr val="FFC001"/>
              </a:solidFill>
              <a:latin typeface="Calibri Light" panose="020F0302020204030204" pitchFamily="34" charset="0"/>
            </a:endParaRPr>
          </a:p>
          <a:p>
            <a:pPr lvl="0"/>
            <a:r>
              <a:rPr lang="zh-CN" altLang="en-US" sz="2000" dirty="0">
                <a:solidFill>
                  <a:srgbClr val="FFC001"/>
                </a:solidFill>
                <a:latin typeface="微软雅黑 Light" panose="020B0502040204020203" pitchFamily="34" charset="-122"/>
                <a:ea typeface="微软雅黑 Light" panose="020B0502040204020203" pitchFamily="34" charset="-122"/>
              </a:rPr>
              <a:t>高频词语分析与可视化</a:t>
            </a:r>
            <a:endParaRPr lang="zh-CN" altLang="en-US" sz="2000"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4812680" y="3383694"/>
            <a:ext cx="6604619" cy="1077218"/>
          </a:xfrm>
          <a:prstGeom prst="rect">
            <a:avLst/>
          </a:prstGeom>
          <a:noFill/>
        </p:spPr>
        <p:txBody>
          <a:bodyPr wrap="square" rtlCol="0">
            <a:spAutoFit/>
          </a:bodyPr>
          <a:lstStyle/>
          <a:p>
            <a:pPr algn="just"/>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3.1 Hotspot analysis  </a:t>
            </a:r>
            <a:r>
              <a:rPr lang="zh-CN" altLang="en-US" sz="1400" dirty="0">
                <a:solidFill>
                  <a:srgbClr val="3A3A3A"/>
                </a:solidFill>
                <a:latin typeface="微软雅黑 Light" panose="020B0502040204020203" pitchFamily="34" charset="-122"/>
                <a:ea typeface="微软雅黑 Light" panose="020B0502040204020203" pitchFamily="34" charset="-122"/>
              </a:rPr>
              <a:t>热点分析</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3.2 Co-occurrence analysis  </a:t>
            </a:r>
            <a:r>
              <a:rPr lang="zh-CN" altLang="en-US" sz="1400" dirty="0">
                <a:solidFill>
                  <a:srgbClr val="3A3A3A"/>
                </a:solidFill>
                <a:latin typeface="微软雅黑 Light" panose="020B0502040204020203" pitchFamily="34" charset="-122"/>
                <a:ea typeface="微软雅黑 Light" panose="020B0502040204020203" pitchFamily="34" charset="-122"/>
              </a:rPr>
              <a:t>共现分析</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3.3 Residents demand temporal evolution analysis  </a:t>
            </a:r>
            <a:r>
              <a:rPr lang="zh-CN" altLang="en-US" sz="1400" dirty="0">
                <a:solidFill>
                  <a:srgbClr val="3A3A3A"/>
                </a:solidFill>
                <a:latin typeface="微软雅黑 Light" panose="020B0502040204020203" pitchFamily="34" charset="-122"/>
                <a:ea typeface="微软雅黑 Light" panose="020B0502040204020203" pitchFamily="34" charset="-122"/>
              </a:rPr>
              <a:t>居民需求时序演化</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3.4 Residents demand space differentiation  </a:t>
            </a:r>
            <a:r>
              <a:rPr lang="zh-CN" altLang="en-US" sz="1400" dirty="0">
                <a:solidFill>
                  <a:srgbClr val="3A3A3A"/>
                </a:solidFill>
                <a:latin typeface="微软雅黑 Light" panose="020B0502040204020203" pitchFamily="34" charset="-122"/>
                <a:ea typeface="微软雅黑 Light" panose="020B0502040204020203" pitchFamily="34" charset="-122"/>
              </a:rPr>
              <a:t>居民需求空间分异</a:t>
            </a:r>
            <a:endParaRPr lang="zh-CN" altLang="en-US" sz="2000" dirty="0">
              <a:solidFill>
                <a:srgbClr val="3A3A3A"/>
              </a:solidFill>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1811338" y="4489301"/>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3.1 Hotspot analysis  </a:t>
              </a:r>
              <a:r>
                <a:rPr lang="zh-CN" altLang="en-US" sz="2000" b="1" dirty="0">
                  <a:solidFill>
                    <a:srgbClr val="3A3A3A"/>
                  </a:solidFill>
                  <a:latin typeface="微软雅黑 Light" panose="020B0502040204020203" pitchFamily="34" charset="-122"/>
                  <a:ea typeface="微软雅黑 Light" panose="020B0502040204020203" pitchFamily="34" charset="-122"/>
                  <a:cs typeface="Calibri" panose="020F0502020204030204" pitchFamily="34" charset="0"/>
                </a:rPr>
                <a:t>热点分析</a:t>
              </a:r>
              <a:endParaRPr lang="zh-CN" altLang="en-US" sz="2400" b="1" dirty="0">
                <a:solidFill>
                  <a:srgbClr val="3A3A3A"/>
                </a:solidFill>
                <a:latin typeface="微软雅黑 Light" panose="020B0502040204020203" pitchFamily="34" charset="-122"/>
                <a:ea typeface="微软雅黑 Light" panose="020B0502040204020203" pitchFamily="34" charset="-122"/>
                <a:cs typeface="Calibri" panose="020F0502020204030204" pitchFamily="34" charset="0"/>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630" y="722609"/>
            <a:ext cx="8315948" cy="566102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29558" y="6214361"/>
            <a:ext cx="6750518"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Overall public opinion analysis</a:t>
            </a:r>
            <a:r>
              <a:rPr lang="zh-CN" altLang="en-US" sz="1200" dirty="0">
                <a:latin typeface="微软雅黑 Light" panose="020B0502040204020203" pitchFamily="34" charset="-122"/>
                <a:ea typeface="微软雅黑 Light" panose="020B0502040204020203" pitchFamily="34" charset="-122"/>
                <a:cs typeface="Calibri Light" panose="020F0302020204030204" pitchFamily="34" charset="0"/>
              </a:rPr>
              <a:t> </a:t>
            </a:r>
            <a:r>
              <a:rPr lang="zh-CN" altLang="en-US" sz="1200" dirty="0">
                <a:latin typeface="微软雅黑 Light" panose="020B0502040204020203" pitchFamily="34" charset="-122"/>
                <a:ea typeface="微软雅黑 Light" panose="020B0502040204020203" pitchFamily="34" charset="-122"/>
              </a:rPr>
              <a:t>全阶段舆情词云</a:t>
            </a:r>
            <a:endParaRPr lang="zh-CN" altLang="en-US" sz="16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8340078" y="829310"/>
            <a:ext cx="3763022"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epidemic, square cabin hospital</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285750" indent="-285750">
              <a:buFont typeface="Arial" panose="020B0604020202020204" pitchFamily="34" charset="0"/>
              <a:buChar char="•"/>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unsealing</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285750" indent="-285750">
              <a:buFont typeface="Arial" panose="020B0604020202020204" pitchFamily="34" charset="0"/>
              <a:buChar char="•"/>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the presence or absence of symptoms and infection related to the epidemic</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285750" indent="-285750">
              <a:buFont typeface="Arial" panose="020B0604020202020204" pitchFamily="34" charset="0"/>
              <a:buChar char="•"/>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positive emotions and expectations</a:t>
            </a:r>
            <a:endParaRPr lang="zh-CN" altLang="en-US" dirty="0">
              <a:latin typeface="Calibri Light" panose="020F0302020204030204" pitchFamily="34" charset="0"/>
              <a:cs typeface="Calibri Light" panose="020F0302020204030204" pitchFamily="34" charset="0"/>
            </a:endParaRPr>
          </a:p>
        </p:txBody>
      </p:sp>
      <p:sp>
        <p:nvSpPr>
          <p:cNvPr id="9" name="文本框 8"/>
          <p:cNvSpPr txBox="1"/>
          <p:nvPr/>
        </p:nvSpPr>
        <p:spPr>
          <a:xfrm>
            <a:off x="8340078" y="2706491"/>
            <a:ext cx="3554609"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疫情；方舱医院</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解封</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有无症状、是否感染</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极情感与期待</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3.1 Hotspot analysis  </a:t>
              </a:r>
              <a:r>
                <a:rPr lang="zh-CN" altLang="en-US" sz="2000" b="1" dirty="0">
                  <a:solidFill>
                    <a:srgbClr val="3A3A3A"/>
                  </a:solidFill>
                  <a:latin typeface="微软雅黑 Light" panose="020B0502040204020203" pitchFamily="34" charset="-122"/>
                  <a:ea typeface="微软雅黑 Light" panose="020B0502040204020203" pitchFamily="34" charset="-122"/>
                  <a:cs typeface="Calibri" panose="020F0502020204030204" pitchFamily="34" charset="0"/>
                </a:rPr>
                <a:t>热点分析</a:t>
              </a:r>
              <a:endParaRPr lang="zh-CN" altLang="en-US" sz="2400" b="1" dirty="0">
                <a:solidFill>
                  <a:srgbClr val="3A3A3A"/>
                </a:solidFill>
                <a:latin typeface="微软雅黑 Light" panose="020B0502040204020203" pitchFamily="34" charset="-122"/>
                <a:ea typeface="微软雅黑 Light" panose="020B0502040204020203" pitchFamily="34" charset="-122"/>
                <a:cs typeface="Calibri" panose="020F0502020204030204" pitchFamily="34" charset="0"/>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630" y="1369086"/>
            <a:ext cx="8432800" cy="468489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266428" y="1943761"/>
            <a:ext cx="3862071" cy="1754326"/>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We can see from the </a:t>
            </a:r>
            <a:r>
              <a:rPr lang="en-US" altLang="zh-CN" b="1" dirty="0">
                <a:latin typeface="Calibri Light" panose="020F0302020204030204" pitchFamily="34" charset="0"/>
                <a:cs typeface="Calibri Light" panose="020F0302020204030204" pitchFamily="34" charset="0"/>
              </a:rPr>
              <a:t>keyword trend </a:t>
            </a:r>
            <a:r>
              <a:rPr lang="en-US" altLang="zh-CN" dirty="0">
                <a:latin typeface="Calibri Light" panose="020F0302020204030204" pitchFamily="34" charset="0"/>
                <a:cs typeface="Calibri Light" panose="020F0302020204030204" pitchFamily="34" charset="0"/>
              </a:rPr>
              <a:t>graph that keywords related to the epidemic are rising and then falling over time. This is </a:t>
            </a:r>
            <a:r>
              <a:rPr lang="en-US" altLang="zh-CN" b="1" dirty="0">
                <a:highlight>
                  <a:srgbClr val="FFC001"/>
                </a:highlight>
                <a:latin typeface="Calibri Light" panose="020F0302020204030204" pitchFamily="34" charset="0"/>
                <a:cs typeface="Calibri Light" panose="020F0302020204030204" pitchFamily="34" charset="0"/>
              </a:rPr>
              <a:t>consistent with the trend of the development of the epidemic</a:t>
            </a:r>
            <a:r>
              <a:rPr lang="en-US" altLang="zh-CN" dirty="0">
                <a:highlight>
                  <a:srgbClr val="FFC001"/>
                </a:highlight>
                <a:latin typeface="Calibri Light" panose="020F0302020204030204" pitchFamily="34" charset="0"/>
                <a:cs typeface="Calibri Light" panose="020F0302020204030204" pitchFamily="34" charset="0"/>
              </a:rPr>
              <a:t>.</a:t>
            </a:r>
            <a:endParaRPr lang="zh-CN" altLang="en-US" sz="1600" dirty="0">
              <a:highlight>
                <a:srgbClr val="FFC001"/>
              </a:highlight>
              <a:latin typeface="Calibri Light" panose="020F0302020204030204" pitchFamily="34" charset="0"/>
              <a:cs typeface="Calibri Light" panose="020F0302020204030204" pitchFamily="34" charset="0"/>
            </a:endParaRPr>
          </a:p>
        </p:txBody>
      </p:sp>
      <p:sp>
        <p:nvSpPr>
          <p:cNvPr id="8" name="文本框 7"/>
          <p:cNvSpPr txBox="1"/>
          <p:nvPr/>
        </p:nvSpPr>
        <p:spPr>
          <a:xfrm>
            <a:off x="8266428" y="3903430"/>
            <a:ext cx="3710942" cy="738664"/>
          </a:xfrm>
          <a:prstGeom prst="rect">
            <a:avLst/>
          </a:prstGeom>
          <a:noFill/>
        </p:spPr>
        <p:txBody>
          <a:bodyPr wrap="square" rtlCol="0">
            <a:spAutoFit/>
          </a:bodyPr>
          <a:lstStyle/>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我们可以通过关键词变化趋势图可以看到与疫情息息相关的关键词随着时间都是先上升后下降。这与疫情发展的趋势是一致的。</a:t>
            </a:r>
            <a:endParaRPr lang="zh-CN" altLang="en-US" sz="12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6" name="图片 5" descr="703d28527af3cbcd7f2f16f58c31fb5"/>
          <p:cNvPicPr>
            <a:picLocks noChangeAspect="1"/>
          </p:cNvPicPr>
          <p:nvPr/>
        </p:nvPicPr>
        <p:blipFill>
          <a:blip r:embed="rId1">
            <a:clrChange>
              <a:clrFrom>
                <a:srgbClr val="FFFFFF"/>
              </a:clrFrom>
              <a:clrTo>
                <a:srgbClr val="FFFFFF">
                  <a:alpha val="0"/>
                </a:srgbClr>
              </a:clrTo>
            </a:clrChange>
          </a:blip>
          <a:stretch>
            <a:fillRect/>
          </a:stretch>
        </p:blipFill>
        <p:spPr>
          <a:xfrm>
            <a:off x="6110361" y="367366"/>
            <a:ext cx="2843517" cy="1053188"/>
          </a:xfrm>
          <a:prstGeom prst="rect">
            <a:avLst/>
          </a:prstGeom>
        </p:spPr>
      </p:pic>
      <p:pic>
        <p:nvPicPr>
          <p:cNvPr id="7" name="图片 6" descr="5f3c6284f267d68ad7b01aa2688a9f7"/>
          <p:cNvPicPr>
            <a:picLocks noChangeAspect="1"/>
          </p:cNvPicPr>
          <p:nvPr/>
        </p:nvPicPr>
        <p:blipFill>
          <a:blip r:embed="rId2">
            <a:clrChange>
              <a:clrFrom>
                <a:srgbClr val="FFFFFF"/>
              </a:clrFrom>
              <a:clrTo>
                <a:srgbClr val="FFFFFF">
                  <a:alpha val="0"/>
                </a:srgbClr>
              </a:clrTo>
            </a:clrChange>
          </a:blip>
          <a:stretch>
            <a:fillRect/>
          </a:stretch>
        </p:blipFill>
        <p:spPr>
          <a:xfrm>
            <a:off x="9183120" y="366684"/>
            <a:ext cx="2837940" cy="1110821"/>
          </a:xfrm>
          <a:prstGeom prst="rect">
            <a:avLst/>
          </a:prstGeom>
        </p:spPr>
      </p:pic>
      <p:pic>
        <p:nvPicPr>
          <p:cNvPr id="5" name="图片 4" descr="d0be6b739f0661a43c81a539b5db724"/>
          <p:cNvPicPr>
            <a:picLocks noChangeAspect="1"/>
          </p:cNvPicPr>
          <p:nvPr/>
        </p:nvPicPr>
        <p:blipFill>
          <a:blip r:embed="rId3">
            <a:clrChange>
              <a:clrFrom>
                <a:srgbClr val="FFFFFF"/>
              </a:clrFrom>
              <a:clrTo>
                <a:srgbClr val="FFFFFF">
                  <a:alpha val="0"/>
                </a:srgbClr>
              </a:clrTo>
            </a:clrChange>
          </a:blip>
          <a:stretch>
            <a:fillRect/>
          </a:stretch>
        </p:blipFill>
        <p:spPr>
          <a:xfrm>
            <a:off x="4035578" y="5085092"/>
            <a:ext cx="4245548" cy="1515757"/>
          </a:xfrm>
          <a:prstGeom prst="rect">
            <a:avLst/>
          </a:prstGeom>
        </p:spPr>
      </p:pic>
      <p:pic>
        <p:nvPicPr>
          <p:cNvPr id="8" name="图片 7" descr="45b65672f26cb2304d135ad969d24d9"/>
          <p:cNvPicPr>
            <a:picLocks noChangeAspect="1"/>
          </p:cNvPicPr>
          <p:nvPr/>
        </p:nvPicPr>
        <p:blipFill>
          <a:blip r:embed="rId4">
            <a:clrChange>
              <a:clrFrom>
                <a:srgbClr val="FFFFFF"/>
              </a:clrFrom>
              <a:clrTo>
                <a:srgbClr val="FFFFFF">
                  <a:alpha val="0"/>
                </a:srgbClr>
              </a:clrTo>
            </a:clrChange>
          </a:blip>
          <a:stretch>
            <a:fillRect/>
          </a:stretch>
        </p:blipFill>
        <p:spPr>
          <a:xfrm>
            <a:off x="66262" y="5084828"/>
            <a:ext cx="4236016" cy="1437522"/>
          </a:xfrm>
          <a:prstGeom prst="rect">
            <a:avLst/>
          </a:prstGeom>
        </p:spPr>
      </p:pic>
      <p:pic>
        <p:nvPicPr>
          <p:cNvPr id="9" name="图片 8"/>
          <p:cNvPicPr>
            <a:picLocks noChangeAspect="1"/>
          </p:cNvPicPr>
          <p:nvPr/>
        </p:nvPicPr>
        <p:blipFill>
          <a:blip r:embed="rId5">
            <a:clrChange>
              <a:clrFrom>
                <a:srgbClr val="FFFFFF"/>
              </a:clrFrom>
              <a:clrTo>
                <a:srgbClr val="FFFFFF">
                  <a:alpha val="0"/>
                </a:srgbClr>
              </a:clrTo>
            </a:clrChange>
          </a:blip>
          <a:stretch>
            <a:fillRect/>
          </a:stretch>
        </p:blipFill>
        <p:spPr>
          <a:xfrm>
            <a:off x="8200454" y="5054145"/>
            <a:ext cx="4244340" cy="1546704"/>
          </a:xfrm>
          <a:prstGeom prst="rect">
            <a:avLst/>
          </a:prstGeom>
        </p:spPr>
      </p:pic>
      <p:sp>
        <p:nvSpPr>
          <p:cNvPr id="12" name="文本框 11"/>
          <p:cNvSpPr txBox="1"/>
          <p:nvPr/>
        </p:nvSpPr>
        <p:spPr>
          <a:xfrm>
            <a:off x="429260" y="922095"/>
            <a:ext cx="7400336"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highlight>
                  <a:srgbClr val="FFC001"/>
                </a:highlight>
                <a:latin typeface="Calibri Light" panose="020F0302020204030204" pitchFamily="34" charset="0"/>
                <a:ea typeface="宋体" panose="02010600030101010101" pitchFamily="2" charset="-122"/>
                <a:cs typeface="Calibri Light" panose="020F0302020204030204" pitchFamily="34" charset="0"/>
              </a:rPr>
              <a:t>Internal relationship </a:t>
            </a:r>
            <a:r>
              <a:rPr lang="en-US" altLang="zh-CN" sz="2000" dirty="0">
                <a:latin typeface="Calibri Light" panose="020F0302020204030204" pitchFamily="34" charset="0"/>
                <a:ea typeface="宋体" panose="02010600030101010101" pitchFamily="2" charset="-122"/>
                <a:cs typeface="Calibri Light" panose="020F0302020204030204" pitchFamily="34" charset="0"/>
              </a:rPr>
              <a:t>between these words?</a:t>
            </a:r>
            <a:endParaRPr lang="en-US" altLang="zh-CN" sz="2000" dirty="0">
              <a:latin typeface="Calibri Light" panose="020F0302020204030204" pitchFamily="34" charset="0"/>
              <a:ea typeface="宋体" panose="02010600030101010101" pitchFamily="2" charset="-122"/>
              <a:cs typeface="Calibri Light" panose="020F0302020204030204" pitchFamily="34" charset="0"/>
            </a:endParaRPr>
          </a:p>
          <a:p>
            <a:pPr marL="285750" indent="-285750">
              <a:buFont typeface="Arial" panose="020B0604020202020204" pitchFamily="34" charset="0"/>
              <a:buChar char="•"/>
            </a:pPr>
            <a:endParaRPr lang="en-US" altLang="zh-CN" sz="2000" dirty="0">
              <a:latin typeface="Calibri Light" panose="020F0302020204030204" pitchFamily="34" charset="0"/>
              <a:ea typeface="宋体" panose="02010600030101010101" pitchFamily="2" charset="-122"/>
              <a:cs typeface="Calibri Light" panose="020F0302020204030204" pitchFamily="34" charset="0"/>
            </a:endParaRPr>
          </a:p>
          <a:p>
            <a:pPr marL="742950" lvl="1" indent="-285750">
              <a:buFont typeface="Wingdings" panose="05000000000000000000" pitchFamily="2" charset="2"/>
              <a:buChar char="Ø"/>
            </a:pPr>
            <a:r>
              <a:rPr lang="en-US" altLang="zh-CN" dirty="0">
                <a:latin typeface="Calibri Light" panose="020F0302020204030204" pitchFamily="34" charset="0"/>
                <a:ea typeface="宋体" panose="02010600030101010101" pitchFamily="2" charset="-122"/>
                <a:cs typeface="Calibri Light" panose="020F0302020204030204" pitchFamily="34" charset="0"/>
              </a:rPr>
              <a:t>W</a:t>
            </a: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hen they appear together? </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742950" lvl="1" indent="-285750">
              <a:buFont typeface="Wingdings" panose="05000000000000000000" pitchFamily="2" charset="2"/>
              <a:buChar char="Ø"/>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Which words have strong connection with other words?</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742950" lvl="1" indent="-285750">
              <a:buFont typeface="Wingdings" panose="05000000000000000000" pitchFamily="2" charset="2"/>
              <a:buChar char="Ø"/>
            </a:pP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Which words are at the core of the discussion?</a:t>
            </a:r>
            <a:endParaRPr lang="en-US" altLang="zh-CN" dirty="0">
              <a:effectLst/>
              <a:latin typeface="Calibri Light" panose="020F0302020204030204" pitchFamily="34" charset="0"/>
              <a:ea typeface="宋体" panose="02010600030101010101" pitchFamily="2" charset="-122"/>
              <a:cs typeface="Calibri Light" panose="020F0302020204030204" pitchFamily="34" charset="0"/>
            </a:endParaRPr>
          </a:p>
          <a:p>
            <a:pPr marL="742950" lvl="1" indent="-285750">
              <a:buFont typeface="Wingdings" panose="05000000000000000000" pitchFamily="2" charset="2"/>
              <a:buChar char="Ø"/>
            </a:pPr>
            <a:r>
              <a:rPr lang="en-US" altLang="zh-CN" dirty="0">
                <a:latin typeface="Calibri Light" panose="020F0302020204030204" pitchFamily="34" charset="0"/>
                <a:ea typeface="宋体" panose="02010600030101010101" pitchFamily="2" charset="-122"/>
                <a:cs typeface="Calibri Light" panose="020F0302020204030204" pitchFamily="34" charset="0"/>
              </a:rPr>
              <a:t>W</a:t>
            </a:r>
            <a:r>
              <a:rPr lang="en-US" altLang="zh-CN" dirty="0">
                <a:effectLst/>
                <a:latin typeface="Calibri Light" panose="020F0302020204030204" pitchFamily="34" charset="0"/>
                <a:ea typeface="宋体" panose="02010600030101010101" pitchFamily="2" charset="-122"/>
                <a:cs typeface="Calibri Light" panose="020F0302020204030204" pitchFamily="34" charset="0"/>
              </a:rPr>
              <a:t>hich words are excluded from others?</a:t>
            </a:r>
            <a:endParaRPr lang="zh-CN" altLang="en-US" dirty="0">
              <a:latin typeface="Calibri Light" panose="020F0302020204030204" pitchFamily="34" charset="0"/>
              <a:cs typeface="Calibri Light" panose="020F0302020204030204" pitchFamily="34" charset="0"/>
            </a:endParaRPr>
          </a:p>
        </p:txBody>
      </p:sp>
      <p:sp>
        <p:nvSpPr>
          <p:cNvPr id="13" name="文本框 12"/>
          <p:cNvSpPr txBox="1"/>
          <p:nvPr/>
        </p:nvSpPr>
        <p:spPr>
          <a:xfrm>
            <a:off x="429260" y="3044776"/>
            <a:ext cx="3754639" cy="144655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词语之间的关系？</a:t>
            </a: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742950" lvl="1" indent="-285750">
              <a:buFont typeface="Wingdings" panose="05000000000000000000" pitchFamily="2" charset="2"/>
              <a:buChar char="Ø"/>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何时共同出现？</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742950" lvl="1" indent="-285750">
              <a:buFont typeface="Wingdings" panose="05000000000000000000" pitchFamily="2" charset="2"/>
              <a:buChar char="Ø"/>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哪些词语之间有强关联性？</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742950" lvl="1" indent="-285750">
              <a:buFont typeface="Wingdings" panose="05000000000000000000" pitchFamily="2" charset="2"/>
              <a:buChar char="Ø"/>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哪些词语是被讨论的核心？</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742950" lvl="1" indent="-285750">
              <a:buFont typeface="Wingdings" panose="05000000000000000000" pitchFamily="2" charset="2"/>
              <a:buChar char="Ø"/>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哪些词语与其他词语没有较大联系？</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
        <p:nvSpPr>
          <p:cNvPr id="14" name="文本框 13"/>
          <p:cNvSpPr txBox="1"/>
          <p:nvPr/>
        </p:nvSpPr>
        <p:spPr>
          <a:xfrm>
            <a:off x="8899336" y="1622871"/>
            <a:ext cx="3292663" cy="1143518"/>
          </a:xfrm>
          <a:prstGeom prst="rect">
            <a:avLst/>
          </a:prstGeom>
          <a:noFill/>
        </p:spPr>
        <p:txBody>
          <a:bodyPr wrap="square" rtlCol="0">
            <a:spAutoFit/>
          </a:bodyPr>
          <a:lstStyle/>
          <a:p>
            <a:pPr>
              <a:lnSpc>
                <a:spcPct val="130000"/>
              </a:lnSpc>
            </a:pPr>
            <a:r>
              <a:rPr lang="en-US" altLang="zh-CN" dirty="0">
                <a:solidFill>
                  <a:srgbClr val="3A3A3A"/>
                </a:solidFill>
                <a:latin typeface="Calibri Light" panose="020F0302020204030204" pitchFamily="34" charset="0"/>
              </a:rPr>
              <a:t>1.Binary co-occurrence matrix</a:t>
            </a:r>
            <a:endParaRPr lang="en-US" altLang="zh-CN" dirty="0">
              <a:solidFill>
                <a:srgbClr val="3A3A3A"/>
              </a:solidFill>
              <a:latin typeface="Calibri Light" panose="020F0302020204030204" pitchFamily="34" charset="0"/>
            </a:endParaRPr>
          </a:p>
          <a:p>
            <a:pPr>
              <a:lnSpc>
                <a:spcPct val="130000"/>
              </a:lnSpc>
            </a:pPr>
            <a:r>
              <a:rPr lang="en-US" altLang="zh-CN" dirty="0">
                <a:solidFill>
                  <a:srgbClr val="3A3A3A"/>
                </a:solidFill>
                <a:latin typeface="Calibri Light" panose="020F0302020204030204" pitchFamily="34" charset="0"/>
              </a:rPr>
              <a:t>2.Co-word matrix</a:t>
            </a:r>
            <a:endParaRPr lang="en-US" altLang="zh-CN" dirty="0">
              <a:solidFill>
                <a:srgbClr val="3A3A3A"/>
              </a:solidFill>
              <a:latin typeface="Calibri Light" panose="020F0302020204030204" pitchFamily="34" charset="0"/>
            </a:endParaRPr>
          </a:p>
          <a:p>
            <a:pPr>
              <a:lnSpc>
                <a:spcPct val="130000"/>
              </a:lnSpc>
            </a:pPr>
            <a:r>
              <a:rPr lang="en-US" altLang="zh-CN" dirty="0">
                <a:solidFill>
                  <a:srgbClr val="3A3A3A"/>
                </a:solidFill>
                <a:latin typeface="Calibri Light" panose="020F0302020204030204" pitchFamily="34" charset="0"/>
              </a:rPr>
              <a:t>3.Co-word network diagram</a:t>
            </a:r>
            <a:endParaRPr lang="en-US" altLang="zh-CN" dirty="0">
              <a:solidFill>
                <a:srgbClr val="3A3A3A"/>
              </a:solidFill>
              <a:latin typeface="Calibri Light" panose="020F0302020204030204" pitchFamily="34" charset="0"/>
            </a:endParaRPr>
          </a:p>
        </p:txBody>
      </p:sp>
      <p:cxnSp>
        <p:nvCxnSpPr>
          <p:cNvPr id="10" name="直接箭头连接符 9"/>
          <p:cNvCxnSpPr>
            <a:endCxn id="14" idx="1"/>
          </p:cNvCxnSpPr>
          <p:nvPr/>
        </p:nvCxnSpPr>
        <p:spPr>
          <a:xfrm>
            <a:off x="6629400" y="2194630"/>
            <a:ext cx="2269936" cy="0"/>
          </a:xfrm>
          <a:prstGeom prst="straightConnector1">
            <a:avLst/>
          </a:prstGeom>
          <a:ln w="25400">
            <a:solidFill>
              <a:schemeClr val="tx1">
                <a:lumMod val="50000"/>
                <a:lumOff val="50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6849216" y="1803855"/>
            <a:ext cx="1830304" cy="423321"/>
          </a:xfrm>
          <a:prstGeom prst="rect">
            <a:avLst/>
          </a:prstGeom>
          <a:noFill/>
        </p:spPr>
        <p:txBody>
          <a:bodyPr wrap="square" rtlCol="0">
            <a:spAutoFit/>
          </a:bodyPr>
          <a:lstStyle/>
          <a:p>
            <a:pPr algn="ctr">
              <a:lnSpc>
                <a:spcPct val="130000"/>
              </a:lnSpc>
            </a:pPr>
            <a:r>
              <a:rPr lang="en-US" altLang="zh-CN" dirty="0">
                <a:solidFill>
                  <a:schemeClr val="bg1">
                    <a:lumMod val="50000"/>
                  </a:schemeClr>
                </a:solidFill>
                <a:latin typeface="Calibri Light" panose="020F0302020204030204" pitchFamily="34" charset="0"/>
              </a:rPr>
              <a:t>Analysis method</a:t>
            </a:r>
            <a:r>
              <a:rPr lang="zh-CN" altLang="en-US" dirty="0">
                <a:solidFill>
                  <a:schemeClr val="bg1">
                    <a:lumMod val="50000"/>
                  </a:schemeClr>
                </a:solidFill>
                <a:latin typeface="Calibri Light" panose="020F0302020204030204" pitchFamily="34" charset="0"/>
              </a:rPr>
              <a:t>？</a:t>
            </a:r>
            <a:endParaRPr lang="en-US" altLang="zh-CN" dirty="0">
              <a:solidFill>
                <a:schemeClr val="bg1">
                  <a:lumMod val="50000"/>
                </a:schemeClr>
              </a:solidFill>
              <a:latin typeface="Calibri Light" panose="020F0302020204030204" pitchFamily="34" charset="0"/>
            </a:endParaRPr>
          </a:p>
        </p:txBody>
      </p:sp>
      <p:sp>
        <p:nvSpPr>
          <p:cNvPr id="23" name="文本框 22"/>
          <p:cNvSpPr txBox="1"/>
          <p:nvPr/>
        </p:nvSpPr>
        <p:spPr>
          <a:xfrm>
            <a:off x="6849216" y="2194630"/>
            <a:ext cx="1830304" cy="423321"/>
          </a:xfrm>
          <a:prstGeom prst="rect">
            <a:avLst/>
          </a:prstGeom>
          <a:noFill/>
        </p:spPr>
        <p:txBody>
          <a:bodyPr wrap="square" rtlCol="0">
            <a:spAutoFit/>
          </a:bodyPr>
          <a:lstStyle/>
          <a:p>
            <a:pPr algn="ctr">
              <a:lnSpc>
                <a:spcPct val="130000"/>
              </a:lnSpc>
            </a:pPr>
            <a:r>
              <a:rPr lang="en-US" altLang="zh-CN" dirty="0">
                <a:solidFill>
                  <a:schemeClr val="bg1">
                    <a:lumMod val="50000"/>
                  </a:schemeClr>
                </a:solidFill>
                <a:latin typeface="Calibri Light" panose="020F0302020204030204" pitchFamily="34" charset="0"/>
              </a:rPr>
              <a:t>90932 texts</a:t>
            </a:r>
            <a:endParaRPr lang="en-US" altLang="zh-CN" dirty="0">
              <a:solidFill>
                <a:schemeClr val="bg1">
                  <a:lumMod val="50000"/>
                </a:schemeClr>
              </a:solidFill>
              <a:latin typeface="Calibri Light" panose="020F0302020204030204" pitchFamily="34" charset="0"/>
            </a:endParaRPr>
          </a:p>
        </p:txBody>
      </p:sp>
      <p:sp>
        <p:nvSpPr>
          <p:cNvPr id="24" name="文本框 23"/>
          <p:cNvSpPr txBox="1"/>
          <p:nvPr/>
        </p:nvSpPr>
        <p:spPr>
          <a:xfrm>
            <a:off x="8953878" y="3565810"/>
            <a:ext cx="1813582" cy="738664"/>
          </a:xfrm>
          <a:prstGeom prst="rect">
            <a:avLst/>
          </a:prstGeom>
          <a:noFill/>
        </p:spPr>
        <p:txBody>
          <a:bodyPr wrap="square" rtlCol="0">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1.</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二元共现矩阵</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2.</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共词矩阵</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3.</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共词网络</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cxnSp>
        <p:nvCxnSpPr>
          <p:cNvPr id="25" name="直接箭头连接符 24"/>
          <p:cNvCxnSpPr>
            <a:endCxn id="24" idx="1"/>
          </p:cNvCxnSpPr>
          <p:nvPr/>
        </p:nvCxnSpPr>
        <p:spPr>
          <a:xfrm>
            <a:off x="4302278" y="3935142"/>
            <a:ext cx="4651600" cy="0"/>
          </a:xfrm>
          <a:prstGeom prst="straightConnector1">
            <a:avLst/>
          </a:prstGeom>
          <a:ln w="25400">
            <a:solidFill>
              <a:schemeClr val="bg2">
                <a:lumMod val="90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5714248" y="3611888"/>
            <a:ext cx="1830304" cy="350224"/>
          </a:xfrm>
          <a:prstGeom prst="rect">
            <a:avLst/>
          </a:prstGeom>
          <a:noFill/>
        </p:spPr>
        <p:txBody>
          <a:bodyPr wrap="square" rtlCol="0">
            <a:spAutoFit/>
          </a:bodyPr>
          <a:lstStyle/>
          <a:p>
            <a:pPr algn="ctr">
              <a:lnSpc>
                <a:spcPct val="130000"/>
              </a:lnSpc>
            </a:pPr>
            <a:r>
              <a:rPr lang="zh-CN" altLang="en-US" sz="1400" dirty="0">
                <a:solidFill>
                  <a:schemeClr val="bg2">
                    <a:lumMod val="75000"/>
                  </a:schemeClr>
                </a:solidFill>
                <a:latin typeface="微软雅黑 Light" panose="020B0502040204020203" pitchFamily="34" charset="-122"/>
                <a:ea typeface="微软雅黑 Light" panose="020B0502040204020203" pitchFamily="34" charset="-122"/>
              </a:rPr>
              <a:t>分析方法</a:t>
            </a:r>
            <a:r>
              <a:rPr lang="en-US" altLang="zh-CN" sz="1400" dirty="0">
                <a:solidFill>
                  <a:schemeClr val="bg2">
                    <a:lumMod val="75000"/>
                  </a:schemeClr>
                </a:solidFill>
                <a:latin typeface="微软雅黑 Light" panose="020B0502040204020203" pitchFamily="34" charset="-122"/>
                <a:ea typeface="微软雅黑 Light" panose="020B0502040204020203" pitchFamily="34" charset="-122"/>
              </a:rPr>
              <a:t>?</a:t>
            </a:r>
            <a:endParaRPr lang="en-US" altLang="zh-CN" sz="1400" dirty="0">
              <a:solidFill>
                <a:schemeClr val="bg2">
                  <a:lumMod val="75000"/>
                </a:schemeClr>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5714248" y="3867912"/>
            <a:ext cx="1830304" cy="350224"/>
          </a:xfrm>
          <a:prstGeom prst="rect">
            <a:avLst/>
          </a:prstGeom>
          <a:noFill/>
        </p:spPr>
        <p:txBody>
          <a:bodyPr wrap="square" rtlCol="0">
            <a:spAutoFit/>
          </a:bodyPr>
          <a:lstStyle/>
          <a:p>
            <a:pPr algn="ctr">
              <a:lnSpc>
                <a:spcPct val="130000"/>
              </a:lnSpc>
            </a:pPr>
            <a:r>
              <a:rPr lang="en-US" altLang="zh-CN" sz="1400" dirty="0">
                <a:solidFill>
                  <a:schemeClr val="bg2">
                    <a:lumMod val="75000"/>
                  </a:schemeClr>
                </a:solidFill>
                <a:latin typeface="微软雅黑 Light" panose="020B0502040204020203" pitchFamily="34" charset="-122"/>
                <a:ea typeface="微软雅黑 Light" panose="020B0502040204020203" pitchFamily="34" charset="-122"/>
              </a:rPr>
              <a:t>90932</a:t>
            </a:r>
            <a:r>
              <a:rPr lang="zh-CN" altLang="en-US" sz="1400" dirty="0">
                <a:solidFill>
                  <a:schemeClr val="bg2">
                    <a:lumMod val="75000"/>
                  </a:schemeClr>
                </a:solidFill>
                <a:latin typeface="微软雅黑 Light" panose="020B0502040204020203" pitchFamily="34" charset="-122"/>
                <a:ea typeface="微软雅黑 Light" panose="020B0502040204020203" pitchFamily="34" charset="-122"/>
              </a:rPr>
              <a:t>条文本</a:t>
            </a:r>
            <a:endParaRPr lang="en-US" altLang="zh-CN" sz="1400" dirty="0">
              <a:solidFill>
                <a:schemeClr val="bg2">
                  <a:lumMod val="7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aphicFrame>
        <p:nvGraphicFramePr>
          <p:cNvPr id="20" name="表格 19"/>
          <p:cNvGraphicFramePr/>
          <p:nvPr>
            <p:custDataLst>
              <p:tags r:id="rId1"/>
            </p:custDataLst>
          </p:nvPr>
        </p:nvGraphicFramePr>
        <p:xfrm>
          <a:off x="711200" y="972185"/>
          <a:ext cx="10769600" cy="5549900"/>
        </p:xfrm>
        <a:graphic>
          <a:graphicData uri="http://schemas.openxmlformats.org/drawingml/2006/table">
            <a:tbl>
              <a:tblPr firstRow="1" bandRow="1">
                <a:tableStyleId>{00A15C55-8517-42AA-B614-E9B94910E393}</a:tableStyleId>
              </a:tblPr>
              <a:tblGrid>
                <a:gridCol w="538480"/>
                <a:gridCol w="538480"/>
                <a:gridCol w="538480"/>
                <a:gridCol w="538480"/>
                <a:gridCol w="538480"/>
                <a:gridCol w="538480"/>
                <a:gridCol w="538480"/>
                <a:gridCol w="538480"/>
                <a:gridCol w="538480"/>
                <a:gridCol w="538480"/>
                <a:gridCol w="538480"/>
                <a:gridCol w="538480"/>
                <a:gridCol w="538480"/>
                <a:gridCol w="538480"/>
                <a:gridCol w="538480"/>
                <a:gridCol w="538480"/>
                <a:gridCol w="538480"/>
                <a:gridCol w="538480"/>
                <a:gridCol w="538480"/>
                <a:gridCol w="538480"/>
              </a:tblGrid>
              <a:tr h="225425">
                <a:tc>
                  <a:txBody>
                    <a:bodyPr/>
                    <a:lstStyle/>
                    <a:p>
                      <a:pPr indent="0" algn="ctr">
                        <a:buNone/>
                      </a:pPr>
                      <a:r>
                        <a:rPr lang="zh-CN" sz="1200"/>
                        <a:t>上海</a:t>
                      </a:r>
                      <a:endParaRPr lang="zh-CN" altLang="en-US" sz="1200"/>
                    </a:p>
                  </a:txBody>
                  <a:tcPr marL="12700" marR="12700" marT="12700" anchor="ctr"/>
                </a:tc>
                <a:tc>
                  <a:txBody>
                    <a:bodyPr/>
                    <a:lstStyle/>
                    <a:p>
                      <a:pPr indent="0" algn="ctr">
                        <a:buNone/>
                      </a:pPr>
                      <a:r>
                        <a:rPr lang="zh-CN" sz="1200"/>
                        <a:t>方舱</a:t>
                      </a:r>
                      <a:endParaRPr lang="zh-CN" altLang="en-US" sz="1200"/>
                    </a:p>
                  </a:txBody>
                  <a:tcPr marL="12700" marR="12700" marT="12700" anchor="ctr"/>
                </a:tc>
                <a:tc>
                  <a:txBody>
                    <a:bodyPr/>
                    <a:lstStyle/>
                    <a:p>
                      <a:pPr indent="0" algn="ctr">
                        <a:buNone/>
                      </a:pPr>
                      <a:r>
                        <a:rPr lang="zh-CN" sz="1200"/>
                        <a:t>解封</a:t>
                      </a:r>
                      <a:endParaRPr lang="zh-CN" altLang="en-US" sz="1200"/>
                    </a:p>
                  </a:txBody>
                  <a:tcPr marL="12700" marR="12700" marT="12700" anchor="ctr"/>
                </a:tc>
                <a:tc>
                  <a:txBody>
                    <a:bodyPr/>
                    <a:lstStyle/>
                    <a:p>
                      <a:pPr indent="0" algn="ctr">
                        <a:buNone/>
                      </a:pPr>
                      <a:r>
                        <a:rPr lang="zh-CN" sz="1200"/>
                        <a:t>医院</a:t>
                      </a:r>
                      <a:endParaRPr lang="zh-CN" altLang="en-US" sz="1200"/>
                    </a:p>
                  </a:txBody>
                  <a:tcPr marL="12700" marR="12700" marT="12700" anchor="ctr"/>
                </a:tc>
                <a:tc>
                  <a:txBody>
                    <a:bodyPr/>
                    <a:lstStyle/>
                    <a:p>
                      <a:pPr indent="0" algn="ctr">
                        <a:buNone/>
                      </a:pPr>
                      <a:r>
                        <a:rPr lang="zh-CN" sz="1200"/>
                        <a:t>微博</a:t>
                      </a:r>
                      <a:endParaRPr lang="zh-CN" altLang="en-US" sz="1200"/>
                    </a:p>
                  </a:txBody>
                  <a:tcPr marL="12700" marR="12700" marT="12700" anchor="ctr"/>
                </a:tc>
                <a:tc>
                  <a:txBody>
                    <a:bodyPr/>
                    <a:lstStyle/>
                    <a:p>
                      <a:pPr indent="0" algn="ctr">
                        <a:buNone/>
                      </a:pPr>
                      <a:r>
                        <a:rPr lang="zh-CN" sz="1200"/>
                        <a:t>核酸</a:t>
                      </a:r>
                      <a:endParaRPr lang="zh-CN" altLang="en-US" sz="1200"/>
                    </a:p>
                  </a:txBody>
                  <a:tcPr marL="12700" marR="12700" marT="12700" anchor="ctr"/>
                </a:tc>
                <a:tc>
                  <a:txBody>
                    <a:bodyPr/>
                    <a:lstStyle/>
                    <a:p>
                      <a:pPr indent="0" algn="ctr">
                        <a:buNone/>
                      </a:pPr>
                      <a:r>
                        <a:rPr lang="zh-CN" sz="1200"/>
                        <a:t>视频</a:t>
                      </a:r>
                      <a:endParaRPr lang="zh-CN" altLang="en-US" sz="1200"/>
                    </a:p>
                  </a:txBody>
                  <a:tcPr marL="12700" marR="12700" marT="12700" anchor="ctr"/>
                </a:tc>
                <a:tc>
                  <a:txBody>
                    <a:bodyPr/>
                    <a:lstStyle/>
                    <a:p>
                      <a:pPr indent="0" algn="ctr">
                        <a:buNone/>
                      </a:pPr>
                      <a:r>
                        <a:rPr lang="zh-CN" sz="1200"/>
                        <a:t>隔离</a:t>
                      </a:r>
                      <a:endParaRPr lang="zh-CN" altLang="en-US" sz="1200"/>
                    </a:p>
                  </a:txBody>
                  <a:tcPr marL="12700" marR="12700" marT="12700" anchor="ctr"/>
                </a:tc>
                <a:tc>
                  <a:txBody>
                    <a:bodyPr/>
                    <a:lstStyle/>
                    <a:p>
                      <a:pPr indent="0" algn="ctr">
                        <a:buNone/>
                      </a:pPr>
                      <a:r>
                        <a:rPr lang="zh-CN" sz="1200"/>
                        <a:t>防控</a:t>
                      </a:r>
                      <a:endParaRPr lang="zh-CN" altLang="en-US" sz="1200"/>
                    </a:p>
                  </a:txBody>
                  <a:tcPr marL="12700" marR="12700" marT="12700" anchor="ctr"/>
                </a:tc>
                <a:tc>
                  <a:txBody>
                    <a:bodyPr/>
                    <a:lstStyle/>
                    <a:p>
                      <a:pPr indent="0" algn="ctr">
                        <a:buNone/>
                      </a:pPr>
                      <a:r>
                        <a:rPr lang="zh-CN" sz="1200"/>
                        <a:t>无症状</a:t>
                      </a:r>
                      <a:endParaRPr lang="zh-CN" altLang="en-US" sz="1200"/>
                    </a:p>
                  </a:txBody>
                  <a:tcPr marL="12700" marR="12700" marT="12700" anchor="ctr"/>
                </a:tc>
                <a:tc>
                  <a:txBody>
                    <a:bodyPr/>
                    <a:lstStyle/>
                    <a:p>
                      <a:pPr indent="0" algn="ctr">
                        <a:buNone/>
                      </a:pPr>
                      <a:r>
                        <a:rPr lang="zh-CN" sz="1200"/>
                        <a:t>感染者</a:t>
                      </a:r>
                      <a:endParaRPr lang="zh-CN" altLang="en-US" sz="1200"/>
                    </a:p>
                  </a:txBody>
                  <a:tcPr marL="12700" marR="12700" marT="12700" anchor="ctr"/>
                </a:tc>
                <a:tc>
                  <a:txBody>
                    <a:bodyPr/>
                    <a:lstStyle/>
                    <a:p>
                      <a:pPr indent="0" algn="ctr">
                        <a:buNone/>
                      </a:pPr>
                      <a:r>
                        <a:rPr lang="zh-CN" sz="1200"/>
                        <a:t>小区</a:t>
                      </a:r>
                      <a:endParaRPr lang="zh-CN" altLang="en-US" sz="1200"/>
                    </a:p>
                  </a:txBody>
                  <a:tcPr marL="12700" marR="12700" marT="12700" anchor="ctr"/>
                </a:tc>
                <a:tc>
                  <a:txBody>
                    <a:bodyPr/>
                    <a:lstStyle/>
                    <a:p>
                      <a:pPr indent="0" algn="ctr">
                        <a:buNone/>
                      </a:pPr>
                      <a:r>
                        <a:rPr lang="zh-CN" sz="1200"/>
                        <a:t>物资</a:t>
                      </a:r>
                      <a:endParaRPr lang="zh-CN" altLang="en-US" sz="1200"/>
                    </a:p>
                  </a:txBody>
                  <a:tcPr marL="12700" marR="12700" marT="12700" anchor="ctr"/>
                </a:tc>
                <a:tc>
                  <a:txBody>
                    <a:bodyPr/>
                    <a:lstStyle/>
                    <a:p>
                      <a:pPr indent="0" algn="ctr">
                        <a:buNone/>
                      </a:pPr>
                      <a:r>
                        <a:rPr lang="zh-CN" sz="1200"/>
                        <a:t>新冠</a:t>
                      </a:r>
                      <a:endParaRPr lang="zh-CN" altLang="en-US" sz="1200"/>
                    </a:p>
                  </a:txBody>
                  <a:tcPr marL="12700" marR="12700" marT="12700" anchor="ctr"/>
                </a:tc>
                <a:tc>
                  <a:txBody>
                    <a:bodyPr/>
                    <a:lstStyle/>
                    <a:p>
                      <a:pPr indent="0" algn="ctr">
                        <a:buNone/>
                      </a:pPr>
                      <a:r>
                        <a:rPr lang="zh-CN" sz="1200"/>
                        <a:t>确诊</a:t>
                      </a:r>
                      <a:endParaRPr lang="zh-CN" altLang="en-US" sz="1200"/>
                    </a:p>
                  </a:txBody>
                  <a:tcPr marL="12700" marR="12700" marT="12700" anchor="ctr"/>
                </a:tc>
                <a:tc>
                  <a:txBody>
                    <a:bodyPr/>
                    <a:lstStyle/>
                    <a:p>
                      <a:pPr indent="0" algn="ctr">
                        <a:buNone/>
                      </a:pPr>
                      <a:r>
                        <a:rPr lang="zh-CN" sz="1200"/>
                        <a:t>抗疫</a:t>
                      </a:r>
                      <a:endParaRPr lang="zh-CN" altLang="en-US" sz="1200"/>
                    </a:p>
                  </a:txBody>
                  <a:tcPr marL="12700" marR="12700" marT="12700" anchor="ctr"/>
                </a:tc>
                <a:tc>
                  <a:txBody>
                    <a:bodyPr/>
                    <a:lstStyle/>
                    <a:p>
                      <a:pPr indent="0" algn="ctr">
                        <a:buNone/>
                      </a:pPr>
                      <a:r>
                        <a:rPr lang="zh-CN" sz="1200"/>
                        <a:t>加油</a:t>
                      </a:r>
                      <a:endParaRPr lang="zh-CN" altLang="en-US" sz="1200"/>
                    </a:p>
                  </a:txBody>
                  <a:tcPr marL="12700" marR="12700" marT="12700" anchor="ctr"/>
                </a:tc>
                <a:tc>
                  <a:txBody>
                    <a:bodyPr/>
                    <a:lstStyle/>
                    <a:p>
                      <a:pPr indent="0" algn="ctr">
                        <a:buNone/>
                      </a:pPr>
                      <a:r>
                        <a:rPr lang="zh-CN" sz="1200"/>
                        <a:t>医疗队</a:t>
                      </a:r>
                      <a:endParaRPr lang="zh-CN" altLang="en-US" sz="1200"/>
                    </a:p>
                  </a:txBody>
                  <a:tcPr marL="12700" marR="12700" marT="12700" anchor="ctr"/>
                </a:tc>
                <a:tc>
                  <a:txBody>
                    <a:bodyPr/>
                    <a:lstStyle/>
                    <a:p>
                      <a:pPr indent="0" algn="ctr">
                        <a:buNone/>
                      </a:pPr>
                      <a:r>
                        <a:rPr lang="zh-CN" sz="1200"/>
                        <a:t>阳性</a:t>
                      </a:r>
                      <a:endParaRPr lang="zh-CN" altLang="en-US" sz="1200"/>
                    </a:p>
                  </a:txBody>
                  <a:tcPr marL="12700" marR="12700" marT="12700" anchor="ctr"/>
                </a:tc>
                <a:tc>
                  <a:txBody>
                    <a:bodyPr/>
                    <a:lstStyle/>
                    <a:p>
                      <a:pPr indent="0" algn="ctr">
                        <a:buNone/>
                      </a:pPr>
                      <a:r>
                        <a:rPr lang="zh-CN" sz="1200"/>
                        <a:t>新增</a:t>
                      </a:r>
                      <a:endParaRPr lang="zh-CN"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1</a:t>
                      </a:r>
                      <a:endParaRPr lang="en-US" altLang="en-US" sz="1200" dirty="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r>
              <a:tr h="225425">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r>
            </a:tbl>
          </a:graphicData>
        </a:graphic>
      </p:graphicFrame>
      <p:sp>
        <p:nvSpPr>
          <p:cNvPr id="21" name="文本框 20"/>
          <p:cNvSpPr txBox="1"/>
          <p:nvPr/>
        </p:nvSpPr>
        <p:spPr>
          <a:xfrm>
            <a:off x="711200" y="561390"/>
            <a:ext cx="3725333"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3.2.1</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Binary co-occurrence matrix</a:t>
            </a:r>
            <a:endParaRPr lang="en-US" altLang="zh-CN" sz="2000" dirty="0">
              <a:latin typeface="Calibri Light" panose="020F0302020204030204" pitchFamily="34" charset="0"/>
            </a:endParaRPr>
          </a:p>
        </p:txBody>
      </p:sp>
      <p:sp>
        <p:nvSpPr>
          <p:cNvPr id="28" name="文本框 27"/>
          <p:cNvSpPr txBox="1"/>
          <p:nvPr/>
        </p:nvSpPr>
        <p:spPr>
          <a:xfrm>
            <a:off x="2720741" y="6495657"/>
            <a:ext cx="6750518" cy="338554"/>
          </a:xfrm>
          <a:prstGeom prst="rect">
            <a:avLst/>
          </a:prstGeom>
          <a:noFill/>
        </p:spPr>
        <p:txBody>
          <a:bodyPr wrap="square" rtlCol="0">
            <a:spAutoFit/>
          </a:bodyPr>
          <a:lstStyle/>
          <a:p>
            <a:pPr algn="ctr"/>
            <a:r>
              <a:rPr lang="en-US" altLang="zh-CN" sz="1600" dirty="0">
                <a:latin typeface="Calibri Light" panose="020F0302020204030204" pitchFamily="34" charset="0"/>
                <a:ea typeface="微软雅黑 Light" panose="020B0502040204020203" pitchFamily="34" charset="-122"/>
                <a:cs typeface="Calibri Light" panose="020F0302020204030204" pitchFamily="34" charset="0"/>
              </a:rPr>
              <a:t>Section of the matrix </a:t>
            </a:r>
            <a:r>
              <a:rPr lang="zh-CN" altLang="en-US" sz="1200" dirty="0">
                <a:latin typeface="微软雅黑 Light" panose="020B0502040204020203" pitchFamily="34" charset="-122"/>
                <a:ea typeface="微软雅黑 Light" panose="020B0502040204020203" pitchFamily="34" charset="-122"/>
              </a:rPr>
              <a:t>矩阵节选</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711200" y="561390"/>
            <a:ext cx="3725333"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3.2.1</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Binary co-occurrence matrix</a:t>
            </a:r>
            <a:endParaRPr lang="en-US" altLang="zh-CN" sz="2000" dirty="0">
              <a:latin typeface="Calibri Light" panose="020F0302020204030204" pitchFamily="34" charset="0"/>
            </a:endParaRPr>
          </a:p>
        </p:txBody>
      </p:sp>
      <p:sp>
        <p:nvSpPr>
          <p:cNvPr id="28" name="文本框 27"/>
          <p:cNvSpPr txBox="1"/>
          <p:nvPr/>
        </p:nvSpPr>
        <p:spPr>
          <a:xfrm>
            <a:off x="1130300" y="6497866"/>
            <a:ext cx="5947410" cy="338554"/>
          </a:xfrm>
          <a:prstGeom prst="rect">
            <a:avLst/>
          </a:prstGeom>
          <a:noFill/>
        </p:spPr>
        <p:txBody>
          <a:bodyPr wrap="square" rtlCol="0">
            <a:spAutoFit/>
          </a:bodyPr>
          <a:lstStyle/>
          <a:p>
            <a:pPr algn="ctr"/>
            <a:r>
              <a:rPr lang="en-US" altLang="zh-CN" sz="1600" dirty="0">
                <a:latin typeface="Calibri Light" panose="020F0302020204030204" pitchFamily="34" charset="0"/>
                <a:ea typeface="微软雅黑 Light" panose="020B0502040204020203" pitchFamily="34" charset="-122"/>
                <a:cs typeface="Calibri Light" panose="020F0302020204030204" pitchFamily="34" charset="0"/>
              </a:rPr>
              <a:t>Process of</a:t>
            </a:r>
            <a:r>
              <a:rPr lang="zh-CN" altLang="en-US" sz="1600" dirty="0">
                <a:latin typeface="Calibri Light" panose="020F0302020204030204" pitchFamily="34" charset="0"/>
                <a:ea typeface="微软雅黑 Light" panose="020B0502040204020203" pitchFamily="34" charset="-122"/>
                <a:cs typeface="Calibri Light" panose="020F0302020204030204" pitchFamily="34" charset="0"/>
              </a:rPr>
              <a:t> </a:t>
            </a:r>
            <a:r>
              <a:rPr lang="en-US" altLang="zh-CN" sz="1600" dirty="0">
                <a:latin typeface="Calibri Light" panose="020F0302020204030204" pitchFamily="34" charset="0"/>
                <a:ea typeface="微软雅黑 Light" panose="020B0502040204020203" pitchFamily="34" charset="-122"/>
                <a:cs typeface="Calibri Light" panose="020F0302020204030204" pitchFamily="34" charset="0"/>
              </a:rPr>
              <a:t>clustering </a:t>
            </a:r>
            <a:r>
              <a:rPr lang="zh-CN" altLang="en-US" sz="1200" dirty="0">
                <a:latin typeface="微软雅黑 Light" panose="020B0502040204020203" pitchFamily="34" charset="-122"/>
                <a:ea typeface="微软雅黑 Light" panose="020B0502040204020203" pitchFamily="34" charset="-122"/>
              </a:rPr>
              <a:t>聚类过程</a:t>
            </a:r>
            <a:endParaRPr lang="zh-CN" altLang="en-US" sz="1600" dirty="0">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4288673" y="561390"/>
            <a:ext cx="6091767"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Systematic cluster analysis—— the square of Euclidean distance</a:t>
            </a:r>
            <a:endParaRPr lang="en-US" altLang="zh-CN" dirty="0">
              <a:solidFill>
                <a:schemeClr val="bg1"/>
              </a:solidFill>
              <a:highlight>
                <a:srgbClr val="FFC001"/>
              </a:highlight>
              <a:latin typeface="Calibri Light" panose="020F0302020204030204" pitchFamily="34" charset="0"/>
            </a:endParaRPr>
          </a:p>
        </p:txBody>
      </p:sp>
      <p:sp>
        <p:nvSpPr>
          <p:cNvPr id="9" name="文本框 8"/>
          <p:cNvSpPr txBox="1"/>
          <p:nvPr/>
        </p:nvSpPr>
        <p:spPr>
          <a:xfrm>
            <a:off x="7272020" y="2601380"/>
            <a:ext cx="3855996" cy="3907480"/>
          </a:xfrm>
          <a:prstGeom prst="rect">
            <a:avLst/>
          </a:prstGeom>
          <a:noFill/>
        </p:spPr>
        <p:txBody>
          <a:bodyPr wrap="square" rtlCol="0">
            <a:spAutoFit/>
          </a:bodyPr>
          <a:lstStyle/>
          <a:p>
            <a:pPr algn="just">
              <a:lnSpc>
                <a:spcPct val="130000"/>
              </a:lnSpc>
            </a:pPr>
            <a:r>
              <a:rPr lang="en-US" altLang="zh-CN" sz="1600" dirty="0">
                <a:solidFill>
                  <a:schemeClr val="tx1">
                    <a:lumMod val="50000"/>
                    <a:lumOff val="50000"/>
                  </a:schemeClr>
                </a:solidFill>
                <a:latin typeface="Calibri Light" panose="020F0302020204030204" pitchFamily="34" charset="0"/>
              </a:rPr>
              <a:t>        Because the amount of data is too large, we process it through Python and finally get the data format shown in the figure. (see the attachment for Python code) then use SPSS software to conduct </a:t>
            </a:r>
            <a:r>
              <a:rPr lang="en-US" altLang="zh-CN" sz="1600" b="1" dirty="0">
                <a:solidFill>
                  <a:srgbClr val="3A3A3A"/>
                </a:solidFill>
                <a:latin typeface="Calibri Light" panose="020F0302020204030204" pitchFamily="34" charset="0"/>
              </a:rPr>
              <a:t>systematic cluster analysis</a:t>
            </a:r>
            <a:r>
              <a:rPr lang="en-US" altLang="zh-CN" sz="1600" b="1" dirty="0">
                <a:solidFill>
                  <a:schemeClr val="tx1">
                    <a:lumMod val="50000"/>
                    <a:lumOff val="50000"/>
                  </a:schemeClr>
                </a:solidFill>
                <a:latin typeface="Calibri Light" panose="020F0302020204030204" pitchFamily="34" charset="0"/>
              </a:rPr>
              <a:t> </a:t>
            </a:r>
            <a:r>
              <a:rPr lang="en-US" altLang="zh-CN" sz="1600" dirty="0">
                <a:solidFill>
                  <a:schemeClr val="tx1">
                    <a:lumMod val="50000"/>
                    <a:lumOff val="50000"/>
                  </a:schemeClr>
                </a:solidFill>
                <a:latin typeface="Calibri Light" panose="020F0302020204030204" pitchFamily="34" charset="0"/>
              </a:rPr>
              <a:t>(the specific method</a:t>
            </a:r>
            <a:r>
              <a:rPr lang="en-US" altLang="zh-CN" sz="1600" dirty="0">
                <a:solidFill>
                  <a:srgbClr val="3A3A3A"/>
                </a:solidFill>
                <a:latin typeface="Calibri Light" panose="020F0302020204030204" pitchFamily="34" charset="0"/>
              </a:rPr>
              <a:t> is to calculate </a:t>
            </a:r>
            <a:r>
              <a:rPr lang="en-US" altLang="zh-CN" sz="1600" b="1" dirty="0">
                <a:solidFill>
                  <a:srgbClr val="3A3A3A"/>
                </a:solidFill>
                <a:latin typeface="Calibri Light" panose="020F0302020204030204" pitchFamily="34" charset="0"/>
              </a:rPr>
              <a:t>the square of Euclidean distance</a:t>
            </a:r>
            <a:r>
              <a:rPr lang="en-US" altLang="zh-CN" sz="1600" dirty="0">
                <a:solidFill>
                  <a:schemeClr val="tx1">
                    <a:lumMod val="50000"/>
                    <a:lumOff val="50000"/>
                  </a:schemeClr>
                </a:solidFill>
                <a:latin typeface="Calibri Light" panose="020F0302020204030204" pitchFamily="34" charset="0"/>
              </a:rPr>
              <a:t>), classify several similar keywords into several categories, and next classify the two categories with high similarity into a new category, and then repeat this process until all keywords are classified into one category. </a:t>
            </a:r>
            <a:endParaRPr lang="en-US" altLang="zh-CN" sz="1600" dirty="0">
              <a:solidFill>
                <a:schemeClr val="tx1">
                  <a:lumMod val="50000"/>
                  <a:lumOff val="50000"/>
                </a:schemeClr>
              </a:solidFill>
              <a:latin typeface="Calibri Light" panose="020F0302020204030204" pitchFamily="34" charset="0"/>
            </a:endParaRPr>
          </a:p>
        </p:txBody>
      </p:sp>
      <p:sp>
        <p:nvSpPr>
          <p:cNvPr id="10" name="文本框 9"/>
          <p:cNvSpPr txBox="1"/>
          <p:nvPr/>
        </p:nvSpPr>
        <p:spPr>
          <a:xfrm>
            <a:off x="7272020" y="983725"/>
            <a:ext cx="3789680" cy="1322070"/>
          </a:xfrm>
          <a:prstGeom prst="rect">
            <a:avLst/>
          </a:prstGeom>
          <a:noFill/>
        </p:spPr>
        <p:txBody>
          <a:bodyPr wrap="square" rtlCol="0" anchor="t">
            <a:spAutoFit/>
          </a:bodyPr>
          <a:lstStyle/>
          <a:p>
            <a:pPr indent="0">
              <a:buNone/>
            </a:pPr>
            <a:r>
              <a:rPr lang="en-US" sz="2000" b="1" dirty="0">
                <a:latin typeface="Calibri Light" panose="020F0302020204030204" pitchFamily="34" charset="0"/>
                <a:ea typeface="HGB1X_CNKI" panose="02000500000000000000" charset="-122"/>
                <a:cs typeface="Calibri Light" panose="020F0302020204030204" pitchFamily="34" charset="0"/>
              </a:rPr>
              <a:t>Working principle:</a:t>
            </a:r>
            <a:endParaRPr lang="en-US" sz="2000" b="1" dirty="0">
              <a:latin typeface="Calibri Light" panose="020F0302020204030204" pitchFamily="34" charset="0"/>
              <a:ea typeface="HGB1X_CNKI" panose="02000500000000000000" charset="-122"/>
              <a:cs typeface="Calibri Light" panose="020F0302020204030204" pitchFamily="34" charset="0"/>
            </a:endParaRPr>
          </a:p>
          <a:p>
            <a:r>
              <a:rPr lang="en-US" sz="2000" dirty="0">
                <a:latin typeface="Calibri Light" panose="020F0302020204030204" pitchFamily="34" charset="0"/>
                <a:ea typeface="HGB1X_CNKI" panose="02000500000000000000" charset="-122"/>
                <a:cs typeface="Calibri Light" panose="020F0302020204030204" pitchFamily="34" charset="0"/>
              </a:rPr>
              <a:t>1.Import SPSS</a:t>
            </a:r>
            <a:endParaRPr lang="en-US" sz="2000" dirty="0">
              <a:latin typeface="Calibri Light" panose="020F0302020204030204" pitchFamily="34" charset="0"/>
              <a:ea typeface="HGB1X_CNKI" panose="02000500000000000000" charset="-122"/>
              <a:cs typeface="Calibri Light" panose="020F0302020204030204" pitchFamily="34" charset="0"/>
            </a:endParaRPr>
          </a:p>
          <a:p>
            <a:r>
              <a:rPr lang="en-US" sz="2000" dirty="0">
                <a:latin typeface="Calibri Light" panose="020F0302020204030204" pitchFamily="34" charset="0"/>
                <a:ea typeface="HGB1X_CNKI" panose="02000500000000000000" charset="-122"/>
                <a:cs typeface="Calibri Light" panose="020F0302020204030204" pitchFamily="34" charset="0"/>
              </a:rPr>
              <a:t>2.Systematic cluster analysis</a:t>
            </a:r>
            <a:endParaRPr lang="en-US" sz="2000" dirty="0">
              <a:latin typeface="Calibri Light" panose="020F0302020204030204" pitchFamily="34" charset="0"/>
              <a:ea typeface="HGB1X_CNKI" panose="02000500000000000000" charset="-122"/>
              <a:cs typeface="Calibri Light" panose="020F0302020204030204" pitchFamily="34" charset="0"/>
            </a:endParaRPr>
          </a:p>
          <a:p>
            <a:r>
              <a:rPr lang="en-US" sz="2000" dirty="0">
                <a:latin typeface="Calibri Light" panose="020F0302020204030204" pitchFamily="34" charset="0"/>
                <a:ea typeface="HGB1X_CNKI" panose="02000500000000000000" charset="-122"/>
                <a:cs typeface="Calibri Light" panose="020F0302020204030204" pitchFamily="34" charset="0"/>
              </a:rPr>
              <a:t>3.Classify two by two </a:t>
            </a:r>
            <a:r>
              <a:rPr lang="en-US" sz="2000" dirty="0" err="1">
                <a:latin typeface="Calibri Light" panose="020F0302020204030204" pitchFamily="34" charset="0"/>
                <a:ea typeface="HGB1X_CNKI" panose="02000500000000000000" charset="-122"/>
                <a:cs typeface="Calibri Light" panose="020F0302020204030204" pitchFamily="34" charset="0"/>
              </a:rPr>
              <a:t>repeadly</a:t>
            </a:r>
            <a:endParaRPr lang="en-US" sz="2000" dirty="0">
              <a:latin typeface="Calibri Light" panose="020F0302020204030204" pitchFamily="34" charset="0"/>
              <a:ea typeface="HGB1X_CNKI" panose="02000500000000000000" charset="-122"/>
              <a:cs typeface="Calibri Light" panose="020F0302020204030204" pitchFamily="34" charset="0"/>
            </a:endParaRPr>
          </a:p>
        </p:txBody>
      </p:sp>
      <p:graphicFrame>
        <p:nvGraphicFramePr>
          <p:cNvPr id="11" name="表格 10"/>
          <p:cNvGraphicFramePr/>
          <p:nvPr>
            <p:custDataLst>
              <p:tags r:id="rId1"/>
            </p:custDataLst>
          </p:nvPr>
        </p:nvGraphicFramePr>
        <p:xfrm>
          <a:off x="1130300" y="961500"/>
          <a:ext cx="5947410" cy="5547360"/>
        </p:xfrm>
        <a:graphic>
          <a:graphicData uri="http://schemas.openxmlformats.org/drawingml/2006/table">
            <a:tbl>
              <a:tblPr firstRow="1" bandRow="1">
                <a:tableStyleId>{00A15C55-8517-42AA-B614-E9B94910E393}</a:tableStyleId>
              </a:tblPr>
              <a:tblGrid>
                <a:gridCol w="849630"/>
                <a:gridCol w="849630"/>
                <a:gridCol w="849630"/>
                <a:gridCol w="849630"/>
                <a:gridCol w="849630"/>
                <a:gridCol w="849630"/>
                <a:gridCol w="849630"/>
              </a:tblGrid>
              <a:tr h="195580">
                <a:tc gridSpan="7">
                  <a:txBody>
                    <a:bodyPr/>
                    <a:lstStyle/>
                    <a:p>
                      <a:pPr indent="0" algn="ctr">
                        <a:buNone/>
                      </a:pPr>
                      <a:r>
                        <a:rPr lang="zh-CN" sz="1200" dirty="0"/>
                        <a:t>集中计划</a:t>
                      </a:r>
                      <a:endParaRPr lang="zh-CN" altLang="en-US" sz="1200" dirty="0"/>
                    </a:p>
                  </a:txBody>
                  <a:tcPr marL="12700" marR="12700" marT="12700" anchor="ctr"/>
                </a:tc>
                <a:tc hMerge="1">
                  <a:tcPr/>
                </a:tc>
                <a:tc hMerge="1">
                  <a:tcPr/>
                </a:tc>
                <a:tc hMerge="1">
                  <a:tcPr/>
                </a:tc>
                <a:tc hMerge="1">
                  <a:tcPr/>
                </a:tc>
                <a:tc hMerge="1">
                  <a:tcPr/>
                </a:tc>
                <a:tc hMerge="1">
                  <a:tcPr/>
                </a:tc>
              </a:tr>
              <a:tr h="434340">
                <a:tc>
                  <a:txBody>
                    <a:bodyPr/>
                    <a:lstStyle/>
                    <a:p>
                      <a:pPr indent="0" algn="ctr">
                        <a:buNone/>
                      </a:pPr>
                      <a:r>
                        <a:rPr lang="zh-CN" sz="1200"/>
                        <a:t>阶段</a:t>
                      </a:r>
                      <a:endParaRPr lang="zh-CN" altLang="en-US" sz="1200"/>
                    </a:p>
                  </a:txBody>
                  <a:tcPr marL="12700" marR="12700" marT="12700" anchor="ctr"/>
                </a:tc>
                <a:tc>
                  <a:txBody>
                    <a:bodyPr/>
                    <a:lstStyle/>
                    <a:p>
                      <a:pPr indent="0" algn="ctr">
                        <a:buNone/>
                      </a:pPr>
                      <a:r>
                        <a:rPr lang="zh-CN" sz="1200"/>
                        <a:t>组合聚类</a:t>
                      </a:r>
                      <a:endParaRPr lang="zh-CN" altLang="en-US" sz="1200"/>
                    </a:p>
                  </a:txBody>
                  <a:tcPr marL="12700" marR="12700" marT="12700" anchor="ctr"/>
                </a:tc>
                <a:tc>
                  <a:txBody>
                    <a:bodyPr/>
                    <a:lstStyle/>
                    <a:p>
                      <a:pPr indent="0" algn="ctr">
                        <a:buNone/>
                      </a:pPr>
                      <a:endParaRPr lang="zh-CN" altLang="en-US" sz="1200"/>
                    </a:p>
                  </a:txBody>
                  <a:tcPr marL="12700" marR="12700" marT="12700" anchor="ctr"/>
                </a:tc>
                <a:tc>
                  <a:txBody>
                    <a:bodyPr/>
                    <a:lstStyle/>
                    <a:p>
                      <a:pPr indent="0" algn="ctr">
                        <a:buNone/>
                      </a:pPr>
                      <a:r>
                        <a:rPr lang="zh-CN" sz="1200"/>
                        <a:t>系数</a:t>
                      </a:r>
                      <a:endParaRPr lang="zh-CN" altLang="en-US" sz="1200"/>
                    </a:p>
                  </a:txBody>
                  <a:tcPr marL="12700" marR="12700" marT="12700" anchor="ctr"/>
                </a:tc>
                <a:tc>
                  <a:txBody>
                    <a:bodyPr/>
                    <a:lstStyle/>
                    <a:p>
                      <a:pPr indent="0" algn="ctr">
                        <a:buNone/>
                      </a:pPr>
                      <a:r>
                        <a:rPr lang="zh-CN" sz="1200"/>
                        <a:t>首次出现聚类的阶段</a:t>
                      </a:r>
                      <a:endParaRPr lang="zh-CN" altLang="en-US" sz="1200"/>
                    </a:p>
                  </a:txBody>
                  <a:tcPr marL="12700" marR="12700" marT="12700" anchor="ctr"/>
                </a:tc>
                <a:tc>
                  <a:txBody>
                    <a:bodyPr/>
                    <a:lstStyle/>
                    <a:p>
                      <a:pPr indent="0" algn="ctr">
                        <a:buNone/>
                      </a:pPr>
                      <a:endParaRPr lang="zh-CN" altLang="en-US" sz="1200"/>
                    </a:p>
                  </a:txBody>
                  <a:tcPr marL="12700" marR="12700" marT="12700" anchor="ctr"/>
                </a:tc>
                <a:tc>
                  <a:txBody>
                    <a:bodyPr/>
                    <a:lstStyle/>
                    <a:p>
                      <a:pPr indent="0" algn="ctr">
                        <a:buNone/>
                      </a:pPr>
                      <a:r>
                        <a:rPr lang="zh-CN" sz="1200"/>
                        <a:t>下一个阶段</a:t>
                      </a:r>
                      <a:endParaRPr lang="zh-CN" altLang="en-US" sz="1200"/>
                    </a:p>
                  </a:txBody>
                  <a:tcPr marL="12700" marR="12700" marT="12700" anchor="ctr"/>
                </a:tc>
              </a:tr>
              <a:tr h="287020">
                <a:tc>
                  <a:txBody>
                    <a:bodyPr/>
                    <a:lstStyle/>
                    <a:p>
                      <a:pPr indent="0" algn="ctr">
                        <a:buNone/>
                      </a:pPr>
                      <a:endParaRPr lang="en-US" altLang="en-US" sz="1200"/>
                    </a:p>
                  </a:txBody>
                  <a:tcPr marL="12700" marR="12700" marT="12700" anchor="ctr"/>
                </a:tc>
                <a:tc>
                  <a:txBody>
                    <a:bodyPr/>
                    <a:lstStyle/>
                    <a:p>
                      <a:pPr indent="0" algn="ctr">
                        <a:buNone/>
                      </a:pPr>
                      <a:r>
                        <a:rPr lang="zh-CN" sz="1200"/>
                        <a:t>聚类 1</a:t>
                      </a:r>
                      <a:endParaRPr lang="zh-CN" altLang="en-US" sz="1200"/>
                    </a:p>
                  </a:txBody>
                  <a:tcPr marL="12700" marR="12700" marT="12700" anchor="ctr"/>
                </a:tc>
                <a:tc>
                  <a:txBody>
                    <a:bodyPr/>
                    <a:lstStyle/>
                    <a:p>
                      <a:pPr indent="0" algn="ctr">
                        <a:buNone/>
                      </a:pPr>
                      <a:r>
                        <a:rPr lang="zh-CN" sz="1200"/>
                        <a:t>聚类 2</a:t>
                      </a:r>
                      <a:endParaRPr lang="zh-CN" altLang="en-US" sz="1200"/>
                    </a:p>
                  </a:txBody>
                  <a:tcPr marL="12700" marR="12700" marT="12700" anchor="ctr"/>
                </a:tc>
                <a:tc>
                  <a:txBody>
                    <a:bodyPr/>
                    <a:lstStyle/>
                    <a:p>
                      <a:pPr indent="0" algn="ctr">
                        <a:buNone/>
                      </a:pPr>
                      <a:endParaRPr lang="zh-CN" altLang="en-US" sz="1200"/>
                    </a:p>
                  </a:txBody>
                  <a:tcPr marL="12700" marR="12700" marT="12700" anchor="ctr"/>
                </a:tc>
                <a:tc>
                  <a:txBody>
                    <a:bodyPr/>
                    <a:lstStyle/>
                    <a:p>
                      <a:pPr indent="0" algn="ctr">
                        <a:buNone/>
                      </a:pPr>
                      <a:r>
                        <a:rPr lang="zh-CN" sz="1200"/>
                        <a:t>聚类 1</a:t>
                      </a:r>
                      <a:endParaRPr lang="zh-CN" altLang="en-US" sz="1200"/>
                    </a:p>
                  </a:txBody>
                  <a:tcPr marL="12700" marR="12700" marT="12700" anchor="ctr"/>
                </a:tc>
                <a:tc>
                  <a:txBody>
                    <a:bodyPr/>
                    <a:lstStyle/>
                    <a:p>
                      <a:pPr indent="0" algn="ctr">
                        <a:buNone/>
                      </a:pPr>
                      <a:r>
                        <a:rPr lang="zh-CN" sz="1200"/>
                        <a:t>聚类 2</a:t>
                      </a:r>
                      <a:endParaRPr lang="zh-CN" altLang="en-US" sz="1200"/>
                    </a:p>
                  </a:txBody>
                  <a:tcPr marL="12700" marR="12700" marT="12700" anchor="ctr"/>
                </a:tc>
                <a:tc>
                  <a:txBody>
                    <a:bodyPr/>
                    <a:lstStyle/>
                    <a:p>
                      <a:pPr indent="0" algn="ctr">
                        <a:buNone/>
                      </a:pPr>
                      <a:endParaRPr lang="zh-CN" altLang="en-US" sz="1200"/>
                    </a:p>
                  </a:txBody>
                  <a:tcPr marL="12700" marR="12700" marT="12700" anchor="ctr"/>
                </a:tc>
              </a:tr>
              <a:tr h="19558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18</a:t>
                      </a:r>
                      <a:endParaRPr lang="en-US" altLang="en-US" sz="1200"/>
                    </a:p>
                  </a:txBody>
                  <a:tcPr marL="12700" marR="12700" marT="12700" anchor="ctr"/>
                </a:tc>
                <a:tc>
                  <a:txBody>
                    <a:bodyPr/>
                    <a:lstStyle/>
                    <a:p>
                      <a:pPr indent="0" algn="ctr">
                        <a:buNone/>
                      </a:pPr>
                      <a:r>
                        <a:rPr lang="en-US" sz="1200"/>
                        <a:t>145</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4</a:t>
                      </a:r>
                      <a:endParaRPr lang="en-US" altLang="en-US" sz="1200"/>
                    </a:p>
                  </a:txBody>
                  <a:tcPr marL="12700" marR="12700" marT="12700" anchor="ctr"/>
                </a:tc>
              </a:tr>
              <a:tr h="19558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213</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18</a:t>
                      </a:r>
                      <a:endParaRPr lang="en-US" altLang="en-US" sz="1200"/>
                    </a:p>
                  </a:txBody>
                  <a:tcPr marL="12700" marR="12700" marT="12700" anchor="ctr"/>
                </a:tc>
              </a:tr>
              <a:tr h="195580">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7</a:t>
                      </a:r>
                      <a:endParaRPr lang="en-US" altLang="en-US" sz="1200"/>
                    </a:p>
                  </a:txBody>
                  <a:tcPr marL="12700" marR="12700" marT="12700" anchor="ctr"/>
                </a:tc>
                <a:tc>
                  <a:txBody>
                    <a:bodyPr/>
                    <a:lstStyle/>
                    <a:p>
                      <a:pPr indent="0" algn="ctr">
                        <a:buNone/>
                      </a:pPr>
                      <a:r>
                        <a:rPr lang="en-US" sz="1200"/>
                        <a:t>309</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16</a:t>
                      </a:r>
                      <a:endParaRPr lang="en-US" altLang="en-US" sz="1200"/>
                    </a:p>
                  </a:txBody>
                  <a:tcPr marL="12700" marR="12700" marT="12700" anchor="ctr"/>
                </a:tc>
              </a:tr>
              <a:tr h="195580">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19</a:t>
                      </a:r>
                      <a:endParaRPr lang="en-US" altLang="en-US" sz="1200"/>
                    </a:p>
                  </a:txBody>
                  <a:tcPr marL="12700" marR="12700" marT="12700" anchor="ctr"/>
                </a:tc>
                <a:tc>
                  <a:txBody>
                    <a:bodyPr/>
                    <a:lstStyle/>
                    <a:p>
                      <a:pPr indent="0" algn="ctr">
                        <a:buNone/>
                      </a:pPr>
                      <a:r>
                        <a:rPr lang="en-US" sz="1200"/>
                        <a:t>319.5</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5</a:t>
                      </a:r>
                      <a:endParaRPr lang="en-US" altLang="en-US" sz="1200"/>
                    </a:p>
                  </a:txBody>
                  <a:tcPr marL="12700" marR="12700" marT="12700" anchor="ctr"/>
                </a:tc>
              </a:tr>
              <a:tr h="210820">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16</a:t>
                      </a:r>
                      <a:endParaRPr lang="en-US" altLang="en-US" sz="1200"/>
                    </a:p>
                  </a:txBody>
                  <a:tcPr marL="12700" marR="12700" marT="12700" anchor="ctr"/>
                </a:tc>
                <a:tc>
                  <a:txBody>
                    <a:bodyPr/>
                    <a:lstStyle/>
                    <a:p>
                      <a:pPr indent="0" algn="ctr">
                        <a:buNone/>
                      </a:pPr>
                      <a:r>
                        <a:rPr lang="en-US" sz="1200"/>
                        <a:t>388.667</a:t>
                      </a:r>
                      <a:endParaRPr lang="en-US" altLang="en-US" sz="1200"/>
                    </a:p>
                  </a:txBody>
                  <a:tcPr marL="12700" marR="12700" marT="12700" anchor="ctr"/>
                </a:tc>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8</a:t>
                      </a:r>
                      <a:endParaRPr lang="en-US" altLang="en-US" sz="1200"/>
                    </a:p>
                  </a:txBody>
                  <a:tcPr marL="12700" marR="12700" marT="12700" anchor="ctr"/>
                </a:tc>
              </a:tr>
              <a:tr h="195580">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20</a:t>
                      </a:r>
                      <a:endParaRPr lang="en-US" altLang="en-US" sz="1200"/>
                    </a:p>
                  </a:txBody>
                  <a:tcPr marL="12700" marR="12700" marT="12700" anchor="ctr"/>
                </a:tc>
                <a:tc>
                  <a:txBody>
                    <a:bodyPr/>
                    <a:lstStyle/>
                    <a:p>
                      <a:pPr indent="0" algn="ctr">
                        <a:buNone/>
                      </a:pPr>
                      <a:r>
                        <a:rPr lang="en-US" sz="1200"/>
                        <a:t>408</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7</a:t>
                      </a:r>
                      <a:endParaRPr lang="en-US" altLang="en-US" sz="1200"/>
                    </a:p>
                  </a:txBody>
                  <a:tcPr marL="12700" marR="12700" marT="12700" anchor="ctr"/>
                </a:tc>
              </a:tr>
              <a:tr h="195580">
                <a:tc>
                  <a:txBody>
                    <a:bodyPr/>
                    <a:lstStyle/>
                    <a:p>
                      <a:pPr indent="0" algn="ctr">
                        <a:buNone/>
                      </a:pPr>
                      <a:r>
                        <a:rPr lang="en-US" sz="1200"/>
                        <a:t>7</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15</a:t>
                      </a:r>
                      <a:endParaRPr lang="en-US" altLang="en-US" sz="1200"/>
                    </a:p>
                  </a:txBody>
                  <a:tcPr marL="12700" marR="12700" marT="12700" anchor="ctr"/>
                </a:tc>
                <a:tc>
                  <a:txBody>
                    <a:bodyPr/>
                    <a:lstStyle/>
                    <a:p>
                      <a:pPr indent="0" algn="ctr">
                        <a:buNone/>
                      </a:pPr>
                      <a:r>
                        <a:rPr lang="en-US" sz="1200"/>
                        <a:t>498</a:t>
                      </a:r>
                      <a:endParaRPr lang="en-US" altLang="en-US" sz="1200"/>
                    </a:p>
                  </a:txBody>
                  <a:tcPr marL="12700" marR="12700" marT="12700" anchor="ctr"/>
                </a:tc>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9</a:t>
                      </a:r>
                      <a:endParaRPr lang="en-US" altLang="en-US" sz="1200"/>
                    </a:p>
                  </a:txBody>
                  <a:tcPr marL="12700" marR="12700" marT="12700" anchor="ctr"/>
                </a:tc>
              </a:tr>
              <a:tr h="195580">
                <a:tc>
                  <a:txBody>
                    <a:bodyPr/>
                    <a:lstStyle/>
                    <a:p>
                      <a:pPr indent="0" algn="ctr">
                        <a:buNone/>
                      </a:pPr>
                      <a:r>
                        <a:rPr lang="en-US" sz="1200"/>
                        <a:t>8</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551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r>
              <a:tr h="195580">
                <a:tc>
                  <a:txBody>
                    <a:bodyPr/>
                    <a:lstStyle/>
                    <a:p>
                      <a:pPr indent="0" algn="ctr">
                        <a:buNone/>
                      </a:pPr>
                      <a:r>
                        <a:rPr lang="en-US" sz="1200"/>
                        <a:t>9</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11</a:t>
                      </a:r>
                      <a:endParaRPr lang="en-US" altLang="en-US" sz="1200"/>
                    </a:p>
                  </a:txBody>
                  <a:tcPr marL="12700" marR="12700" marT="12700" anchor="ctr"/>
                </a:tc>
                <a:tc>
                  <a:txBody>
                    <a:bodyPr/>
                    <a:lstStyle/>
                    <a:p>
                      <a:pPr indent="0" algn="ctr">
                        <a:buNone/>
                      </a:pPr>
                      <a:r>
                        <a:rPr lang="en-US" sz="1200"/>
                        <a:t>625</a:t>
                      </a:r>
                      <a:endParaRPr lang="en-US" altLang="en-US" sz="1200"/>
                    </a:p>
                  </a:txBody>
                  <a:tcPr marL="12700" marR="12700" marT="12700" anchor="ctr"/>
                </a:tc>
                <a:tc>
                  <a:txBody>
                    <a:bodyPr/>
                    <a:lstStyle/>
                    <a:p>
                      <a:pPr indent="0" algn="ctr">
                        <a:buNone/>
                      </a:pPr>
                      <a:r>
                        <a:rPr lang="en-US" sz="1200"/>
                        <a:t>7</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11</a:t>
                      </a:r>
                      <a:endParaRPr lang="en-US" altLang="en-US" sz="1200"/>
                    </a:p>
                  </a:txBody>
                  <a:tcPr marL="12700" marR="12700" marT="12700" anchor="ctr"/>
                </a:tc>
              </a:tr>
              <a:tr h="195580">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17</a:t>
                      </a:r>
                      <a:endParaRPr lang="en-US" altLang="en-US" sz="1200"/>
                    </a:p>
                  </a:txBody>
                  <a:tcPr marL="12700" marR="12700" marT="12700" anchor="ctr"/>
                </a:tc>
                <a:tc>
                  <a:txBody>
                    <a:bodyPr/>
                    <a:lstStyle/>
                    <a:p>
                      <a:pPr indent="0" algn="ctr">
                        <a:buNone/>
                      </a:pPr>
                      <a:r>
                        <a:rPr lang="en-US" sz="1200"/>
                        <a:t>768.2</a:t>
                      </a:r>
                      <a:endParaRPr lang="en-US" altLang="en-US" sz="1200"/>
                    </a:p>
                  </a:txBody>
                  <a:tcPr marL="12700" marR="12700" marT="12700" anchor="ctr"/>
                </a:tc>
                <a:tc>
                  <a:txBody>
                    <a:bodyPr/>
                    <a:lstStyle/>
                    <a:p>
                      <a:pPr indent="0" algn="ctr">
                        <a:buNone/>
                      </a:pPr>
                      <a:r>
                        <a:rPr lang="en-US" sz="1200"/>
                        <a:t>8</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11</a:t>
                      </a:r>
                      <a:endParaRPr lang="en-US" altLang="en-US" sz="1200"/>
                    </a:p>
                  </a:txBody>
                  <a:tcPr marL="12700" marR="12700" marT="12700" anchor="ctr"/>
                </a:tc>
              </a:tr>
              <a:tr h="195580">
                <a:tc>
                  <a:txBody>
                    <a:bodyPr/>
                    <a:lstStyle/>
                    <a:p>
                      <a:pPr indent="0" algn="ctr">
                        <a:buNone/>
                      </a:pPr>
                      <a:r>
                        <a:rPr lang="en-US" sz="1200"/>
                        <a:t>11</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804.917</a:t>
                      </a:r>
                      <a:endParaRPr lang="en-US" altLang="en-US" sz="1200"/>
                    </a:p>
                  </a:txBody>
                  <a:tcPr marL="12700" marR="12700" marT="12700" anchor="ctr"/>
                </a:tc>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9</a:t>
                      </a:r>
                      <a:endParaRPr lang="en-US" altLang="en-US" sz="1200"/>
                    </a:p>
                  </a:txBody>
                  <a:tcPr marL="12700" marR="12700" marT="12700" anchor="ctr"/>
                </a:tc>
                <a:tc>
                  <a:txBody>
                    <a:bodyPr/>
                    <a:lstStyle/>
                    <a:p>
                      <a:pPr indent="0" algn="ctr">
                        <a:buNone/>
                      </a:pPr>
                      <a:r>
                        <a:rPr lang="en-US" sz="1200"/>
                        <a:t>12</a:t>
                      </a:r>
                      <a:endParaRPr lang="en-US" altLang="en-US" sz="1200"/>
                    </a:p>
                  </a:txBody>
                  <a:tcPr marL="12700" marR="12700" marT="12700" anchor="ctr"/>
                </a:tc>
              </a:tr>
              <a:tr h="195580">
                <a:tc>
                  <a:txBody>
                    <a:bodyPr/>
                    <a:lstStyle/>
                    <a:p>
                      <a:pPr indent="0" algn="ctr">
                        <a:buNone/>
                      </a:pPr>
                      <a:r>
                        <a:rPr lang="en-US" sz="1200"/>
                        <a:t>12</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14</a:t>
                      </a:r>
                      <a:endParaRPr lang="en-US" altLang="en-US" sz="1200"/>
                    </a:p>
                  </a:txBody>
                  <a:tcPr marL="12700" marR="12700" marT="12700" anchor="ctr"/>
                </a:tc>
                <a:tc>
                  <a:txBody>
                    <a:bodyPr/>
                    <a:lstStyle/>
                    <a:p>
                      <a:pPr indent="0" algn="ctr">
                        <a:buNone/>
                      </a:pPr>
                      <a:r>
                        <a:rPr lang="en-US" sz="1200"/>
                        <a:t>1117.6</a:t>
                      </a:r>
                      <a:endParaRPr lang="en-US" altLang="en-US" sz="1200"/>
                    </a:p>
                  </a:txBody>
                  <a:tcPr marL="12700" marR="12700" marT="12700" anchor="ctr"/>
                </a:tc>
                <a:tc>
                  <a:txBody>
                    <a:bodyPr/>
                    <a:lstStyle/>
                    <a:p>
                      <a:pPr indent="0" algn="ctr">
                        <a:buNone/>
                      </a:pPr>
                      <a:r>
                        <a:rPr lang="en-US" sz="1200"/>
                        <a:t>11</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r>
              <a:tr h="195580">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12</a:t>
                      </a:r>
                      <a:endParaRPr lang="en-US" altLang="en-US" sz="1200"/>
                    </a:p>
                  </a:txBody>
                  <a:tcPr marL="12700" marR="12700" marT="12700" anchor="ctr"/>
                </a:tc>
                <a:tc>
                  <a:txBody>
                    <a:bodyPr/>
                    <a:lstStyle/>
                    <a:p>
                      <a:pPr indent="0" algn="ctr">
                        <a:buNone/>
                      </a:pPr>
                      <a:r>
                        <a:rPr lang="en-US" sz="1200"/>
                        <a:t>1236.273</a:t>
                      </a:r>
                      <a:endParaRPr lang="en-US" altLang="en-US" sz="1200"/>
                    </a:p>
                  </a:txBody>
                  <a:tcPr marL="12700" marR="12700" marT="12700" anchor="ctr"/>
                </a:tc>
                <a:tc>
                  <a:txBody>
                    <a:bodyPr/>
                    <a:lstStyle/>
                    <a:p>
                      <a:pPr indent="0" algn="ctr">
                        <a:buNone/>
                      </a:pPr>
                      <a:r>
                        <a:rPr lang="en-US" sz="1200"/>
                        <a:t>12</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14</a:t>
                      </a:r>
                      <a:endParaRPr lang="en-US" altLang="en-US" sz="1200"/>
                    </a:p>
                  </a:txBody>
                  <a:tcPr marL="12700" marR="12700" marT="12700" anchor="ctr"/>
                </a:tc>
              </a:tr>
              <a:tr h="195580">
                <a:tc>
                  <a:txBody>
                    <a:bodyPr/>
                    <a:lstStyle/>
                    <a:p>
                      <a:pPr indent="0" algn="ctr">
                        <a:buNone/>
                      </a:pPr>
                      <a:r>
                        <a:rPr lang="en-US" sz="1200"/>
                        <a:t>14</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9</a:t>
                      </a:r>
                      <a:endParaRPr lang="en-US" altLang="en-US" sz="1200"/>
                    </a:p>
                  </a:txBody>
                  <a:tcPr marL="12700" marR="12700" marT="12700" anchor="ctr"/>
                </a:tc>
                <a:tc>
                  <a:txBody>
                    <a:bodyPr/>
                    <a:lstStyle/>
                    <a:p>
                      <a:pPr indent="0" algn="ctr">
                        <a:buNone/>
                      </a:pPr>
                      <a:r>
                        <a:rPr lang="en-US" sz="1200"/>
                        <a:t>1382.583</a:t>
                      </a:r>
                      <a:endParaRPr lang="en-US" altLang="en-US" sz="1200"/>
                    </a:p>
                  </a:txBody>
                  <a:tcPr marL="12700" marR="12700" marT="12700" anchor="ctr"/>
                </a:tc>
                <a:tc>
                  <a:txBody>
                    <a:bodyPr/>
                    <a:lstStyle/>
                    <a:p>
                      <a:pPr indent="0" algn="ctr">
                        <a:buNone/>
                      </a:pPr>
                      <a:r>
                        <a:rPr lang="en-US" sz="1200"/>
                        <a:t>13</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15</a:t>
                      </a:r>
                      <a:endParaRPr lang="en-US" altLang="en-US" sz="1200"/>
                    </a:p>
                  </a:txBody>
                  <a:tcPr marL="12700" marR="12700" marT="12700" anchor="ctr"/>
                </a:tc>
              </a:tr>
              <a:tr h="195580">
                <a:tc>
                  <a:txBody>
                    <a:bodyPr/>
                    <a:lstStyle/>
                    <a:p>
                      <a:pPr indent="0" algn="ctr">
                        <a:buNone/>
                      </a:pPr>
                      <a:r>
                        <a:rPr lang="en-US" sz="1200"/>
                        <a:t>15</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8</a:t>
                      </a:r>
                      <a:endParaRPr lang="en-US" altLang="en-US" sz="1200"/>
                    </a:p>
                  </a:txBody>
                  <a:tcPr marL="12700" marR="12700" marT="12700" anchor="ctr"/>
                </a:tc>
                <a:tc>
                  <a:txBody>
                    <a:bodyPr/>
                    <a:lstStyle/>
                    <a:p>
                      <a:pPr indent="0" algn="ctr">
                        <a:buNone/>
                      </a:pPr>
                      <a:r>
                        <a:rPr lang="en-US" sz="1200"/>
                        <a:t>1437.462</a:t>
                      </a:r>
                      <a:endParaRPr lang="en-US" altLang="en-US" sz="1200"/>
                    </a:p>
                  </a:txBody>
                  <a:tcPr marL="12700" marR="12700" marT="12700" anchor="ctr"/>
                </a:tc>
                <a:tc>
                  <a:txBody>
                    <a:bodyPr/>
                    <a:lstStyle/>
                    <a:p>
                      <a:pPr indent="0" algn="ctr">
                        <a:buNone/>
                      </a:pPr>
                      <a:r>
                        <a:rPr lang="en-US" sz="1200"/>
                        <a:t>14</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16</a:t>
                      </a:r>
                      <a:endParaRPr lang="en-US" altLang="en-US" sz="1200"/>
                    </a:p>
                  </a:txBody>
                  <a:tcPr marL="12700" marR="12700" marT="12700" anchor="ctr"/>
                </a:tc>
              </a:tr>
              <a:tr h="195580">
                <a:tc>
                  <a:txBody>
                    <a:bodyPr/>
                    <a:lstStyle/>
                    <a:p>
                      <a:pPr indent="0" algn="ctr">
                        <a:buNone/>
                      </a:pPr>
                      <a:r>
                        <a:rPr lang="en-US" sz="1200"/>
                        <a:t>16</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1486.571</a:t>
                      </a:r>
                      <a:endParaRPr lang="en-US" altLang="en-US" sz="1200"/>
                    </a:p>
                  </a:txBody>
                  <a:tcPr marL="12700" marR="12700" marT="12700" anchor="ctr"/>
                </a:tc>
                <a:tc>
                  <a:txBody>
                    <a:bodyPr/>
                    <a:lstStyle/>
                    <a:p>
                      <a:pPr indent="0" algn="ctr">
                        <a:buNone/>
                      </a:pPr>
                      <a:r>
                        <a:rPr lang="en-US" sz="1200"/>
                        <a:t>15</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17</a:t>
                      </a:r>
                      <a:endParaRPr lang="en-US" altLang="en-US" sz="1200"/>
                    </a:p>
                  </a:txBody>
                  <a:tcPr marL="12700" marR="12700" marT="12700" anchor="ctr"/>
                </a:tc>
              </a:tr>
              <a:tr h="195580">
                <a:tc>
                  <a:txBody>
                    <a:bodyPr/>
                    <a:lstStyle/>
                    <a:p>
                      <a:pPr indent="0" algn="ctr">
                        <a:buNone/>
                      </a:pPr>
                      <a:r>
                        <a:rPr lang="en-US" sz="1200"/>
                        <a:t>17</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1638.75</a:t>
                      </a:r>
                      <a:endParaRPr lang="en-US" altLang="en-US" sz="1200"/>
                    </a:p>
                  </a:txBody>
                  <a:tcPr marL="12700" marR="12700" marT="12700" anchor="ctr"/>
                </a:tc>
                <a:tc>
                  <a:txBody>
                    <a:bodyPr/>
                    <a:lstStyle/>
                    <a:p>
                      <a:pPr indent="0" algn="ctr">
                        <a:buNone/>
                      </a:pPr>
                      <a:r>
                        <a:rPr lang="en-US" sz="1200"/>
                        <a:t>16</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a:t>18</a:t>
                      </a:r>
                      <a:endParaRPr lang="en-US" altLang="en-US" sz="1200"/>
                    </a:p>
                  </a:txBody>
                  <a:tcPr marL="12700" marR="12700" marT="12700" anchor="ctr"/>
                </a:tc>
              </a:tr>
              <a:tr h="195580">
                <a:tc>
                  <a:txBody>
                    <a:bodyPr/>
                    <a:lstStyle/>
                    <a:p>
                      <a:pPr indent="0" algn="ctr">
                        <a:buNone/>
                      </a:pPr>
                      <a:r>
                        <a:rPr lang="en-US" sz="1200"/>
                        <a:t>18</a:t>
                      </a:r>
                      <a:endParaRPr lang="en-US" altLang="en-US" sz="1200"/>
                    </a:p>
                  </a:txBody>
                  <a:tcPr marL="12700" marR="12700" marT="12700" anchor="ctr"/>
                </a:tc>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2276.559</a:t>
                      </a:r>
                      <a:endParaRPr lang="en-US" altLang="en-US" sz="1200"/>
                    </a:p>
                  </a:txBody>
                  <a:tcPr marL="12700" marR="12700" marT="12700" anchor="ctr"/>
                </a:tc>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17</a:t>
                      </a:r>
                      <a:endParaRPr lang="en-US" altLang="en-US" sz="1200"/>
                    </a:p>
                  </a:txBody>
                  <a:tcPr marL="12700" marR="12700" marT="12700" anchor="ctr"/>
                </a:tc>
                <a:tc>
                  <a:txBody>
                    <a:bodyPr/>
                    <a:lstStyle/>
                    <a:p>
                      <a:pPr indent="0" algn="ctr">
                        <a:buNone/>
                      </a:pPr>
                      <a:r>
                        <a:rPr lang="en-US" sz="1200"/>
                        <a:t>19</a:t>
                      </a:r>
                      <a:endParaRPr lang="en-US" altLang="en-US" sz="1200"/>
                    </a:p>
                  </a:txBody>
                  <a:tcPr marL="12700" marR="12700" marT="12700" anchor="ctr"/>
                </a:tc>
              </a:tr>
              <a:tr h="195580">
                <a:tc>
                  <a:txBody>
                    <a:bodyPr/>
                    <a:lstStyle/>
                    <a:p>
                      <a:pPr indent="0" algn="ctr">
                        <a:buNone/>
                      </a:pPr>
                      <a:r>
                        <a:rPr lang="en-US" sz="1200"/>
                        <a:t>19</a:t>
                      </a:r>
                      <a:endParaRPr lang="en-US" altLang="en-US" sz="1200"/>
                    </a:p>
                  </a:txBody>
                  <a:tcPr marL="12700" marR="12700" marT="12700" anchor="ctr"/>
                </a:tc>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8553.895</a:t>
                      </a:r>
                      <a:endParaRPr lang="en-US" altLang="en-US" sz="1200"/>
                    </a:p>
                  </a:txBody>
                  <a:tcPr marL="12700" marR="12700" marT="12700" anchor="ctr"/>
                </a:tc>
                <a:tc>
                  <a:txBody>
                    <a:bodyPr/>
                    <a:lstStyle/>
                    <a:p>
                      <a:pPr indent="0" algn="ctr">
                        <a:buNone/>
                      </a:pPr>
                      <a:r>
                        <a:rPr lang="en-US" sz="1200"/>
                        <a:t>0</a:t>
                      </a:r>
                      <a:endParaRPr lang="en-US" altLang="en-US" sz="1200"/>
                    </a:p>
                  </a:txBody>
                  <a:tcPr marL="12700" marR="12700" marT="12700" anchor="ctr"/>
                </a:tc>
                <a:tc>
                  <a:txBody>
                    <a:bodyPr/>
                    <a:lstStyle/>
                    <a:p>
                      <a:pPr indent="0" algn="ctr">
                        <a:buNone/>
                      </a:pPr>
                      <a:r>
                        <a:rPr lang="en-US" sz="1200" dirty="0"/>
                        <a:t>18</a:t>
                      </a:r>
                      <a:endParaRPr lang="en-US" altLang="en-US" sz="1200" dirty="0"/>
                    </a:p>
                  </a:txBody>
                  <a:tcPr marL="12700" marR="12700" marT="12700" anchor="ctr"/>
                </a:tc>
                <a:tc>
                  <a:txBody>
                    <a:bodyPr/>
                    <a:lstStyle/>
                    <a:p>
                      <a:pPr indent="0" algn="ctr">
                        <a:buNone/>
                      </a:pPr>
                      <a:r>
                        <a:rPr lang="en-US" sz="1200" dirty="0"/>
                        <a:t>0</a:t>
                      </a:r>
                      <a:endParaRPr lang="en-US" altLang="en-US" sz="1200" dirty="0"/>
                    </a:p>
                  </a:txBody>
                  <a:tcPr marL="12700" marR="12700" marT="127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111876" y="1282471"/>
            <a:ext cx="6010275" cy="5187830"/>
          </a:xfrm>
          <a:prstGeom prst="rect">
            <a:avLst/>
          </a:prstGeom>
          <a:noFill/>
        </p:spPr>
        <p:txBody>
          <a:bodyPr wrap="square" rtlCol="0">
            <a:spAutoFit/>
          </a:bodyPr>
          <a:lstStyle/>
          <a:p>
            <a:pPr>
              <a:lnSpc>
                <a:spcPct val="130000"/>
              </a:lnSpc>
            </a:pPr>
            <a:r>
              <a:rPr lang="en-US" altLang="zh-CN" sz="1600" dirty="0">
                <a:solidFill>
                  <a:schemeClr val="bg1">
                    <a:lumMod val="65000"/>
                  </a:schemeClr>
                </a:solidFill>
                <a:latin typeface="Calibri Light" panose="020F0302020204030204" pitchFamily="34" charset="0"/>
              </a:rPr>
              <a:t>Most of the current situation and assistance come from the care of residents and netizens in other provinces and cities for the people suffering from the epidemic in Shanghai, so they are grouped into one category in the second step;</a:t>
            </a:r>
            <a:endParaRPr lang="en-US" altLang="zh-CN" sz="1600" dirty="0">
              <a:solidFill>
                <a:schemeClr val="bg1">
                  <a:lumMod val="65000"/>
                </a:schemeClr>
              </a:solidFill>
              <a:latin typeface="Calibri Light" panose="020F0302020204030204" pitchFamily="34" charset="0"/>
            </a:endParaRPr>
          </a:p>
          <a:p>
            <a:pPr>
              <a:lnSpc>
                <a:spcPct val="130000"/>
              </a:lnSpc>
            </a:pPr>
            <a:r>
              <a:rPr lang="en-US" altLang="zh-CN" sz="1600" dirty="0">
                <a:solidFill>
                  <a:schemeClr val="bg1">
                    <a:lumMod val="65000"/>
                  </a:schemeClr>
                </a:solidFill>
                <a:latin typeface="Calibri Light" panose="020F0302020204030204" pitchFamily="34" charset="0"/>
              </a:rPr>
              <a:t>The prevention and control category comes from the attention of local residents to their current living situation. They establish contact with the outside world by means of weibo and online video to meet their social needs.</a:t>
            </a:r>
            <a:endParaRPr lang="en-US" altLang="zh-CN" sz="1600" dirty="0">
              <a:solidFill>
                <a:schemeClr val="bg1">
                  <a:lumMod val="65000"/>
                </a:schemeClr>
              </a:solidFill>
              <a:latin typeface="Calibri Light" panose="020F0302020204030204" pitchFamily="34" charset="0"/>
            </a:endParaRPr>
          </a:p>
          <a:p>
            <a:pPr>
              <a:lnSpc>
                <a:spcPct val="130000"/>
              </a:lnSpc>
            </a:pPr>
            <a:r>
              <a:rPr lang="en-US" altLang="zh-CN" sz="1600" dirty="0">
                <a:solidFill>
                  <a:schemeClr val="bg1">
                    <a:lumMod val="65000"/>
                  </a:schemeClr>
                </a:solidFill>
                <a:latin typeface="Calibri Light" panose="020F0302020204030204" pitchFamily="34" charset="0"/>
              </a:rPr>
              <a:t>The above sources of public opinion are uninfected residents(they all need nucleic acid testing everyday), while the treatment category comes from the reports of the government and state media and the concerns of the sick people about their expectations for future life. </a:t>
            </a:r>
            <a:endParaRPr lang="en-US" altLang="zh-CN" sz="1600" dirty="0">
              <a:solidFill>
                <a:schemeClr val="bg1">
                  <a:lumMod val="65000"/>
                </a:schemeClr>
              </a:solidFill>
              <a:latin typeface="Calibri Light" panose="020F0302020204030204" pitchFamily="34" charset="0"/>
            </a:endParaRPr>
          </a:p>
          <a:p>
            <a:pPr>
              <a:lnSpc>
                <a:spcPct val="130000"/>
              </a:lnSpc>
            </a:pPr>
            <a:r>
              <a:rPr lang="en-US" altLang="zh-CN" sz="1600" dirty="0">
                <a:solidFill>
                  <a:schemeClr val="bg1">
                    <a:lumMod val="65000"/>
                  </a:schemeClr>
                </a:solidFill>
                <a:latin typeface="Calibri Light" panose="020F0302020204030204" pitchFamily="34" charset="0"/>
              </a:rPr>
              <a:t>Therefore, it is finally summed up with the above three categories. </a:t>
            </a:r>
            <a:endParaRPr lang="en-US" altLang="zh-CN" sz="1600" dirty="0">
              <a:solidFill>
                <a:schemeClr val="bg1">
                  <a:lumMod val="65000"/>
                </a:schemeClr>
              </a:solidFill>
              <a:latin typeface="Calibri Light" panose="020F0302020204030204" pitchFamily="34" charset="0"/>
            </a:endParaRPr>
          </a:p>
          <a:p>
            <a:pPr>
              <a:lnSpc>
                <a:spcPct val="130000"/>
              </a:lnSpc>
            </a:pPr>
            <a:r>
              <a:rPr lang="en-US" altLang="zh-CN" sz="1600" dirty="0">
                <a:solidFill>
                  <a:schemeClr val="bg1">
                    <a:lumMod val="65000"/>
                  </a:schemeClr>
                </a:solidFill>
                <a:latin typeface="Calibri Light" panose="020F0302020204030204" pitchFamily="34" charset="0"/>
              </a:rPr>
              <a:t>And Shanghai is only the carrier of the epidemic and has no direct connection with the psychological activities of people, so it is independent.</a:t>
            </a:r>
            <a:endParaRPr lang="en-US" altLang="zh-CN" sz="1600" dirty="0">
              <a:solidFill>
                <a:schemeClr val="bg1">
                  <a:lumMod val="65000"/>
                </a:schemeClr>
              </a:solidFill>
              <a:latin typeface="Calibri Light" panose="020F0302020204030204" pitchFamily="34" charset="0"/>
            </a:endParaRPr>
          </a:p>
        </p:txBody>
      </p:sp>
      <p:pic>
        <p:nvPicPr>
          <p:cNvPr id="7" name="内容占位符 6"/>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320041" y="1354023"/>
            <a:ext cx="5677535" cy="4812030"/>
          </a:xfrm>
          <a:prstGeom prst="rect">
            <a:avLst/>
          </a:prstGeom>
        </p:spPr>
      </p:pic>
      <p:sp>
        <p:nvSpPr>
          <p:cNvPr id="3" name="矩形 2"/>
          <p:cNvSpPr/>
          <p:nvPr/>
        </p:nvSpPr>
        <p:spPr>
          <a:xfrm>
            <a:off x="410846" y="1832178"/>
            <a:ext cx="446405" cy="91440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矩形 4"/>
          <p:cNvSpPr/>
          <p:nvPr/>
        </p:nvSpPr>
        <p:spPr>
          <a:xfrm>
            <a:off x="410846" y="3182188"/>
            <a:ext cx="446405" cy="83439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p:cNvSpPr/>
          <p:nvPr/>
        </p:nvSpPr>
        <p:spPr>
          <a:xfrm>
            <a:off x="410846" y="4259148"/>
            <a:ext cx="446405" cy="6578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矩形 22"/>
          <p:cNvSpPr/>
          <p:nvPr/>
        </p:nvSpPr>
        <p:spPr>
          <a:xfrm>
            <a:off x="1718311" y="2090623"/>
            <a:ext cx="1960880" cy="3981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0846" y="5518353"/>
            <a:ext cx="446405" cy="43688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文本框 12"/>
          <p:cNvSpPr txBox="1"/>
          <p:nvPr/>
        </p:nvSpPr>
        <p:spPr>
          <a:xfrm>
            <a:off x="1718311" y="2105228"/>
            <a:ext cx="2085975" cy="368300"/>
          </a:xfrm>
          <a:prstGeom prst="rect">
            <a:avLst/>
          </a:prstGeom>
          <a:noFill/>
        </p:spPr>
        <p:txBody>
          <a:bodyPr wrap="square" rtlCol="0">
            <a:spAutoFit/>
          </a:bodyPr>
          <a:lstStyle/>
          <a:p>
            <a:pPr algn="l"/>
            <a:r>
              <a:rPr lang="en-US" altLang="zh-CN" dirty="0">
                <a:solidFill>
                  <a:schemeClr val="bg1"/>
                </a:solidFill>
                <a:latin typeface="Calibri Light" panose="020F0302020204030204" pitchFamily="34" charset="0"/>
              </a:rPr>
              <a:t>assistance category</a:t>
            </a:r>
            <a:endParaRPr lang="en-US" altLang="zh-CN" dirty="0">
              <a:solidFill>
                <a:schemeClr val="bg1"/>
              </a:solidFill>
              <a:latin typeface="Calibri Light" panose="020F0302020204030204" pitchFamily="34" charset="0"/>
            </a:endParaRPr>
          </a:p>
        </p:txBody>
      </p:sp>
      <p:sp>
        <p:nvSpPr>
          <p:cNvPr id="22" name="矩形 21"/>
          <p:cNvSpPr/>
          <p:nvPr/>
        </p:nvSpPr>
        <p:spPr>
          <a:xfrm>
            <a:off x="1978661" y="3400628"/>
            <a:ext cx="2881630" cy="3981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978661" y="3415233"/>
            <a:ext cx="3573780" cy="368300"/>
          </a:xfrm>
          <a:prstGeom prst="rect">
            <a:avLst/>
          </a:prstGeom>
          <a:noFill/>
        </p:spPr>
        <p:txBody>
          <a:bodyPr wrap="square" rtlCol="0">
            <a:spAutoFit/>
          </a:bodyPr>
          <a:lstStyle/>
          <a:p>
            <a:pPr algn="l"/>
            <a:r>
              <a:rPr lang="en-US" altLang="zh-CN" dirty="0">
                <a:solidFill>
                  <a:schemeClr val="bg1"/>
                </a:solidFill>
                <a:latin typeface="Calibri Light" panose="020F0302020204030204" pitchFamily="34" charset="0"/>
              </a:rPr>
              <a:t>the current situation category</a:t>
            </a:r>
            <a:endParaRPr lang="en-US" altLang="zh-CN" dirty="0">
              <a:solidFill>
                <a:schemeClr val="bg1"/>
              </a:solidFill>
              <a:latin typeface="Calibri Light" panose="020F0302020204030204" pitchFamily="34" charset="0"/>
            </a:endParaRPr>
          </a:p>
        </p:txBody>
      </p:sp>
      <p:sp>
        <p:nvSpPr>
          <p:cNvPr id="21" name="矩形 20"/>
          <p:cNvSpPr/>
          <p:nvPr/>
        </p:nvSpPr>
        <p:spPr>
          <a:xfrm>
            <a:off x="2261236" y="4403928"/>
            <a:ext cx="3140075" cy="3981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261236" y="4403928"/>
            <a:ext cx="3328670" cy="368300"/>
          </a:xfrm>
          <a:prstGeom prst="rect">
            <a:avLst/>
          </a:prstGeom>
          <a:noFill/>
        </p:spPr>
        <p:txBody>
          <a:bodyPr wrap="square" rtlCol="0">
            <a:spAutoFit/>
          </a:bodyPr>
          <a:lstStyle/>
          <a:p>
            <a:pPr algn="l"/>
            <a:r>
              <a:rPr lang="en-US" altLang="zh-CN" dirty="0">
                <a:solidFill>
                  <a:schemeClr val="bg1"/>
                </a:solidFill>
                <a:latin typeface="Calibri Light" panose="020F0302020204030204" pitchFamily="34" charset="0"/>
              </a:rPr>
              <a:t>prevention and control category</a:t>
            </a:r>
            <a:endParaRPr lang="en-US" altLang="zh-CN" dirty="0">
              <a:solidFill>
                <a:schemeClr val="bg1"/>
              </a:solidFill>
              <a:latin typeface="Calibri Light" panose="020F0302020204030204" pitchFamily="34" charset="0"/>
            </a:endParaRPr>
          </a:p>
        </p:txBody>
      </p:sp>
      <p:sp>
        <p:nvSpPr>
          <p:cNvPr id="18" name="矩形 17"/>
          <p:cNvSpPr/>
          <p:nvPr/>
        </p:nvSpPr>
        <p:spPr>
          <a:xfrm>
            <a:off x="2500631" y="5518353"/>
            <a:ext cx="1986915" cy="3981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500631" y="5532958"/>
            <a:ext cx="3573780" cy="368300"/>
          </a:xfrm>
          <a:prstGeom prst="rect">
            <a:avLst/>
          </a:prstGeom>
          <a:noFill/>
        </p:spPr>
        <p:txBody>
          <a:bodyPr wrap="square" rtlCol="0">
            <a:spAutoFit/>
          </a:bodyPr>
          <a:lstStyle/>
          <a:p>
            <a:pPr algn="l"/>
            <a:r>
              <a:rPr lang="en-US" altLang="zh-CN" dirty="0">
                <a:solidFill>
                  <a:schemeClr val="bg1"/>
                </a:solidFill>
                <a:latin typeface="Calibri Light" panose="020F0302020204030204" pitchFamily="34" charset="0"/>
              </a:rPr>
              <a:t>treatment category</a:t>
            </a:r>
            <a:endParaRPr lang="en-US" altLang="zh-CN" dirty="0">
              <a:solidFill>
                <a:schemeClr val="bg1"/>
              </a:solidFill>
              <a:latin typeface="Calibri Light" panose="020F0302020204030204" pitchFamily="34" charset="0"/>
            </a:endParaRPr>
          </a:p>
        </p:txBody>
      </p:sp>
      <p:sp>
        <p:nvSpPr>
          <p:cNvPr id="24" name="矩形 23"/>
          <p:cNvSpPr/>
          <p:nvPr/>
        </p:nvSpPr>
        <p:spPr>
          <a:xfrm>
            <a:off x="410846" y="4917008"/>
            <a:ext cx="446405" cy="405765"/>
          </a:xfrm>
          <a:prstGeom prst="rect">
            <a:avLst/>
          </a:prstGeom>
          <a:noFill/>
          <a:ln w="38100">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20" name="组合 19"/>
          <p:cNvGrpSpPr/>
          <p:nvPr/>
        </p:nvGrpSpPr>
        <p:grpSpPr>
          <a:xfrm>
            <a:off x="0" y="137965"/>
            <a:ext cx="6905297" cy="461789"/>
            <a:chOff x="0" y="137965"/>
            <a:chExt cx="6905297" cy="461789"/>
          </a:xfrm>
        </p:grpSpPr>
        <p:sp>
          <p:nvSpPr>
            <p:cNvPr id="25" name="文本框 2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8"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9" name="文本框 28"/>
          <p:cNvSpPr txBox="1"/>
          <p:nvPr/>
        </p:nvSpPr>
        <p:spPr>
          <a:xfrm>
            <a:off x="711200" y="561390"/>
            <a:ext cx="3725333"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3.2.1</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Binary co-occurrence matrix</a:t>
            </a:r>
            <a:endParaRPr lang="en-US" altLang="zh-CN" sz="2000" dirty="0">
              <a:latin typeface="Calibri Light" panose="020F0302020204030204" pitchFamily="34" charset="0"/>
            </a:endParaRPr>
          </a:p>
        </p:txBody>
      </p:sp>
      <p:sp>
        <p:nvSpPr>
          <p:cNvPr id="30" name="文本框 29"/>
          <p:cNvSpPr txBox="1"/>
          <p:nvPr/>
        </p:nvSpPr>
        <p:spPr>
          <a:xfrm>
            <a:off x="4288673" y="561390"/>
            <a:ext cx="6091767"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Systematic cluster analysis—— the square of Euclidean distance</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7163990" y="3200401"/>
            <a:ext cx="4895850" cy="3657600"/>
          </a:xfrm>
          <a:prstGeom prst="triangl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 name="等腰三角形 4"/>
          <p:cNvSpPr/>
          <p:nvPr/>
        </p:nvSpPr>
        <p:spPr>
          <a:xfrm flipV="1">
            <a:off x="7602140" y="1"/>
            <a:ext cx="4895850" cy="3657600"/>
          </a:xfrm>
          <a:prstGeom prst="triangl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等腰三角形 5"/>
          <p:cNvSpPr/>
          <p:nvPr/>
        </p:nvSpPr>
        <p:spPr>
          <a:xfrm flipV="1">
            <a:off x="10050065" y="3657600"/>
            <a:ext cx="4283869" cy="3200400"/>
          </a:xfrm>
          <a:prstGeom prst="triangle">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707350" y="1725091"/>
            <a:ext cx="5740400" cy="3304110"/>
          </a:xfrm>
          <a:prstGeom prst="rect">
            <a:avLst/>
          </a:prstGeom>
          <a:noFill/>
        </p:spPr>
        <p:txBody>
          <a:bodyPr wrap="square" rtlCol="0">
            <a:spAutoFit/>
          </a:bodyPr>
          <a:lstStyle/>
          <a:p>
            <a:pPr>
              <a:lnSpc>
                <a:spcPct val="130000"/>
              </a:lnSpc>
            </a:pPr>
            <a:r>
              <a:rPr lang="en-US" altLang="zh-CN" dirty="0">
                <a:solidFill>
                  <a:srgbClr val="3A3A3A"/>
                </a:solidFill>
                <a:latin typeface="Calibri Light" panose="020F0302020204030204" pitchFamily="34" charset="0"/>
              </a:rPr>
              <a:t>When talking about the research on network relations, we often pay attention to the network formed by social relations. For example, this kind of people do not get along with that kind of people, resulting in </a:t>
            </a:r>
            <a:r>
              <a:rPr lang="en-US" altLang="zh-CN" b="1" dirty="0">
                <a:solidFill>
                  <a:srgbClr val="3A3A3A"/>
                </a:solidFill>
                <a:highlight>
                  <a:srgbClr val="FFC001"/>
                </a:highlight>
                <a:latin typeface="Calibri Light" panose="020F0302020204030204" pitchFamily="34" charset="0"/>
              </a:rPr>
              <a:t>social differentiation</a:t>
            </a:r>
            <a:r>
              <a:rPr lang="en-US" altLang="zh-CN" dirty="0">
                <a:solidFill>
                  <a:srgbClr val="3A3A3A"/>
                </a:solidFill>
                <a:latin typeface="Calibri Light" panose="020F0302020204030204" pitchFamily="34" charset="0"/>
              </a:rPr>
              <a:t>. In fact, the co-word network analysis we are concerned about is actually a kind of social network analysis. However, we have adopted the text on social media </a:t>
            </a:r>
            <a:r>
              <a:rPr lang="en-US" altLang="zh-CN" b="1" dirty="0">
                <a:solidFill>
                  <a:srgbClr val="3A3A3A"/>
                </a:solidFill>
                <a:highlight>
                  <a:srgbClr val="FFC001"/>
                </a:highlight>
                <a:latin typeface="Calibri Light" panose="020F0302020204030204" pitchFamily="34" charset="0"/>
              </a:rPr>
              <a:t>as the research carrier</a:t>
            </a:r>
            <a:r>
              <a:rPr lang="en-US" altLang="zh-CN" dirty="0">
                <a:solidFill>
                  <a:srgbClr val="3A3A3A"/>
                </a:solidFill>
                <a:latin typeface="Calibri Light" panose="020F0302020204030204" pitchFamily="34" charset="0"/>
              </a:rPr>
              <a:t>, maybe the more common carrier is the traffic path, etc.</a:t>
            </a:r>
            <a:endParaRPr lang="en-US" altLang="zh-CN" dirty="0">
              <a:solidFill>
                <a:srgbClr val="3A3A3A"/>
              </a:solidFill>
              <a:latin typeface="Calibri Light" panose="020F0302020204030204" pitchFamily="34" charset="0"/>
            </a:endParaRPr>
          </a:p>
        </p:txBody>
      </p:sp>
      <p:grpSp>
        <p:nvGrpSpPr>
          <p:cNvPr id="11" name="组合 10"/>
          <p:cNvGrpSpPr/>
          <p:nvPr/>
        </p:nvGrpSpPr>
        <p:grpSpPr>
          <a:xfrm>
            <a:off x="0" y="137965"/>
            <a:ext cx="6905297" cy="461789"/>
            <a:chOff x="0" y="137965"/>
            <a:chExt cx="6905297" cy="461789"/>
          </a:xfrm>
        </p:grpSpPr>
        <p:sp>
          <p:nvSpPr>
            <p:cNvPr id="12" name="文本框 11"/>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3"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4" name="文本框 13"/>
          <p:cNvSpPr txBox="1"/>
          <p:nvPr/>
        </p:nvSpPr>
        <p:spPr>
          <a:xfrm>
            <a:off x="711200" y="561390"/>
            <a:ext cx="5080000"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3.2.2</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Co-word matrix and the network diagram</a:t>
            </a:r>
            <a:endParaRPr lang="en-US" altLang="zh-CN" sz="2000" dirty="0">
              <a:latin typeface="Calibri Light" panose="020F0302020204030204" pitchFamily="34" charset="0"/>
            </a:endParaRPr>
          </a:p>
        </p:txBody>
      </p:sp>
      <p:sp>
        <p:nvSpPr>
          <p:cNvPr id="15" name="文本框 14"/>
          <p:cNvSpPr txBox="1"/>
          <p:nvPr/>
        </p:nvSpPr>
        <p:spPr>
          <a:xfrm>
            <a:off x="707350" y="1355148"/>
            <a:ext cx="343406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Co-word network / Social network</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5485615" y="135186"/>
            <a:ext cx="1188720" cy="118872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6419170" y="285084"/>
            <a:ext cx="5516880" cy="85844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5"/>
          <p:cNvSpPr txBox="1"/>
          <p:nvPr/>
        </p:nvSpPr>
        <p:spPr>
          <a:xfrm>
            <a:off x="6739210" y="252641"/>
            <a:ext cx="2531462" cy="923330"/>
          </a:xfrm>
          <a:prstGeom prst="rect">
            <a:avLst/>
          </a:prstGeom>
          <a:noFill/>
        </p:spPr>
        <p:txBody>
          <a:bodyPr wrap="none" rtlCol="0">
            <a:spAutoFit/>
          </a:bodyPr>
          <a:lstStyle/>
          <a:p>
            <a:r>
              <a:rPr lang="en-US" altLang="zh-CN" sz="5400" dirty="0">
                <a:solidFill>
                  <a:srgbClr val="FFC001"/>
                </a:solidFill>
                <a:latin typeface="Calibri Light" panose="020F0302020204030204" pitchFamily="34" charset="0"/>
              </a:rPr>
              <a:t>ONTENT</a:t>
            </a:r>
            <a:endParaRPr lang="zh-CN" altLang="en-US" sz="5400" dirty="0">
              <a:solidFill>
                <a:srgbClr val="FFC001"/>
              </a:solidFill>
              <a:latin typeface="Calibri Light" panose="020F0302020204030204" pitchFamily="34" charset="0"/>
            </a:endParaRPr>
          </a:p>
        </p:txBody>
      </p:sp>
      <p:sp>
        <p:nvSpPr>
          <p:cNvPr id="7" name="文本框 6"/>
          <p:cNvSpPr txBox="1"/>
          <p:nvPr/>
        </p:nvSpPr>
        <p:spPr>
          <a:xfrm>
            <a:off x="5740779" y="267880"/>
            <a:ext cx="554960" cy="923330"/>
          </a:xfrm>
          <a:prstGeom prst="rect">
            <a:avLst/>
          </a:prstGeom>
          <a:noFill/>
        </p:spPr>
        <p:txBody>
          <a:bodyPr wrap="none" rtlCol="0">
            <a:spAutoFit/>
          </a:bodyPr>
          <a:lstStyle/>
          <a:p>
            <a:r>
              <a:rPr lang="en-US" altLang="zh-CN" sz="5400" dirty="0">
                <a:solidFill>
                  <a:srgbClr val="FFC001"/>
                </a:solidFill>
                <a:latin typeface="Calibri Light" panose="020F0302020204030204" pitchFamily="34" charset="0"/>
              </a:rPr>
              <a:t>C</a:t>
            </a:r>
            <a:endParaRPr lang="zh-CN" altLang="en-US" sz="5400" dirty="0">
              <a:solidFill>
                <a:srgbClr val="FFC001"/>
              </a:solidFill>
              <a:latin typeface="Calibri Light" panose="020F0302020204030204" pitchFamily="34" charset="0"/>
            </a:endParaRPr>
          </a:p>
        </p:txBody>
      </p:sp>
      <p:sp>
        <p:nvSpPr>
          <p:cNvPr id="9" name="文本框 8"/>
          <p:cNvSpPr txBox="1"/>
          <p:nvPr/>
        </p:nvSpPr>
        <p:spPr>
          <a:xfrm>
            <a:off x="9270672" y="429463"/>
            <a:ext cx="2405152" cy="600164"/>
          </a:xfrm>
          <a:prstGeom prst="rect">
            <a:avLst/>
          </a:prstGeom>
          <a:noFill/>
        </p:spPr>
        <p:txBody>
          <a:bodyPr wrap="square" rtlCol="0">
            <a:spAutoFit/>
          </a:bodyPr>
          <a:lstStyle/>
          <a:p>
            <a:pPr algn="just"/>
            <a:r>
              <a:rPr lang="en-US" altLang="zh-CN" sz="1100" dirty="0">
                <a:solidFill>
                  <a:srgbClr val="3A3A3A"/>
                </a:solidFill>
                <a:latin typeface="Calibri Light" panose="020F0302020204030204" pitchFamily="34" charset="0"/>
              </a:rPr>
              <a:t>True mastery of any skill takes a lifetime. Sweat is the lubricant of success, speak louder than words.</a:t>
            </a:r>
            <a:endParaRPr lang="zh-CN" altLang="en-US" sz="1100" dirty="0">
              <a:solidFill>
                <a:srgbClr val="3A3A3A"/>
              </a:solidFill>
              <a:latin typeface="Calibri Light" panose="020F0302020204030204" pitchFamily="34" charset="0"/>
            </a:endParaRPr>
          </a:p>
        </p:txBody>
      </p:sp>
      <p:sp>
        <p:nvSpPr>
          <p:cNvPr id="39" name="圆角矩形 38"/>
          <p:cNvSpPr/>
          <p:nvPr/>
        </p:nvSpPr>
        <p:spPr>
          <a:xfrm>
            <a:off x="790090" y="2622292"/>
            <a:ext cx="1730273" cy="21440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1" name="组合 50"/>
          <p:cNvGrpSpPr/>
          <p:nvPr/>
        </p:nvGrpSpPr>
        <p:grpSpPr>
          <a:xfrm>
            <a:off x="817945" y="1200163"/>
            <a:ext cx="3811245" cy="830997"/>
            <a:chOff x="1469019" y="899158"/>
            <a:chExt cx="3811245" cy="830997"/>
          </a:xfrm>
        </p:grpSpPr>
        <p:sp>
          <p:nvSpPr>
            <p:cNvPr id="52" name="文本框 51"/>
            <p:cNvSpPr txBox="1"/>
            <p:nvPr/>
          </p:nvSpPr>
          <p:spPr>
            <a:xfrm>
              <a:off x="1469019" y="899158"/>
              <a:ext cx="721672"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01</a:t>
              </a:r>
              <a:endParaRPr lang="zh-CN" altLang="en-US" sz="4800" dirty="0">
                <a:latin typeface="Yu Gothic UI Light" panose="020B0300000000000000" pitchFamily="34" charset="-128"/>
                <a:ea typeface="Yu Gothic UI Light" panose="020B0300000000000000" pitchFamily="34" charset="-128"/>
              </a:endParaRPr>
            </a:p>
          </p:txBody>
        </p:sp>
        <p:sp>
          <p:nvSpPr>
            <p:cNvPr id="53" name="矩形 52"/>
            <p:cNvSpPr/>
            <p:nvPr/>
          </p:nvSpPr>
          <p:spPr>
            <a:xfrm>
              <a:off x="2336252" y="902686"/>
              <a:ext cx="1972720" cy="523220"/>
            </a:xfrm>
            <a:prstGeom prst="rect">
              <a:avLst/>
            </a:prstGeom>
          </p:spPr>
          <p:txBody>
            <a:bodyPr wrap="none">
              <a:spAutoFit/>
            </a:bodyPr>
            <a:lstStyle/>
            <a:p>
              <a:pPr lvl="0"/>
              <a:r>
                <a:rPr lang="en-US" altLang="zh-CN" sz="2800" b="1" dirty="0">
                  <a:solidFill>
                    <a:srgbClr val="FFC001"/>
                  </a:solidFill>
                  <a:latin typeface="Calibri Light" panose="020F0302020204030204" pitchFamily="34" charset="0"/>
                </a:rPr>
                <a:t>Introduction</a:t>
              </a:r>
              <a:endParaRPr lang="zh-CN" altLang="en-US" sz="2800" b="1" dirty="0">
                <a:solidFill>
                  <a:srgbClr val="FFC001"/>
                </a:solidFill>
                <a:latin typeface="Calibri Light" panose="020F0302020204030204" pitchFamily="34" charset="0"/>
              </a:endParaRPr>
            </a:p>
          </p:txBody>
        </p:sp>
        <p:sp>
          <p:nvSpPr>
            <p:cNvPr id="54" name="文本框 53"/>
            <p:cNvSpPr txBox="1"/>
            <p:nvPr/>
          </p:nvSpPr>
          <p:spPr>
            <a:xfrm>
              <a:off x="2355362" y="1364353"/>
              <a:ext cx="2924902" cy="307777"/>
            </a:xfrm>
            <a:prstGeom prst="rect">
              <a:avLst/>
            </a:prstGeom>
            <a:noFill/>
          </p:spPr>
          <p:txBody>
            <a:bodyPr wrap="square" rtlCol="0">
              <a:spAutoFit/>
            </a:bodyPr>
            <a:lstStyle/>
            <a:p>
              <a:pPr algn="just"/>
              <a:r>
                <a:rPr lang="zh-CN" altLang="en-US" sz="1400" dirty="0">
                  <a:solidFill>
                    <a:srgbClr val="3A3A3A"/>
                  </a:solidFill>
                  <a:latin typeface="Calibri Light" panose="020F0302020204030204" pitchFamily="34" charset="0"/>
                </a:rPr>
                <a:t>引言</a:t>
              </a:r>
              <a:endParaRPr lang="zh-CN" altLang="en-US" sz="2000" b="1" dirty="0">
                <a:solidFill>
                  <a:srgbClr val="3A3A3A"/>
                </a:solidFill>
                <a:latin typeface="Calibri Light" panose="020F0302020204030204" pitchFamily="34" charset="0"/>
              </a:endParaRPr>
            </a:p>
          </p:txBody>
        </p:sp>
        <p:cxnSp>
          <p:nvCxnSpPr>
            <p:cNvPr id="55" name="直接连接符 54"/>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7" name="圆角矩形 38"/>
          <p:cNvSpPr/>
          <p:nvPr/>
        </p:nvSpPr>
        <p:spPr>
          <a:xfrm>
            <a:off x="4021493" y="6278147"/>
            <a:ext cx="4995454" cy="15238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圆角矩形 38"/>
          <p:cNvSpPr/>
          <p:nvPr/>
        </p:nvSpPr>
        <p:spPr>
          <a:xfrm>
            <a:off x="4580327" y="1762310"/>
            <a:ext cx="4036525" cy="18315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圆角矩形 38"/>
          <p:cNvSpPr/>
          <p:nvPr/>
        </p:nvSpPr>
        <p:spPr>
          <a:xfrm>
            <a:off x="8112840" y="4450105"/>
            <a:ext cx="2729540" cy="18315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0" name="组合 59"/>
          <p:cNvGrpSpPr/>
          <p:nvPr/>
        </p:nvGrpSpPr>
        <p:grpSpPr>
          <a:xfrm>
            <a:off x="2692768" y="2110410"/>
            <a:ext cx="6075518" cy="830997"/>
            <a:chOff x="1469019" y="899158"/>
            <a:chExt cx="6075518" cy="830997"/>
          </a:xfrm>
        </p:grpSpPr>
        <p:sp>
          <p:nvSpPr>
            <p:cNvPr id="61" name="文本框 60"/>
            <p:cNvSpPr txBox="1"/>
            <p:nvPr/>
          </p:nvSpPr>
          <p:spPr>
            <a:xfrm>
              <a:off x="1469019" y="899158"/>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02</a:t>
              </a:r>
              <a:endParaRPr lang="zh-CN" altLang="en-US" sz="4800" dirty="0">
                <a:latin typeface="Yu Gothic UI Light" panose="020B0300000000000000" pitchFamily="34" charset="-128"/>
                <a:ea typeface="Yu Gothic UI Light" panose="020B0300000000000000" pitchFamily="34" charset="-128"/>
              </a:endParaRPr>
            </a:p>
          </p:txBody>
        </p:sp>
        <p:sp>
          <p:nvSpPr>
            <p:cNvPr id="62" name="矩形 61"/>
            <p:cNvSpPr/>
            <p:nvPr/>
          </p:nvSpPr>
          <p:spPr>
            <a:xfrm>
              <a:off x="2336252" y="902686"/>
              <a:ext cx="5208285" cy="523220"/>
            </a:xfrm>
            <a:prstGeom prst="rect">
              <a:avLst/>
            </a:prstGeom>
          </p:spPr>
          <p:txBody>
            <a:bodyPr wrap="square">
              <a:spAutoFit/>
            </a:bodyPr>
            <a:lstStyle/>
            <a:p>
              <a:pPr lvl="0"/>
              <a:r>
                <a:rPr lang="en-US" altLang="zh-CN" sz="2800" b="1" dirty="0">
                  <a:solidFill>
                    <a:srgbClr val="FFC001"/>
                  </a:solidFill>
                  <a:latin typeface="Calibri Light" panose="020F0302020204030204" pitchFamily="34" charset="0"/>
                </a:rPr>
                <a:t>Data acquisition and preprocessing</a:t>
              </a:r>
              <a:endParaRPr lang="zh-CN" altLang="en-US" sz="2800" b="1" dirty="0">
                <a:solidFill>
                  <a:srgbClr val="FFC001"/>
                </a:solidFill>
                <a:latin typeface="Calibri Light" panose="020F0302020204030204" pitchFamily="34" charset="0"/>
              </a:endParaRPr>
            </a:p>
          </p:txBody>
        </p:sp>
        <p:sp>
          <p:nvSpPr>
            <p:cNvPr id="63" name="文本框 62"/>
            <p:cNvSpPr txBox="1"/>
            <p:nvPr/>
          </p:nvSpPr>
          <p:spPr>
            <a:xfrm>
              <a:off x="2355362" y="1364353"/>
              <a:ext cx="2924902" cy="307777"/>
            </a:xfrm>
            <a:prstGeom prst="rect">
              <a:avLst/>
            </a:prstGeom>
            <a:noFill/>
          </p:spPr>
          <p:txBody>
            <a:bodyPr wrap="square" rtlCol="0">
              <a:spAutoFit/>
            </a:bodyPr>
            <a:lstStyle/>
            <a:p>
              <a:pPr algn="just"/>
              <a:r>
                <a:rPr lang="zh-CN" altLang="en-US" sz="1400" dirty="0">
                  <a:solidFill>
                    <a:srgbClr val="3A3A3A"/>
                  </a:solidFill>
                  <a:latin typeface="Calibri Light" panose="020F0302020204030204" pitchFamily="34" charset="0"/>
                </a:rPr>
                <a:t>数据采集与预处理</a:t>
              </a:r>
              <a:endParaRPr lang="zh-CN" altLang="en-US" sz="2000" b="1" dirty="0">
                <a:solidFill>
                  <a:srgbClr val="3A3A3A"/>
                </a:solidFill>
                <a:latin typeface="Calibri Light" panose="020F0302020204030204" pitchFamily="34" charset="0"/>
              </a:endParaRPr>
            </a:p>
          </p:txBody>
        </p:sp>
        <p:cxnSp>
          <p:nvCxnSpPr>
            <p:cNvPr id="64" name="直接连接符 63"/>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4054419" y="3020657"/>
            <a:ext cx="7885436" cy="830997"/>
            <a:chOff x="1469019" y="899158"/>
            <a:chExt cx="7885436" cy="830997"/>
          </a:xfrm>
        </p:grpSpPr>
        <p:sp>
          <p:nvSpPr>
            <p:cNvPr id="66" name="文本框 65"/>
            <p:cNvSpPr txBox="1"/>
            <p:nvPr/>
          </p:nvSpPr>
          <p:spPr>
            <a:xfrm>
              <a:off x="1469019" y="899158"/>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03</a:t>
              </a:r>
              <a:endParaRPr lang="zh-CN" altLang="en-US" sz="4800" dirty="0">
                <a:latin typeface="Yu Gothic UI Light" panose="020B0300000000000000" pitchFamily="34" charset="-128"/>
                <a:ea typeface="Yu Gothic UI Light" panose="020B0300000000000000" pitchFamily="34" charset="-128"/>
              </a:endParaRPr>
            </a:p>
          </p:txBody>
        </p:sp>
        <p:sp>
          <p:nvSpPr>
            <p:cNvPr id="67" name="矩形 66"/>
            <p:cNvSpPr/>
            <p:nvPr/>
          </p:nvSpPr>
          <p:spPr>
            <a:xfrm>
              <a:off x="2336252" y="902686"/>
              <a:ext cx="7018203" cy="523220"/>
            </a:xfrm>
            <a:prstGeom prst="rect">
              <a:avLst/>
            </a:prstGeom>
          </p:spPr>
          <p:txBody>
            <a:bodyPr wrap="none">
              <a:spAutoFit/>
            </a:bodyPr>
            <a:lstStyle/>
            <a:p>
              <a:pPr lvl="0"/>
              <a:r>
                <a:rPr lang="en-US" altLang="zh-CN" sz="2800" b="1" dirty="0">
                  <a:solidFill>
                    <a:srgbClr val="FFC001"/>
                  </a:solidFill>
                  <a:latin typeface="Calibri Light" panose="020F0302020204030204" pitchFamily="34" charset="0"/>
                </a:rPr>
                <a:t>High-frequency words analysis and visualization</a:t>
              </a:r>
              <a:endParaRPr lang="zh-CN" altLang="en-US" sz="2800" b="1" dirty="0">
                <a:solidFill>
                  <a:srgbClr val="FFC001"/>
                </a:solidFill>
                <a:latin typeface="Calibri Light" panose="020F0302020204030204" pitchFamily="34" charset="0"/>
              </a:endParaRPr>
            </a:p>
          </p:txBody>
        </p:sp>
        <p:sp>
          <p:nvSpPr>
            <p:cNvPr id="68" name="文本框 67"/>
            <p:cNvSpPr txBox="1"/>
            <p:nvPr/>
          </p:nvSpPr>
          <p:spPr>
            <a:xfrm>
              <a:off x="2355362" y="1364353"/>
              <a:ext cx="2924902" cy="307777"/>
            </a:xfrm>
            <a:prstGeom prst="rect">
              <a:avLst/>
            </a:prstGeom>
            <a:noFill/>
          </p:spPr>
          <p:txBody>
            <a:bodyPr wrap="square" rtlCol="0">
              <a:spAutoFit/>
            </a:bodyPr>
            <a:lstStyle/>
            <a:p>
              <a:pPr algn="just"/>
              <a:r>
                <a:rPr lang="zh-CN" altLang="en-US" sz="1400" dirty="0">
                  <a:solidFill>
                    <a:srgbClr val="3A3A3A"/>
                  </a:solidFill>
                  <a:latin typeface="Calibri Light" panose="020F0302020204030204" pitchFamily="34" charset="0"/>
                </a:rPr>
                <a:t>高频词语分析与可视化</a:t>
              </a:r>
              <a:endParaRPr lang="zh-CN" altLang="en-US" sz="2000" b="1" dirty="0">
                <a:solidFill>
                  <a:srgbClr val="3A3A3A"/>
                </a:solidFill>
                <a:latin typeface="Calibri Light" panose="020F0302020204030204" pitchFamily="34" charset="0"/>
              </a:endParaRPr>
            </a:p>
          </p:txBody>
        </p:sp>
        <p:cxnSp>
          <p:nvCxnSpPr>
            <p:cNvPr id="69" name="直接连接符 68"/>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828047" y="3930904"/>
            <a:ext cx="6190037" cy="830997"/>
            <a:chOff x="1469019" y="899158"/>
            <a:chExt cx="6190037" cy="830997"/>
          </a:xfrm>
        </p:grpSpPr>
        <p:sp>
          <p:nvSpPr>
            <p:cNvPr id="71" name="文本框 70"/>
            <p:cNvSpPr txBox="1"/>
            <p:nvPr/>
          </p:nvSpPr>
          <p:spPr>
            <a:xfrm>
              <a:off x="1469019" y="899158"/>
              <a:ext cx="829073"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04</a:t>
              </a:r>
              <a:endParaRPr lang="zh-CN" altLang="en-US" sz="4800" dirty="0">
                <a:latin typeface="Yu Gothic UI Light" panose="020B0300000000000000" pitchFamily="34" charset="-128"/>
                <a:ea typeface="Yu Gothic UI Light" panose="020B0300000000000000" pitchFamily="34" charset="-128"/>
              </a:endParaRPr>
            </a:p>
          </p:txBody>
        </p:sp>
        <p:sp>
          <p:nvSpPr>
            <p:cNvPr id="72" name="矩形 71"/>
            <p:cNvSpPr/>
            <p:nvPr/>
          </p:nvSpPr>
          <p:spPr>
            <a:xfrm>
              <a:off x="2336252" y="902686"/>
              <a:ext cx="5322804" cy="523220"/>
            </a:xfrm>
            <a:prstGeom prst="rect">
              <a:avLst/>
            </a:prstGeom>
          </p:spPr>
          <p:txBody>
            <a:bodyPr wrap="none">
              <a:spAutoFit/>
            </a:bodyPr>
            <a:lstStyle/>
            <a:p>
              <a:pPr lvl="0"/>
              <a:r>
                <a:rPr lang="en-US" altLang="zh-CN" sz="2800" b="1" dirty="0">
                  <a:solidFill>
                    <a:srgbClr val="FFC001"/>
                  </a:solidFill>
                  <a:latin typeface="Calibri Light" panose="020F0302020204030204" pitchFamily="34" charset="0"/>
                </a:rPr>
                <a:t>Sentiment analysis and visualization</a:t>
              </a:r>
              <a:endParaRPr lang="zh-CN" altLang="en-US" sz="2800" b="1" dirty="0">
                <a:solidFill>
                  <a:srgbClr val="FFC001"/>
                </a:solidFill>
                <a:latin typeface="Calibri Light" panose="020F0302020204030204" pitchFamily="34" charset="0"/>
              </a:endParaRPr>
            </a:p>
          </p:txBody>
        </p:sp>
        <p:sp>
          <p:nvSpPr>
            <p:cNvPr id="73" name="文本框 72"/>
            <p:cNvSpPr txBox="1"/>
            <p:nvPr/>
          </p:nvSpPr>
          <p:spPr>
            <a:xfrm>
              <a:off x="2355362" y="1364353"/>
              <a:ext cx="2924902" cy="307777"/>
            </a:xfrm>
            <a:prstGeom prst="rect">
              <a:avLst/>
            </a:prstGeom>
            <a:noFill/>
          </p:spPr>
          <p:txBody>
            <a:bodyPr wrap="square" rtlCol="0">
              <a:spAutoFit/>
            </a:bodyPr>
            <a:lstStyle/>
            <a:p>
              <a:pPr algn="just"/>
              <a:r>
                <a:rPr lang="zh-CN" altLang="en-US" sz="1400" dirty="0">
                  <a:solidFill>
                    <a:srgbClr val="3A3A3A"/>
                  </a:solidFill>
                  <a:latin typeface="Calibri Light" panose="020F0302020204030204" pitchFamily="34" charset="0"/>
                </a:rPr>
                <a:t>情感感知分析与可视化</a:t>
              </a:r>
              <a:endParaRPr lang="zh-CN" altLang="en-US" sz="2000" b="1" dirty="0">
                <a:solidFill>
                  <a:srgbClr val="3A3A3A"/>
                </a:solidFill>
                <a:latin typeface="Calibri Light" panose="020F0302020204030204" pitchFamily="34" charset="0"/>
              </a:endParaRPr>
            </a:p>
          </p:txBody>
        </p:sp>
        <p:cxnSp>
          <p:nvCxnSpPr>
            <p:cNvPr id="74" name="直接连接符 73"/>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17945" y="4841151"/>
            <a:ext cx="11027210" cy="830997"/>
            <a:chOff x="1469019" y="899158"/>
            <a:chExt cx="11027210" cy="830997"/>
          </a:xfrm>
        </p:grpSpPr>
        <p:sp>
          <p:nvSpPr>
            <p:cNvPr id="76" name="文本框 75"/>
            <p:cNvSpPr txBox="1"/>
            <p:nvPr/>
          </p:nvSpPr>
          <p:spPr>
            <a:xfrm>
              <a:off x="1469019" y="899158"/>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05</a:t>
              </a:r>
              <a:endParaRPr lang="zh-CN" altLang="en-US" sz="4800" dirty="0">
                <a:latin typeface="Yu Gothic UI Light" panose="020B0300000000000000" pitchFamily="34" charset="-128"/>
                <a:ea typeface="Yu Gothic UI Light" panose="020B0300000000000000" pitchFamily="34" charset="-128"/>
              </a:endParaRPr>
            </a:p>
          </p:txBody>
        </p:sp>
        <p:sp>
          <p:nvSpPr>
            <p:cNvPr id="77" name="矩形 76"/>
            <p:cNvSpPr/>
            <p:nvPr/>
          </p:nvSpPr>
          <p:spPr>
            <a:xfrm>
              <a:off x="2336252" y="902686"/>
              <a:ext cx="10159977" cy="523220"/>
            </a:xfrm>
            <a:prstGeom prst="rect">
              <a:avLst/>
            </a:prstGeom>
          </p:spPr>
          <p:txBody>
            <a:bodyPr wrap="square">
              <a:spAutoFit/>
            </a:bodyPr>
            <a:lstStyle/>
            <a:p>
              <a:pPr lvl="0"/>
              <a:r>
                <a:rPr lang="en-US" altLang="zh-CN" sz="2800" b="1" dirty="0">
                  <a:solidFill>
                    <a:srgbClr val="FFC001"/>
                  </a:solidFill>
                  <a:latin typeface="Calibri Light" panose="020F0302020204030204" pitchFamily="34" charset="0"/>
                </a:rPr>
                <a:t>The cognition of public opinion from the perspective of urban planning</a:t>
              </a:r>
              <a:endParaRPr lang="zh-CN" altLang="en-US" sz="2800" b="1" dirty="0">
                <a:solidFill>
                  <a:srgbClr val="FFC001"/>
                </a:solidFill>
                <a:latin typeface="Calibri Light" panose="020F0302020204030204" pitchFamily="34" charset="0"/>
              </a:endParaRPr>
            </a:p>
          </p:txBody>
        </p:sp>
        <p:sp>
          <p:nvSpPr>
            <p:cNvPr id="78" name="文本框 77"/>
            <p:cNvSpPr txBox="1"/>
            <p:nvPr/>
          </p:nvSpPr>
          <p:spPr>
            <a:xfrm>
              <a:off x="2355362" y="1364353"/>
              <a:ext cx="2924902" cy="307777"/>
            </a:xfrm>
            <a:prstGeom prst="rect">
              <a:avLst/>
            </a:prstGeom>
            <a:noFill/>
          </p:spPr>
          <p:txBody>
            <a:bodyPr wrap="square" rtlCol="0">
              <a:spAutoFit/>
            </a:bodyPr>
            <a:lstStyle/>
            <a:p>
              <a:pPr algn="just"/>
              <a:r>
                <a:rPr lang="zh-CN" altLang="en-US" sz="1400" dirty="0">
                  <a:solidFill>
                    <a:srgbClr val="3A3A3A"/>
                  </a:solidFill>
                  <a:latin typeface="Calibri Light" panose="020F0302020204030204" pitchFamily="34" charset="0"/>
                </a:rPr>
                <a:t>城市规划视角下对舆情的认知</a:t>
              </a:r>
              <a:endParaRPr lang="zh-CN" altLang="en-US" sz="2000" b="1" dirty="0">
                <a:solidFill>
                  <a:srgbClr val="3A3A3A"/>
                </a:solidFill>
                <a:latin typeface="Calibri Light" panose="020F0302020204030204" pitchFamily="34" charset="0"/>
              </a:endParaRPr>
            </a:p>
          </p:txBody>
        </p:sp>
        <p:cxnSp>
          <p:nvCxnSpPr>
            <p:cNvPr id="79" name="直接连接符 78"/>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9203151" y="5751399"/>
            <a:ext cx="2586911" cy="830997"/>
            <a:chOff x="1469018" y="899158"/>
            <a:chExt cx="2626049" cy="830997"/>
          </a:xfrm>
        </p:grpSpPr>
        <p:sp>
          <p:nvSpPr>
            <p:cNvPr id="81" name="文本框 80"/>
            <p:cNvSpPr txBox="1"/>
            <p:nvPr/>
          </p:nvSpPr>
          <p:spPr>
            <a:xfrm>
              <a:off x="1469018" y="899158"/>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06</a:t>
              </a:r>
              <a:endParaRPr lang="zh-CN" altLang="en-US" sz="4800" dirty="0">
                <a:latin typeface="Yu Gothic UI Light" panose="020B0300000000000000" pitchFamily="34" charset="-128"/>
                <a:ea typeface="Yu Gothic UI Light" panose="020B0300000000000000" pitchFamily="34" charset="-128"/>
              </a:endParaRPr>
            </a:p>
          </p:txBody>
        </p:sp>
        <p:sp>
          <p:nvSpPr>
            <p:cNvPr id="82" name="矩形 81"/>
            <p:cNvSpPr/>
            <p:nvPr/>
          </p:nvSpPr>
          <p:spPr>
            <a:xfrm>
              <a:off x="2336252" y="902686"/>
              <a:ext cx="1758815" cy="523220"/>
            </a:xfrm>
            <a:prstGeom prst="rect">
              <a:avLst/>
            </a:prstGeom>
          </p:spPr>
          <p:txBody>
            <a:bodyPr wrap="none">
              <a:spAutoFit/>
            </a:bodyPr>
            <a:lstStyle/>
            <a:p>
              <a:pPr lvl="0"/>
              <a:r>
                <a:rPr lang="en-US" altLang="zh-CN" sz="2800" b="1" dirty="0">
                  <a:solidFill>
                    <a:srgbClr val="FFC001"/>
                  </a:solidFill>
                  <a:latin typeface="Calibri Light" panose="020F0302020204030204" pitchFamily="34" charset="0"/>
                </a:rPr>
                <a:t>Conclusion</a:t>
              </a:r>
              <a:endParaRPr lang="zh-CN" altLang="en-US" sz="2800" b="1" dirty="0">
                <a:solidFill>
                  <a:srgbClr val="FFC001"/>
                </a:solidFill>
                <a:latin typeface="Calibri Light" panose="020F0302020204030204" pitchFamily="34" charset="0"/>
              </a:endParaRPr>
            </a:p>
          </p:txBody>
        </p:sp>
        <p:sp>
          <p:nvSpPr>
            <p:cNvPr id="83" name="文本框 82"/>
            <p:cNvSpPr txBox="1"/>
            <p:nvPr/>
          </p:nvSpPr>
          <p:spPr>
            <a:xfrm>
              <a:off x="2355362" y="1364353"/>
              <a:ext cx="630101" cy="307777"/>
            </a:xfrm>
            <a:prstGeom prst="rect">
              <a:avLst/>
            </a:prstGeom>
            <a:noFill/>
          </p:spPr>
          <p:txBody>
            <a:bodyPr wrap="square" rtlCol="0">
              <a:spAutoFit/>
            </a:bodyPr>
            <a:lstStyle/>
            <a:p>
              <a:pPr algn="just"/>
              <a:r>
                <a:rPr lang="zh-CN" altLang="en-US" sz="1400" dirty="0">
                  <a:solidFill>
                    <a:srgbClr val="3A3A3A"/>
                  </a:solidFill>
                  <a:latin typeface="微软雅黑 Light" panose="020B0502040204020203" pitchFamily="34" charset="-122"/>
                  <a:ea typeface="微软雅黑 Light" panose="020B0502040204020203" pitchFamily="34" charset="-122"/>
                </a:rPr>
                <a:t>结语</a:t>
              </a:r>
              <a:endParaRPr lang="zh-CN" altLang="en-US" sz="2000" dirty="0">
                <a:solidFill>
                  <a:srgbClr val="3A3A3A"/>
                </a:solidFill>
                <a:latin typeface="微软雅黑 Light" panose="020B0502040204020203" pitchFamily="34" charset="-122"/>
                <a:ea typeface="微软雅黑 Light" panose="020B0502040204020203" pitchFamily="34" charset="-122"/>
              </a:endParaRPr>
            </a:p>
          </p:txBody>
        </p:sp>
        <p:cxnSp>
          <p:nvCxnSpPr>
            <p:cNvPr id="84" name="直接连接符 83"/>
            <p:cNvCxnSpPr/>
            <p:nvPr/>
          </p:nvCxnSpPr>
          <p:spPr>
            <a:xfrm>
              <a:off x="2255520" y="99149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711200" y="561390"/>
            <a:ext cx="5080000"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3.2.2</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Co-word matrix and the network diagram</a:t>
            </a:r>
            <a:endParaRPr lang="en-US" altLang="zh-CN" sz="2000" dirty="0">
              <a:latin typeface="Calibri Light" panose="020F0302020204030204" pitchFamily="34" charset="0"/>
            </a:endParaRPr>
          </a:p>
        </p:txBody>
      </p:sp>
      <p:sp>
        <p:nvSpPr>
          <p:cNvPr id="28" name="文本框 27"/>
          <p:cNvSpPr txBox="1"/>
          <p:nvPr/>
        </p:nvSpPr>
        <p:spPr>
          <a:xfrm>
            <a:off x="2720741" y="6330557"/>
            <a:ext cx="6750518" cy="338554"/>
          </a:xfrm>
          <a:prstGeom prst="rect">
            <a:avLst/>
          </a:prstGeom>
          <a:noFill/>
        </p:spPr>
        <p:txBody>
          <a:bodyPr wrap="square" rtlCol="0">
            <a:spAutoFit/>
          </a:bodyPr>
          <a:lstStyle/>
          <a:p>
            <a:pPr algn="ctr"/>
            <a:r>
              <a:rPr lang="en-US" altLang="zh-CN" sz="1600" dirty="0">
                <a:latin typeface="Calibri Light" panose="020F0302020204030204" pitchFamily="34" charset="0"/>
                <a:ea typeface="微软雅黑 Light" panose="020B0502040204020203" pitchFamily="34" charset="-122"/>
                <a:cs typeface="Calibri Light" panose="020F0302020204030204" pitchFamily="34" charset="0"/>
              </a:rPr>
              <a:t>Co-word matrix </a:t>
            </a:r>
            <a:r>
              <a:rPr lang="zh-CN" altLang="en-US" sz="1200" dirty="0">
                <a:latin typeface="微软雅黑 Light" panose="020B0502040204020203" pitchFamily="34" charset="-122"/>
                <a:ea typeface="微软雅黑 Light" panose="020B0502040204020203" pitchFamily="34" charset="-122"/>
              </a:rPr>
              <a:t>共词矩阵</a:t>
            </a:r>
            <a:endParaRPr lang="zh-CN" altLang="en-US" sz="1600" dirty="0">
              <a:latin typeface="微软雅黑 Light" panose="020B0502040204020203" pitchFamily="34" charset="-122"/>
              <a:ea typeface="微软雅黑 Light" panose="020B0502040204020203" pitchFamily="34" charset="-122"/>
            </a:endParaRPr>
          </a:p>
        </p:txBody>
      </p:sp>
      <p:graphicFrame>
        <p:nvGraphicFramePr>
          <p:cNvPr id="8" name="表格 7"/>
          <p:cNvGraphicFramePr/>
          <p:nvPr>
            <p:custDataLst>
              <p:tags r:id="rId1"/>
            </p:custDataLst>
          </p:nvPr>
        </p:nvGraphicFramePr>
        <p:xfrm>
          <a:off x="587057" y="1046353"/>
          <a:ext cx="10974705" cy="5250180"/>
        </p:xfrm>
        <a:graphic>
          <a:graphicData uri="http://schemas.openxmlformats.org/drawingml/2006/table">
            <a:tbl>
              <a:tblPr firstRow="1" bandRow="1">
                <a:tableStyleId>{00A15C55-8517-42AA-B614-E9B94910E393}</a:tableStyleId>
              </a:tblPr>
              <a:tblGrid>
                <a:gridCol w="522605"/>
                <a:gridCol w="522605"/>
                <a:gridCol w="522605"/>
                <a:gridCol w="522605"/>
                <a:gridCol w="522605"/>
                <a:gridCol w="522605"/>
                <a:gridCol w="522605"/>
                <a:gridCol w="522605"/>
                <a:gridCol w="522605"/>
                <a:gridCol w="522605"/>
                <a:gridCol w="522605"/>
                <a:gridCol w="522605"/>
                <a:gridCol w="522605"/>
                <a:gridCol w="522605"/>
                <a:gridCol w="522605"/>
                <a:gridCol w="522605"/>
                <a:gridCol w="522605"/>
                <a:gridCol w="522605"/>
                <a:gridCol w="522605"/>
                <a:gridCol w="522605"/>
                <a:gridCol w="522605"/>
              </a:tblGrid>
              <a:tr h="195580">
                <a:tc>
                  <a:txBody>
                    <a:bodyPr/>
                    <a:lstStyle/>
                    <a:p>
                      <a:pPr indent="0" algn="ctr">
                        <a:buNone/>
                      </a:pPr>
                      <a:r>
                        <a:rPr lang="zh-CN" sz="1200"/>
                        <a:t>共词</a:t>
                      </a:r>
                      <a:endParaRPr lang="zh-CN" sz="1200"/>
                    </a:p>
                    <a:p>
                      <a:pPr indent="0" algn="ctr">
                        <a:buNone/>
                      </a:pPr>
                      <a:r>
                        <a:rPr lang="zh-CN" sz="1200"/>
                        <a:t>矩阵</a:t>
                      </a:r>
                      <a:endParaRPr lang="zh-CN" altLang="en-US" sz="1200"/>
                    </a:p>
                  </a:txBody>
                  <a:tcPr marL="12700" marR="12700" marT="12700" anchor="ctr"/>
                </a:tc>
                <a:tc>
                  <a:txBody>
                    <a:bodyPr/>
                    <a:lstStyle/>
                    <a:p>
                      <a:pPr indent="0" algn="ctr">
                        <a:buNone/>
                      </a:pPr>
                      <a:r>
                        <a:rPr lang="zh-CN" sz="1200"/>
                        <a:t>上海</a:t>
                      </a:r>
                      <a:endParaRPr lang="zh-CN" altLang="en-US" sz="1200"/>
                    </a:p>
                  </a:txBody>
                  <a:tcPr marL="12700" marR="12700" marT="12700" anchor="ctr"/>
                </a:tc>
                <a:tc>
                  <a:txBody>
                    <a:bodyPr/>
                    <a:lstStyle/>
                    <a:p>
                      <a:pPr indent="0" algn="ctr">
                        <a:buNone/>
                      </a:pPr>
                      <a:r>
                        <a:rPr lang="zh-CN" sz="1200"/>
                        <a:t>方舱</a:t>
                      </a:r>
                      <a:endParaRPr lang="zh-CN" altLang="en-US" sz="1200"/>
                    </a:p>
                  </a:txBody>
                  <a:tcPr marL="12700" marR="12700" marT="12700" anchor="ctr"/>
                </a:tc>
                <a:tc>
                  <a:txBody>
                    <a:bodyPr/>
                    <a:lstStyle/>
                    <a:p>
                      <a:pPr indent="0" algn="ctr">
                        <a:buNone/>
                      </a:pPr>
                      <a:r>
                        <a:rPr lang="zh-CN" sz="1200"/>
                        <a:t>解封</a:t>
                      </a:r>
                      <a:endParaRPr lang="zh-CN" altLang="en-US" sz="1200"/>
                    </a:p>
                  </a:txBody>
                  <a:tcPr marL="12700" marR="12700" marT="12700" anchor="ctr"/>
                </a:tc>
                <a:tc>
                  <a:txBody>
                    <a:bodyPr/>
                    <a:lstStyle/>
                    <a:p>
                      <a:pPr indent="0" algn="ctr">
                        <a:buNone/>
                      </a:pPr>
                      <a:r>
                        <a:rPr lang="zh-CN" sz="1200"/>
                        <a:t>医院</a:t>
                      </a:r>
                      <a:endParaRPr lang="zh-CN" altLang="en-US" sz="1200"/>
                    </a:p>
                  </a:txBody>
                  <a:tcPr marL="12700" marR="12700" marT="12700" anchor="ctr"/>
                </a:tc>
                <a:tc>
                  <a:txBody>
                    <a:bodyPr/>
                    <a:lstStyle/>
                    <a:p>
                      <a:pPr indent="0" algn="ctr">
                        <a:buNone/>
                      </a:pPr>
                      <a:r>
                        <a:rPr lang="zh-CN" sz="1200"/>
                        <a:t>微博</a:t>
                      </a:r>
                      <a:endParaRPr lang="zh-CN" altLang="en-US" sz="1200"/>
                    </a:p>
                  </a:txBody>
                  <a:tcPr marL="12700" marR="12700" marT="12700" anchor="ctr"/>
                </a:tc>
                <a:tc>
                  <a:txBody>
                    <a:bodyPr/>
                    <a:lstStyle/>
                    <a:p>
                      <a:pPr indent="0" algn="ctr">
                        <a:buNone/>
                      </a:pPr>
                      <a:r>
                        <a:rPr lang="zh-CN" sz="1200"/>
                        <a:t>核酸</a:t>
                      </a:r>
                      <a:endParaRPr lang="zh-CN" altLang="en-US" sz="1200"/>
                    </a:p>
                  </a:txBody>
                  <a:tcPr marL="12700" marR="12700" marT="12700" anchor="ctr"/>
                </a:tc>
                <a:tc>
                  <a:txBody>
                    <a:bodyPr/>
                    <a:lstStyle/>
                    <a:p>
                      <a:pPr indent="0" algn="ctr">
                        <a:buNone/>
                      </a:pPr>
                      <a:r>
                        <a:rPr lang="zh-CN" sz="1200"/>
                        <a:t>视频</a:t>
                      </a:r>
                      <a:endParaRPr lang="zh-CN" altLang="en-US" sz="1200"/>
                    </a:p>
                  </a:txBody>
                  <a:tcPr marL="12700" marR="12700" marT="12700" anchor="ctr"/>
                </a:tc>
                <a:tc>
                  <a:txBody>
                    <a:bodyPr/>
                    <a:lstStyle/>
                    <a:p>
                      <a:pPr indent="0" algn="ctr">
                        <a:buNone/>
                      </a:pPr>
                      <a:r>
                        <a:rPr lang="zh-CN" sz="1200" dirty="0"/>
                        <a:t>隔离</a:t>
                      </a:r>
                      <a:endParaRPr lang="zh-CN" altLang="en-US" sz="1200" dirty="0"/>
                    </a:p>
                  </a:txBody>
                  <a:tcPr marL="12700" marR="12700" marT="12700" anchor="ctr"/>
                </a:tc>
                <a:tc>
                  <a:txBody>
                    <a:bodyPr/>
                    <a:lstStyle/>
                    <a:p>
                      <a:pPr indent="0" algn="ctr">
                        <a:buNone/>
                      </a:pPr>
                      <a:r>
                        <a:rPr lang="zh-CN" sz="1200"/>
                        <a:t>防控</a:t>
                      </a:r>
                      <a:endParaRPr lang="zh-CN" altLang="en-US" sz="1200"/>
                    </a:p>
                  </a:txBody>
                  <a:tcPr marL="12700" marR="12700" marT="12700" anchor="ctr"/>
                </a:tc>
                <a:tc>
                  <a:txBody>
                    <a:bodyPr/>
                    <a:lstStyle/>
                    <a:p>
                      <a:pPr indent="0" algn="ctr">
                        <a:buNone/>
                      </a:pPr>
                      <a:r>
                        <a:rPr lang="zh-CN" sz="1200"/>
                        <a:t>无症状</a:t>
                      </a:r>
                      <a:endParaRPr lang="zh-CN" altLang="en-US" sz="1200"/>
                    </a:p>
                  </a:txBody>
                  <a:tcPr marL="12700" marR="12700" marT="12700" anchor="ctr"/>
                </a:tc>
                <a:tc>
                  <a:txBody>
                    <a:bodyPr/>
                    <a:lstStyle/>
                    <a:p>
                      <a:pPr indent="0" algn="ctr">
                        <a:buNone/>
                      </a:pPr>
                      <a:r>
                        <a:rPr lang="zh-CN" sz="1200"/>
                        <a:t>感染者</a:t>
                      </a:r>
                      <a:endParaRPr lang="zh-CN" altLang="en-US" sz="1200"/>
                    </a:p>
                  </a:txBody>
                  <a:tcPr marL="12700" marR="12700" marT="12700" anchor="ctr"/>
                </a:tc>
                <a:tc>
                  <a:txBody>
                    <a:bodyPr/>
                    <a:lstStyle/>
                    <a:p>
                      <a:pPr indent="0" algn="ctr">
                        <a:buNone/>
                      </a:pPr>
                      <a:r>
                        <a:rPr lang="zh-CN" sz="1200"/>
                        <a:t>小区</a:t>
                      </a:r>
                      <a:endParaRPr lang="zh-CN" altLang="en-US" sz="1200"/>
                    </a:p>
                  </a:txBody>
                  <a:tcPr marL="12700" marR="12700" marT="12700" anchor="ctr"/>
                </a:tc>
                <a:tc>
                  <a:txBody>
                    <a:bodyPr/>
                    <a:lstStyle/>
                    <a:p>
                      <a:pPr indent="0" algn="ctr">
                        <a:buNone/>
                      </a:pPr>
                      <a:r>
                        <a:rPr lang="zh-CN" sz="1200"/>
                        <a:t>物资</a:t>
                      </a:r>
                      <a:endParaRPr lang="zh-CN" altLang="en-US" sz="1200"/>
                    </a:p>
                  </a:txBody>
                  <a:tcPr marL="12700" marR="12700" marT="12700" anchor="ctr"/>
                </a:tc>
                <a:tc>
                  <a:txBody>
                    <a:bodyPr/>
                    <a:lstStyle/>
                    <a:p>
                      <a:pPr indent="0" algn="ctr">
                        <a:buNone/>
                      </a:pPr>
                      <a:r>
                        <a:rPr lang="zh-CN" sz="1200"/>
                        <a:t>新冠</a:t>
                      </a:r>
                      <a:endParaRPr lang="zh-CN" altLang="en-US" sz="1200"/>
                    </a:p>
                  </a:txBody>
                  <a:tcPr marL="12700" marR="12700" marT="12700" anchor="ctr"/>
                </a:tc>
                <a:tc>
                  <a:txBody>
                    <a:bodyPr/>
                    <a:lstStyle/>
                    <a:p>
                      <a:pPr indent="0" algn="ctr">
                        <a:buNone/>
                      </a:pPr>
                      <a:r>
                        <a:rPr lang="zh-CN" sz="1200"/>
                        <a:t>确诊</a:t>
                      </a:r>
                      <a:endParaRPr lang="zh-CN" altLang="en-US" sz="1200"/>
                    </a:p>
                  </a:txBody>
                  <a:tcPr marL="12700" marR="12700" marT="12700" anchor="ctr"/>
                </a:tc>
                <a:tc>
                  <a:txBody>
                    <a:bodyPr/>
                    <a:lstStyle/>
                    <a:p>
                      <a:pPr indent="0" algn="ctr">
                        <a:buNone/>
                      </a:pPr>
                      <a:r>
                        <a:rPr lang="zh-CN" sz="1200"/>
                        <a:t>抗疫</a:t>
                      </a:r>
                      <a:endParaRPr lang="zh-CN" altLang="en-US" sz="1200"/>
                    </a:p>
                  </a:txBody>
                  <a:tcPr marL="12700" marR="12700" marT="12700" anchor="ctr"/>
                </a:tc>
                <a:tc>
                  <a:txBody>
                    <a:bodyPr/>
                    <a:lstStyle/>
                    <a:p>
                      <a:pPr indent="0" algn="ctr">
                        <a:buNone/>
                      </a:pPr>
                      <a:r>
                        <a:rPr lang="zh-CN" sz="1200"/>
                        <a:t>加油</a:t>
                      </a:r>
                      <a:endParaRPr lang="zh-CN" altLang="en-US" sz="1200"/>
                    </a:p>
                  </a:txBody>
                  <a:tcPr marL="12700" marR="12700" marT="12700" anchor="ctr"/>
                </a:tc>
                <a:tc>
                  <a:txBody>
                    <a:bodyPr/>
                    <a:lstStyle/>
                    <a:p>
                      <a:pPr indent="0" algn="ctr">
                        <a:buNone/>
                      </a:pPr>
                      <a:r>
                        <a:rPr lang="zh-CN" sz="1200"/>
                        <a:t>医疗队</a:t>
                      </a:r>
                      <a:endParaRPr lang="zh-CN" altLang="en-US" sz="1200"/>
                    </a:p>
                  </a:txBody>
                  <a:tcPr marL="12700" marR="12700" marT="12700" anchor="ctr"/>
                </a:tc>
                <a:tc>
                  <a:txBody>
                    <a:bodyPr/>
                    <a:lstStyle/>
                    <a:p>
                      <a:pPr indent="0" algn="ctr">
                        <a:buNone/>
                      </a:pPr>
                      <a:r>
                        <a:rPr lang="zh-CN" sz="1200"/>
                        <a:t>阳性</a:t>
                      </a:r>
                      <a:endParaRPr lang="zh-CN" altLang="en-US" sz="1200"/>
                    </a:p>
                  </a:txBody>
                  <a:tcPr marL="12700" marR="12700" marT="12700" anchor="ctr"/>
                </a:tc>
                <a:tc>
                  <a:txBody>
                    <a:bodyPr/>
                    <a:lstStyle/>
                    <a:p>
                      <a:pPr indent="0" algn="ctr">
                        <a:buNone/>
                      </a:pPr>
                      <a:r>
                        <a:rPr lang="zh-CN" sz="1200"/>
                        <a:t>新增</a:t>
                      </a:r>
                      <a:endParaRPr lang="zh-CN" altLang="en-US" sz="1200"/>
                    </a:p>
                  </a:txBody>
                  <a:tcPr marL="12700" marR="12700" marT="12700" anchor="ctr"/>
                </a:tc>
              </a:tr>
              <a:tr h="194310">
                <a:tc>
                  <a:txBody>
                    <a:bodyPr/>
                    <a:lstStyle/>
                    <a:p>
                      <a:pPr indent="0" algn="ctr">
                        <a:buNone/>
                      </a:pPr>
                      <a:r>
                        <a:rPr lang="zh-CN" sz="1200"/>
                        <a:t>上海</a:t>
                      </a:r>
                      <a:endParaRPr lang="zh-CN" altLang="en-US" sz="1200"/>
                    </a:p>
                  </a:txBody>
                  <a:tcPr marL="12700" marR="12700" marT="12700" anchor="ctr"/>
                </a:tc>
                <a:tc>
                  <a:txBody>
                    <a:bodyPr/>
                    <a:lstStyle/>
                    <a:p>
                      <a:pPr indent="0" algn="ctr">
                        <a:buNone/>
                      </a:pPr>
                      <a:r>
                        <a:rPr lang="en-US" sz="1200"/>
                        <a:t>90376</a:t>
                      </a:r>
                      <a:endParaRPr lang="en-US" altLang="en-US" sz="1200"/>
                    </a:p>
                  </a:txBody>
                  <a:tcPr marL="12700" marR="12700" marT="12700" anchor="ctr"/>
                </a:tc>
                <a:tc>
                  <a:txBody>
                    <a:bodyPr/>
                    <a:lstStyle/>
                    <a:p>
                      <a:pPr indent="0" algn="ctr">
                        <a:buNone/>
                      </a:pPr>
                      <a:r>
                        <a:rPr lang="en-US" sz="1200"/>
                        <a:t>16248</a:t>
                      </a:r>
                      <a:endParaRPr lang="en-US" altLang="en-US" sz="1200"/>
                    </a:p>
                  </a:txBody>
                  <a:tcPr marL="12700" marR="12700" marT="12700" anchor="ctr"/>
                </a:tc>
                <a:tc>
                  <a:txBody>
                    <a:bodyPr/>
                    <a:lstStyle/>
                    <a:p>
                      <a:pPr indent="0" algn="ctr">
                        <a:buNone/>
                      </a:pPr>
                      <a:r>
                        <a:rPr lang="en-US" sz="1200"/>
                        <a:t>26980</a:t>
                      </a:r>
                      <a:endParaRPr lang="en-US" altLang="en-US" sz="1200"/>
                    </a:p>
                  </a:txBody>
                  <a:tcPr marL="12700" marR="12700" marT="12700" anchor="ctr"/>
                </a:tc>
                <a:tc>
                  <a:txBody>
                    <a:bodyPr/>
                    <a:lstStyle/>
                    <a:p>
                      <a:pPr indent="0" algn="ctr">
                        <a:buNone/>
                      </a:pPr>
                      <a:r>
                        <a:rPr lang="en-US" sz="1200"/>
                        <a:t>16760</a:t>
                      </a:r>
                      <a:endParaRPr lang="en-US" altLang="en-US" sz="1200"/>
                    </a:p>
                  </a:txBody>
                  <a:tcPr marL="12700" marR="12700" marT="12700" anchor="ctr"/>
                </a:tc>
                <a:tc>
                  <a:txBody>
                    <a:bodyPr/>
                    <a:lstStyle/>
                    <a:p>
                      <a:pPr indent="0" algn="ctr">
                        <a:buNone/>
                      </a:pPr>
                      <a:r>
                        <a:rPr lang="en-US" sz="1200"/>
                        <a:t>11363</a:t>
                      </a:r>
                      <a:endParaRPr lang="en-US" altLang="en-US" sz="1200"/>
                    </a:p>
                  </a:txBody>
                  <a:tcPr marL="12700" marR="12700" marT="12700" anchor="ctr"/>
                </a:tc>
                <a:tc>
                  <a:txBody>
                    <a:bodyPr/>
                    <a:lstStyle/>
                    <a:p>
                      <a:pPr indent="0" algn="ctr">
                        <a:buNone/>
                      </a:pPr>
                      <a:r>
                        <a:rPr lang="en-US" sz="1200"/>
                        <a:t>8407</a:t>
                      </a:r>
                      <a:endParaRPr lang="en-US" altLang="en-US" sz="1200"/>
                    </a:p>
                  </a:txBody>
                  <a:tcPr marL="12700" marR="12700" marT="12700" anchor="ctr"/>
                </a:tc>
                <a:tc>
                  <a:txBody>
                    <a:bodyPr/>
                    <a:lstStyle/>
                    <a:p>
                      <a:pPr indent="0" algn="ctr">
                        <a:buNone/>
                      </a:pPr>
                      <a:r>
                        <a:rPr lang="en-US" sz="1200"/>
                        <a:t>11141</a:t>
                      </a:r>
                      <a:endParaRPr lang="en-US" altLang="en-US" sz="1200"/>
                    </a:p>
                  </a:txBody>
                  <a:tcPr marL="12700" marR="12700" marT="12700" anchor="ctr"/>
                </a:tc>
                <a:tc>
                  <a:txBody>
                    <a:bodyPr/>
                    <a:lstStyle/>
                    <a:p>
                      <a:pPr indent="0" algn="ctr">
                        <a:buNone/>
                      </a:pPr>
                      <a:r>
                        <a:rPr lang="en-US" sz="1200"/>
                        <a:t>7353</a:t>
                      </a:r>
                      <a:endParaRPr lang="en-US" altLang="en-US" sz="1200"/>
                    </a:p>
                  </a:txBody>
                  <a:tcPr marL="12700" marR="12700" marT="12700" anchor="ctr"/>
                </a:tc>
                <a:tc>
                  <a:txBody>
                    <a:bodyPr/>
                    <a:lstStyle/>
                    <a:p>
                      <a:pPr indent="0" algn="ctr">
                        <a:buNone/>
                      </a:pPr>
                      <a:r>
                        <a:rPr lang="en-US" sz="1200"/>
                        <a:t>6779</a:t>
                      </a:r>
                      <a:endParaRPr lang="en-US" altLang="en-US" sz="1200"/>
                    </a:p>
                  </a:txBody>
                  <a:tcPr marL="12700" marR="12700" marT="12700" anchor="ctr"/>
                </a:tc>
                <a:tc>
                  <a:txBody>
                    <a:bodyPr/>
                    <a:lstStyle/>
                    <a:p>
                      <a:pPr indent="0" algn="ctr">
                        <a:buNone/>
                      </a:pPr>
                      <a:r>
                        <a:rPr lang="en-US" sz="1200"/>
                        <a:t>5944</a:t>
                      </a:r>
                      <a:endParaRPr lang="en-US" altLang="en-US" sz="1200"/>
                    </a:p>
                  </a:txBody>
                  <a:tcPr marL="12700" marR="12700" marT="12700" anchor="ctr"/>
                </a:tc>
                <a:tc>
                  <a:txBody>
                    <a:bodyPr/>
                    <a:lstStyle/>
                    <a:p>
                      <a:pPr indent="0" algn="ctr">
                        <a:buNone/>
                      </a:pPr>
                      <a:r>
                        <a:rPr lang="en-US" sz="1200"/>
                        <a:t>3930</a:t>
                      </a:r>
                      <a:endParaRPr lang="en-US" altLang="en-US" sz="1200"/>
                    </a:p>
                  </a:txBody>
                  <a:tcPr marL="12700" marR="12700" marT="12700" anchor="ctr"/>
                </a:tc>
                <a:tc>
                  <a:txBody>
                    <a:bodyPr/>
                    <a:lstStyle/>
                    <a:p>
                      <a:pPr indent="0" algn="ctr">
                        <a:buNone/>
                      </a:pPr>
                      <a:r>
                        <a:rPr lang="en-US" sz="1200"/>
                        <a:t>6632</a:t>
                      </a:r>
                      <a:endParaRPr lang="en-US" altLang="en-US" sz="1200"/>
                    </a:p>
                  </a:txBody>
                  <a:tcPr marL="12700" marR="12700" marT="12700" anchor="ctr"/>
                </a:tc>
                <a:tc>
                  <a:txBody>
                    <a:bodyPr/>
                    <a:lstStyle/>
                    <a:p>
                      <a:pPr indent="0" algn="ctr">
                        <a:buNone/>
                      </a:pPr>
                      <a:r>
                        <a:rPr lang="en-US" sz="1200"/>
                        <a:t>6838</a:t>
                      </a:r>
                      <a:endParaRPr lang="en-US" altLang="en-US" sz="1200"/>
                    </a:p>
                  </a:txBody>
                  <a:tcPr marL="12700" marR="12700" marT="12700" anchor="ctr"/>
                </a:tc>
                <a:tc>
                  <a:txBody>
                    <a:bodyPr/>
                    <a:lstStyle/>
                    <a:p>
                      <a:pPr indent="0" algn="ctr">
                        <a:buNone/>
                      </a:pPr>
                      <a:r>
                        <a:rPr lang="en-US" sz="1200"/>
                        <a:t>4836</a:t>
                      </a:r>
                      <a:endParaRPr lang="en-US" altLang="en-US" sz="1200"/>
                    </a:p>
                  </a:txBody>
                  <a:tcPr marL="12700" marR="12700" marT="12700" anchor="ctr"/>
                </a:tc>
                <a:tc>
                  <a:txBody>
                    <a:bodyPr/>
                    <a:lstStyle/>
                    <a:p>
                      <a:pPr indent="0" algn="ctr">
                        <a:buNone/>
                      </a:pPr>
                      <a:r>
                        <a:rPr lang="en-US" sz="1200"/>
                        <a:t>6081</a:t>
                      </a:r>
                      <a:endParaRPr lang="en-US" altLang="en-US" sz="1200"/>
                    </a:p>
                  </a:txBody>
                  <a:tcPr marL="12700" marR="12700" marT="12700" anchor="ctr"/>
                </a:tc>
                <a:tc>
                  <a:txBody>
                    <a:bodyPr/>
                    <a:lstStyle/>
                    <a:p>
                      <a:pPr indent="0" algn="ctr">
                        <a:buNone/>
                      </a:pPr>
                      <a:r>
                        <a:rPr lang="en-US" sz="1200"/>
                        <a:t>4326</a:t>
                      </a:r>
                      <a:endParaRPr lang="en-US" altLang="en-US" sz="1200"/>
                    </a:p>
                  </a:txBody>
                  <a:tcPr marL="12700" marR="12700" marT="12700" anchor="ctr"/>
                </a:tc>
                <a:tc>
                  <a:txBody>
                    <a:bodyPr/>
                    <a:lstStyle/>
                    <a:p>
                      <a:pPr indent="0" algn="ctr">
                        <a:buNone/>
                      </a:pPr>
                      <a:r>
                        <a:rPr lang="en-US" sz="1200"/>
                        <a:t>6058</a:t>
                      </a:r>
                      <a:endParaRPr lang="en-US" altLang="en-US" sz="1200"/>
                    </a:p>
                  </a:txBody>
                  <a:tcPr marL="12700" marR="12700" marT="12700" anchor="ctr"/>
                </a:tc>
                <a:tc>
                  <a:txBody>
                    <a:bodyPr/>
                    <a:lstStyle/>
                    <a:p>
                      <a:pPr indent="0" algn="ctr">
                        <a:buNone/>
                      </a:pPr>
                      <a:r>
                        <a:rPr lang="en-US" sz="1200"/>
                        <a:t>2620</a:t>
                      </a:r>
                      <a:endParaRPr lang="en-US" altLang="en-US" sz="1200"/>
                    </a:p>
                  </a:txBody>
                  <a:tcPr marL="12700" marR="12700" marT="12700" anchor="ctr"/>
                </a:tc>
                <a:tc>
                  <a:txBody>
                    <a:bodyPr/>
                    <a:lstStyle/>
                    <a:p>
                      <a:pPr indent="0" algn="ctr">
                        <a:buNone/>
                      </a:pPr>
                      <a:r>
                        <a:rPr lang="en-US" sz="1200"/>
                        <a:t>4051</a:t>
                      </a:r>
                      <a:endParaRPr lang="en-US" altLang="en-US" sz="1200"/>
                    </a:p>
                  </a:txBody>
                  <a:tcPr marL="12700" marR="12700" marT="12700" anchor="ctr"/>
                </a:tc>
                <a:tc>
                  <a:txBody>
                    <a:bodyPr/>
                    <a:lstStyle/>
                    <a:p>
                      <a:pPr indent="0" algn="ctr">
                        <a:buNone/>
                      </a:pPr>
                      <a:r>
                        <a:rPr lang="en-US" sz="1200"/>
                        <a:t>6238</a:t>
                      </a:r>
                      <a:endParaRPr lang="en-US" altLang="en-US" sz="1200"/>
                    </a:p>
                  </a:txBody>
                  <a:tcPr marL="12700" marR="12700" marT="12700" anchor="ctr"/>
                </a:tc>
              </a:tr>
              <a:tr h="195580">
                <a:tc>
                  <a:txBody>
                    <a:bodyPr/>
                    <a:lstStyle/>
                    <a:p>
                      <a:pPr indent="0" algn="ctr">
                        <a:buNone/>
                      </a:pPr>
                      <a:r>
                        <a:rPr lang="zh-CN" sz="1200"/>
                        <a:t>方舱</a:t>
                      </a:r>
                      <a:endParaRPr lang="zh-CN" altLang="en-US" sz="1200"/>
                    </a:p>
                  </a:txBody>
                  <a:tcPr marL="12700" marR="12700" marT="12700" anchor="ctr"/>
                </a:tc>
                <a:tc>
                  <a:txBody>
                    <a:bodyPr/>
                    <a:lstStyle/>
                    <a:p>
                      <a:pPr indent="0" algn="ctr">
                        <a:buNone/>
                      </a:pPr>
                      <a:r>
                        <a:rPr lang="en-US" sz="1200"/>
                        <a:t>16248</a:t>
                      </a:r>
                      <a:endParaRPr lang="en-US" altLang="en-US" sz="1200"/>
                    </a:p>
                  </a:txBody>
                  <a:tcPr marL="12700" marR="12700" marT="12700" anchor="ctr"/>
                </a:tc>
                <a:tc>
                  <a:txBody>
                    <a:bodyPr/>
                    <a:lstStyle/>
                    <a:p>
                      <a:pPr indent="0" algn="ctr">
                        <a:buNone/>
                      </a:pPr>
                      <a:r>
                        <a:rPr lang="en-US" sz="1200"/>
                        <a:t>16696</a:t>
                      </a:r>
                      <a:endParaRPr lang="en-US" altLang="en-US" sz="1200"/>
                    </a:p>
                  </a:txBody>
                  <a:tcPr marL="12700" marR="12700" marT="12700" anchor="ctr"/>
                </a:tc>
                <a:tc>
                  <a:txBody>
                    <a:bodyPr/>
                    <a:lstStyle/>
                    <a:p>
                      <a:pPr indent="0" algn="ctr">
                        <a:buNone/>
                      </a:pPr>
                      <a:r>
                        <a:rPr lang="en-US" sz="1200"/>
                        <a:t>272</a:t>
                      </a:r>
                      <a:endParaRPr lang="en-US" altLang="en-US" sz="1200"/>
                    </a:p>
                  </a:txBody>
                  <a:tcPr marL="12700" marR="12700" marT="12700" anchor="ctr"/>
                </a:tc>
                <a:tc>
                  <a:txBody>
                    <a:bodyPr/>
                    <a:lstStyle/>
                    <a:p>
                      <a:pPr indent="0" algn="ctr">
                        <a:buNone/>
                      </a:pPr>
                      <a:r>
                        <a:rPr lang="en-US" sz="1200"/>
                        <a:t>16037</a:t>
                      </a:r>
                      <a:endParaRPr lang="en-US" altLang="en-US" sz="1200"/>
                    </a:p>
                  </a:txBody>
                  <a:tcPr marL="12700" marR="12700" marT="12700" anchor="ctr"/>
                </a:tc>
                <a:tc>
                  <a:txBody>
                    <a:bodyPr/>
                    <a:lstStyle/>
                    <a:p>
                      <a:pPr indent="0" algn="ctr">
                        <a:buNone/>
                      </a:pPr>
                      <a:r>
                        <a:rPr lang="en-US" sz="1200"/>
                        <a:t>4558</a:t>
                      </a:r>
                      <a:endParaRPr lang="en-US" altLang="en-US" sz="1200"/>
                    </a:p>
                  </a:txBody>
                  <a:tcPr marL="12700" marR="12700" marT="12700" anchor="ctr"/>
                </a:tc>
                <a:tc>
                  <a:txBody>
                    <a:bodyPr/>
                    <a:lstStyle/>
                    <a:p>
                      <a:pPr indent="0" algn="ctr">
                        <a:buNone/>
                      </a:pPr>
                      <a:r>
                        <a:rPr lang="en-US" sz="1200"/>
                        <a:t>1988</a:t>
                      </a:r>
                      <a:endParaRPr lang="en-US" altLang="en-US" sz="1200"/>
                    </a:p>
                  </a:txBody>
                  <a:tcPr marL="12700" marR="12700" marT="12700" anchor="ctr"/>
                </a:tc>
                <a:tc>
                  <a:txBody>
                    <a:bodyPr/>
                    <a:lstStyle/>
                    <a:p>
                      <a:pPr indent="0" algn="ctr">
                        <a:buNone/>
                      </a:pPr>
                      <a:r>
                        <a:rPr lang="en-US" sz="1200"/>
                        <a:t>4672</a:t>
                      </a:r>
                      <a:endParaRPr lang="en-US" altLang="en-US" sz="1200"/>
                    </a:p>
                  </a:txBody>
                  <a:tcPr marL="12700" marR="12700" marT="12700" anchor="ctr"/>
                </a:tc>
                <a:tc>
                  <a:txBody>
                    <a:bodyPr/>
                    <a:lstStyle/>
                    <a:p>
                      <a:pPr indent="0" algn="ctr">
                        <a:buNone/>
                      </a:pPr>
                      <a:r>
                        <a:rPr lang="en-US" sz="1200"/>
                        <a:t>2896</a:t>
                      </a:r>
                      <a:endParaRPr lang="en-US" altLang="en-US" sz="1200"/>
                    </a:p>
                  </a:txBody>
                  <a:tcPr marL="12700" marR="12700" marT="12700" anchor="ctr"/>
                </a:tc>
                <a:tc>
                  <a:txBody>
                    <a:bodyPr/>
                    <a:lstStyle/>
                    <a:p>
                      <a:pPr indent="0" algn="ctr">
                        <a:buNone/>
                      </a:pPr>
                      <a:r>
                        <a:rPr lang="en-US" sz="1200"/>
                        <a:t>1816</a:t>
                      </a:r>
                      <a:endParaRPr lang="en-US" altLang="en-US" sz="1200"/>
                    </a:p>
                  </a:txBody>
                  <a:tcPr marL="12700" marR="12700" marT="12700" anchor="ctr"/>
                </a:tc>
                <a:tc>
                  <a:txBody>
                    <a:bodyPr/>
                    <a:lstStyle/>
                    <a:p>
                      <a:pPr indent="0" algn="ctr">
                        <a:buNone/>
                      </a:pPr>
                      <a:r>
                        <a:rPr lang="en-US" sz="1200"/>
                        <a:t>1502</a:t>
                      </a:r>
                      <a:endParaRPr lang="en-US" altLang="en-US" sz="1200"/>
                    </a:p>
                  </a:txBody>
                  <a:tcPr marL="12700" marR="12700" marT="12700" anchor="ctr"/>
                </a:tc>
                <a:tc>
                  <a:txBody>
                    <a:bodyPr/>
                    <a:lstStyle/>
                    <a:p>
                      <a:pPr indent="0" algn="ctr">
                        <a:buNone/>
                      </a:pPr>
                      <a:r>
                        <a:rPr lang="en-US" sz="1200"/>
                        <a:t>2234</a:t>
                      </a:r>
                      <a:endParaRPr lang="en-US" altLang="en-US" sz="1200"/>
                    </a:p>
                  </a:txBody>
                  <a:tcPr marL="12700" marR="12700" marT="12700" anchor="ctr"/>
                </a:tc>
                <a:tc>
                  <a:txBody>
                    <a:bodyPr/>
                    <a:lstStyle/>
                    <a:p>
                      <a:pPr indent="0" algn="ctr">
                        <a:buNone/>
                      </a:pPr>
                      <a:r>
                        <a:rPr lang="en-US" sz="1200"/>
                        <a:t>668</a:t>
                      </a:r>
                      <a:endParaRPr lang="en-US" altLang="en-US" sz="1200"/>
                    </a:p>
                  </a:txBody>
                  <a:tcPr marL="12700" marR="12700" marT="12700" anchor="ctr"/>
                </a:tc>
                <a:tc>
                  <a:txBody>
                    <a:bodyPr/>
                    <a:lstStyle/>
                    <a:p>
                      <a:pPr indent="0" algn="ctr">
                        <a:buNone/>
                      </a:pPr>
                      <a:r>
                        <a:rPr lang="en-US" sz="1200"/>
                        <a:t>758</a:t>
                      </a:r>
                      <a:endParaRPr lang="en-US" altLang="en-US" sz="1200"/>
                    </a:p>
                  </a:txBody>
                  <a:tcPr marL="12700" marR="12700" marT="12700" anchor="ctr"/>
                </a:tc>
                <a:tc>
                  <a:txBody>
                    <a:bodyPr/>
                    <a:lstStyle/>
                    <a:p>
                      <a:pPr indent="0" algn="ctr">
                        <a:buNone/>
                      </a:pPr>
                      <a:r>
                        <a:rPr lang="en-US" sz="1200"/>
                        <a:t>1974</a:t>
                      </a:r>
                      <a:endParaRPr lang="en-US" altLang="en-US" sz="1200"/>
                    </a:p>
                  </a:txBody>
                  <a:tcPr marL="12700" marR="12700" marT="12700" anchor="ctr"/>
                </a:tc>
                <a:tc>
                  <a:txBody>
                    <a:bodyPr/>
                    <a:lstStyle/>
                    <a:p>
                      <a:pPr indent="0" algn="ctr">
                        <a:buNone/>
                      </a:pPr>
                      <a:r>
                        <a:rPr lang="en-US" sz="1200"/>
                        <a:t>1194</a:t>
                      </a:r>
                      <a:endParaRPr lang="en-US" altLang="en-US" sz="1200"/>
                    </a:p>
                  </a:txBody>
                  <a:tcPr marL="12700" marR="12700" marT="12700" anchor="ctr"/>
                </a:tc>
                <a:tc>
                  <a:txBody>
                    <a:bodyPr/>
                    <a:lstStyle/>
                    <a:p>
                      <a:pPr indent="0" algn="ctr">
                        <a:buNone/>
                      </a:pPr>
                      <a:r>
                        <a:rPr lang="en-US" sz="1200"/>
                        <a:t>1336</a:t>
                      </a:r>
                      <a:endParaRPr lang="en-US" altLang="en-US" sz="1200"/>
                    </a:p>
                  </a:txBody>
                  <a:tcPr marL="12700" marR="12700" marT="12700" anchor="ctr"/>
                </a:tc>
                <a:tc>
                  <a:txBody>
                    <a:bodyPr/>
                    <a:lstStyle/>
                    <a:p>
                      <a:pPr indent="0" algn="ctr">
                        <a:buNone/>
                      </a:pPr>
                      <a:r>
                        <a:rPr lang="en-US" sz="1200"/>
                        <a:t>1211</a:t>
                      </a:r>
                      <a:endParaRPr lang="en-US" altLang="en-US" sz="1200"/>
                    </a:p>
                  </a:txBody>
                  <a:tcPr marL="12700" marR="12700" marT="12700" anchor="ctr"/>
                </a:tc>
                <a:tc>
                  <a:txBody>
                    <a:bodyPr/>
                    <a:lstStyle/>
                    <a:p>
                      <a:pPr indent="0" algn="ctr">
                        <a:buNone/>
                      </a:pPr>
                      <a:r>
                        <a:rPr lang="en-US" sz="1200"/>
                        <a:t>2285</a:t>
                      </a:r>
                      <a:endParaRPr lang="en-US" altLang="en-US" sz="1200"/>
                    </a:p>
                  </a:txBody>
                  <a:tcPr marL="12700" marR="12700" marT="12700" anchor="ctr"/>
                </a:tc>
                <a:tc>
                  <a:txBody>
                    <a:bodyPr/>
                    <a:lstStyle/>
                    <a:p>
                      <a:pPr indent="0" algn="ctr">
                        <a:buNone/>
                      </a:pPr>
                      <a:r>
                        <a:rPr lang="en-US" sz="1200"/>
                        <a:t>2036</a:t>
                      </a:r>
                      <a:endParaRPr lang="en-US" altLang="en-US" sz="1200"/>
                    </a:p>
                  </a:txBody>
                  <a:tcPr marL="12700" marR="12700" marT="12700" anchor="ctr"/>
                </a:tc>
                <a:tc>
                  <a:txBody>
                    <a:bodyPr/>
                    <a:lstStyle/>
                    <a:p>
                      <a:pPr indent="0" algn="ctr">
                        <a:buNone/>
                      </a:pPr>
                      <a:r>
                        <a:rPr lang="en-US" sz="1200"/>
                        <a:t>984</a:t>
                      </a:r>
                      <a:endParaRPr lang="en-US" altLang="en-US" sz="1200"/>
                    </a:p>
                  </a:txBody>
                  <a:tcPr marL="12700" marR="12700" marT="12700" anchor="ctr"/>
                </a:tc>
              </a:tr>
              <a:tr h="194310">
                <a:tc>
                  <a:txBody>
                    <a:bodyPr/>
                    <a:lstStyle/>
                    <a:p>
                      <a:pPr indent="0" algn="ctr">
                        <a:buNone/>
                      </a:pPr>
                      <a:r>
                        <a:rPr lang="zh-CN" sz="1200"/>
                        <a:t>解封</a:t>
                      </a:r>
                      <a:endParaRPr lang="zh-CN" altLang="en-US" sz="1200"/>
                    </a:p>
                  </a:txBody>
                  <a:tcPr marL="12700" marR="12700" marT="12700" anchor="ctr"/>
                </a:tc>
                <a:tc>
                  <a:txBody>
                    <a:bodyPr/>
                    <a:lstStyle/>
                    <a:p>
                      <a:pPr indent="0" algn="ctr">
                        <a:buNone/>
                      </a:pPr>
                      <a:r>
                        <a:rPr lang="en-US" sz="1200"/>
                        <a:t>26980</a:t>
                      </a:r>
                      <a:endParaRPr lang="en-US" altLang="en-US" sz="1200"/>
                    </a:p>
                  </a:txBody>
                  <a:tcPr marL="12700" marR="12700" marT="12700" anchor="ctr"/>
                </a:tc>
                <a:tc>
                  <a:txBody>
                    <a:bodyPr/>
                    <a:lstStyle/>
                    <a:p>
                      <a:pPr indent="0" algn="ctr">
                        <a:buNone/>
                      </a:pPr>
                      <a:r>
                        <a:rPr lang="en-US" sz="1200"/>
                        <a:t>272</a:t>
                      </a:r>
                      <a:endParaRPr lang="en-US" altLang="en-US" sz="1200"/>
                    </a:p>
                  </a:txBody>
                  <a:tcPr marL="12700" marR="12700" marT="12700" anchor="ctr"/>
                </a:tc>
                <a:tc>
                  <a:txBody>
                    <a:bodyPr/>
                    <a:lstStyle/>
                    <a:p>
                      <a:pPr indent="0" algn="ctr">
                        <a:buNone/>
                      </a:pPr>
                      <a:r>
                        <a:rPr lang="en-US" sz="1200"/>
                        <a:t>26990</a:t>
                      </a:r>
                      <a:endParaRPr lang="en-US" altLang="en-US" sz="1200"/>
                    </a:p>
                  </a:txBody>
                  <a:tcPr marL="12700" marR="12700" marT="12700" anchor="ctr"/>
                </a:tc>
                <a:tc>
                  <a:txBody>
                    <a:bodyPr/>
                    <a:lstStyle/>
                    <a:p>
                      <a:pPr indent="0" algn="ctr">
                        <a:buNone/>
                      </a:pPr>
                      <a:r>
                        <a:rPr lang="en-US" sz="1200"/>
                        <a:t>386</a:t>
                      </a:r>
                      <a:endParaRPr lang="en-US" altLang="en-US" sz="1200"/>
                    </a:p>
                  </a:txBody>
                  <a:tcPr marL="12700" marR="12700" marT="12700" anchor="ctr"/>
                </a:tc>
                <a:tc>
                  <a:txBody>
                    <a:bodyPr/>
                    <a:lstStyle/>
                    <a:p>
                      <a:pPr indent="0" algn="ctr">
                        <a:buNone/>
                      </a:pPr>
                      <a:r>
                        <a:rPr lang="en-US" sz="1200"/>
                        <a:t>1303</a:t>
                      </a:r>
                      <a:endParaRPr lang="en-US" altLang="en-US" sz="1200"/>
                    </a:p>
                  </a:txBody>
                  <a:tcPr marL="12700" marR="12700" marT="12700" anchor="ctr"/>
                </a:tc>
                <a:tc>
                  <a:txBody>
                    <a:bodyPr/>
                    <a:lstStyle/>
                    <a:p>
                      <a:pPr indent="0" algn="ctr">
                        <a:buNone/>
                      </a:pPr>
                      <a:r>
                        <a:rPr lang="en-US" sz="1200"/>
                        <a:t>2573</a:t>
                      </a:r>
                      <a:endParaRPr lang="en-US" altLang="en-US" sz="1200"/>
                    </a:p>
                  </a:txBody>
                  <a:tcPr marL="12700" marR="12700" marT="12700" anchor="ctr"/>
                </a:tc>
                <a:tc>
                  <a:txBody>
                    <a:bodyPr/>
                    <a:lstStyle/>
                    <a:p>
                      <a:pPr indent="0" algn="ctr">
                        <a:buNone/>
                      </a:pPr>
                      <a:r>
                        <a:rPr lang="en-US" sz="1200"/>
                        <a:t>1191</a:t>
                      </a:r>
                      <a:endParaRPr lang="en-US" altLang="en-US" sz="1200"/>
                    </a:p>
                  </a:txBody>
                  <a:tcPr marL="12700" marR="12700" marT="12700" anchor="ctr"/>
                </a:tc>
                <a:tc>
                  <a:txBody>
                    <a:bodyPr/>
                    <a:lstStyle/>
                    <a:p>
                      <a:pPr indent="0" algn="ctr">
                        <a:buNone/>
                      </a:pPr>
                      <a:r>
                        <a:rPr lang="en-US" sz="1200"/>
                        <a:t>1563</a:t>
                      </a:r>
                      <a:endParaRPr lang="en-US" altLang="en-US" sz="1200"/>
                    </a:p>
                  </a:txBody>
                  <a:tcPr marL="12700" marR="12700" marT="12700" anchor="ctr"/>
                </a:tc>
                <a:tc>
                  <a:txBody>
                    <a:bodyPr/>
                    <a:lstStyle/>
                    <a:p>
                      <a:pPr indent="0" algn="ctr">
                        <a:buNone/>
                      </a:pPr>
                      <a:r>
                        <a:rPr lang="en-US" sz="1200"/>
                        <a:t>539</a:t>
                      </a:r>
                      <a:endParaRPr lang="en-US" altLang="en-US" sz="1200"/>
                    </a:p>
                  </a:txBody>
                  <a:tcPr marL="12700" marR="12700" marT="12700" anchor="ctr"/>
                </a:tc>
                <a:tc>
                  <a:txBody>
                    <a:bodyPr/>
                    <a:lstStyle/>
                    <a:p>
                      <a:pPr indent="0" algn="ctr">
                        <a:buNone/>
                      </a:pPr>
                      <a:r>
                        <a:rPr lang="en-US" sz="1200"/>
                        <a:t>2814</a:t>
                      </a:r>
                      <a:endParaRPr lang="en-US" altLang="en-US" sz="1200"/>
                    </a:p>
                  </a:txBody>
                  <a:tcPr marL="12700" marR="12700" marT="12700" anchor="ctr"/>
                </a:tc>
                <a:tc>
                  <a:txBody>
                    <a:bodyPr/>
                    <a:lstStyle/>
                    <a:p>
                      <a:pPr indent="0" algn="ctr">
                        <a:buNone/>
                      </a:pPr>
                      <a:r>
                        <a:rPr lang="en-US" sz="1200"/>
                        <a:t>378</a:t>
                      </a:r>
                      <a:endParaRPr lang="en-US" altLang="en-US" sz="1200"/>
                    </a:p>
                  </a:txBody>
                  <a:tcPr marL="12700" marR="12700" marT="12700" anchor="ctr"/>
                </a:tc>
                <a:tc>
                  <a:txBody>
                    <a:bodyPr/>
                    <a:lstStyle/>
                    <a:p>
                      <a:pPr indent="0" algn="ctr">
                        <a:buNone/>
                      </a:pPr>
                      <a:r>
                        <a:rPr lang="en-US" sz="1200"/>
                        <a:t>2990</a:t>
                      </a:r>
                      <a:endParaRPr lang="en-US" altLang="en-US" sz="1200"/>
                    </a:p>
                  </a:txBody>
                  <a:tcPr marL="12700" marR="12700" marT="12700" anchor="ctr"/>
                </a:tc>
                <a:tc>
                  <a:txBody>
                    <a:bodyPr/>
                    <a:lstStyle/>
                    <a:p>
                      <a:pPr indent="0" algn="ctr">
                        <a:buNone/>
                      </a:pPr>
                      <a:r>
                        <a:rPr lang="en-US" sz="1200"/>
                        <a:t>1450</a:t>
                      </a:r>
                      <a:endParaRPr lang="en-US" altLang="en-US" sz="1200"/>
                    </a:p>
                  </a:txBody>
                  <a:tcPr marL="12700" marR="12700" marT="12700" anchor="ctr"/>
                </a:tc>
                <a:tc>
                  <a:txBody>
                    <a:bodyPr/>
                    <a:lstStyle/>
                    <a:p>
                      <a:pPr indent="0" algn="ctr">
                        <a:buNone/>
                      </a:pPr>
                      <a:r>
                        <a:rPr lang="en-US" sz="1200"/>
                        <a:t>453</a:t>
                      </a:r>
                      <a:endParaRPr lang="en-US" altLang="en-US" sz="1200"/>
                    </a:p>
                  </a:txBody>
                  <a:tcPr marL="12700" marR="12700" marT="12700" anchor="ctr"/>
                </a:tc>
                <a:tc>
                  <a:txBody>
                    <a:bodyPr/>
                    <a:lstStyle/>
                    <a:p>
                      <a:pPr indent="0" algn="ctr">
                        <a:buNone/>
                      </a:pPr>
                      <a:r>
                        <a:rPr lang="en-US" sz="1200"/>
                        <a:t>3036</a:t>
                      </a:r>
                      <a:endParaRPr lang="en-US" altLang="en-US" sz="1200"/>
                    </a:p>
                  </a:txBody>
                  <a:tcPr marL="12700" marR="12700" marT="12700" anchor="ctr"/>
                </a:tc>
                <a:tc>
                  <a:txBody>
                    <a:bodyPr/>
                    <a:lstStyle/>
                    <a:p>
                      <a:pPr indent="0" algn="ctr">
                        <a:buNone/>
                      </a:pPr>
                      <a:r>
                        <a:rPr lang="en-US" sz="1200"/>
                        <a:t>522</a:t>
                      </a:r>
                      <a:endParaRPr lang="en-US" altLang="en-US" sz="1200"/>
                    </a:p>
                  </a:txBody>
                  <a:tcPr marL="12700" marR="12700" marT="12700" anchor="ctr"/>
                </a:tc>
                <a:tc>
                  <a:txBody>
                    <a:bodyPr/>
                    <a:lstStyle/>
                    <a:p>
                      <a:pPr indent="0" algn="ctr">
                        <a:buNone/>
                      </a:pPr>
                      <a:r>
                        <a:rPr lang="en-US" sz="1200"/>
                        <a:t>1642</a:t>
                      </a:r>
                      <a:endParaRPr lang="en-US" altLang="en-US" sz="1200"/>
                    </a:p>
                  </a:txBody>
                  <a:tcPr marL="12700" marR="12700" marT="12700" anchor="ctr"/>
                </a:tc>
                <a:tc>
                  <a:txBody>
                    <a:bodyPr/>
                    <a:lstStyle/>
                    <a:p>
                      <a:pPr indent="0" algn="ctr">
                        <a:buNone/>
                      </a:pPr>
                      <a:r>
                        <a:rPr lang="en-US" sz="1200"/>
                        <a:t>64</a:t>
                      </a:r>
                      <a:endParaRPr lang="en-US" altLang="en-US" sz="1200"/>
                    </a:p>
                  </a:txBody>
                  <a:tcPr marL="12700" marR="12700" marT="12700" anchor="ctr"/>
                </a:tc>
                <a:tc>
                  <a:txBody>
                    <a:bodyPr/>
                    <a:lstStyle/>
                    <a:p>
                      <a:pPr indent="0" algn="ctr">
                        <a:buNone/>
                      </a:pPr>
                      <a:r>
                        <a:rPr lang="en-US" sz="1200"/>
                        <a:t>830</a:t>
                      </a:r>
                      <a:endParaRPr lang="en-US" altLang="en-US" sz="1200"/>
                    </a:p>
                  </a:txBody>
                  <a:tcPr marL="12700" marR="12700" marT="12700" anchor="ctr"/>
                </a:tc>
                <a:tc>
                  <a:txBody>
                    <a:bodyPr/>
                    <a:lstStyle/>
                    <a:p>
                      <a:pPr indent="0" algn="ctr">
                        <a:buNone/>
                      </a:pPr>
                      <a:r>
                        <a:rPr lang="en-US" sz="1200"/>
                        <a:t>3170</a:t>
                      </a:r>
                      <a:endParaRPr lang="en-US" altLang="en-US" sz="1200"/>
                    </a:p>
                  </a:txBody>
                  <a:tcPr marL="12700" marR="12700" marT="12700" anchor="ctr"/>
                </a:tc>
              </a:tr>
              <a:tr h="194310">
                <a:tc>
                  <a:txBody>
                    <a:bodyPr/>
                    <a:lstStyle/>
                    <a:p>
                      <a:pPr indent="0" algn="ctr">
                        <a:buNone/>
                      </a:pPr>
                      <a:r>
                        <a:rPr lang="zh-CN" sz="1200"/>
                        <a:t>医院</a:t>
                      </a:r>
                      <a:endParaRPr lang="zh-CN" altLang="en-US" sz="1200"/>
                    </a:p>
                  </a:txBody>
                  <a:tcPr marL="12700" marR="12700" marT="12700" anchor="ctr"/>
                </a:tc>
                <a:tc>
                  <a:txBody>
                    <a:bodyPr/>
                    <a:lstStyle/>
                    <a:p>
                      <a:pPr indent="0" algn="ctr">
                        <a:buNone/>
                      </a:pPr>
                      <a:r>
                        <a:rPr lang="en-US" sz="1200"/>
                        <a:t>16760</a:t>
                      </a:r>
                      <a:endParaRPr lang="en-US" altLang="en-US" sz="1200"/>
                    </a:p>
                  </a:txBody>
                  <a:tcPr marL="12700" marR="12700" marT="12700" anchor="ctr"/>
                </a:tc>
                <a:tc>
                  <a:txBody>
                    <a:bodyPr/>
                    <a:lstStyle/>
                    <a:p>
                      <a:pPr indent="0" algn="ctr">
                        <a:buNone/>
                      </a:pPr>
                      <a:r>
                        <a:rPr lang="en-US" sz="1200"/>
                        <a:t>16037</a:t>
                      </a:r>
                      <a:endParaRPr lang="en-US" altLang="en-US" sz="1200"/>
                    </a:p>
                  </a:txBody>
                  <a:tcPr marL="12700" marR="12700" marT="12700" anchor="ctr"/>
                </a:tc>
                <a:tc>
                  <a:txBody>
                    <a:bodyPr/>
                    <a:lstStyle/>
                    <a:p>
                      <a:pPr indent="0" algn="ctr">
                        <a:buNone/>
                      </a:pPr>
                      <a:r>
                        <a:rPr lang="en-US" sz="1200"/>
                        <a:t>386</a:t>
                      </a:r>
                      <a:endParaRPr lang="en-US" altLang="en-US" sz="1200"/>
                    </a:p>
                  </a:txBody>
                  <a:tcPr marL="12700" marR="12700" marT="12700" anchor="ctr"/>
                </a:tc>
                <a:tc>
                  <a:txBody>
                    <a:bodyPr/>
                    <a:lstStyle/>
                    <a:p>
                      <a:pPr indent="0" algn="ctr">
                        <a:buNone/>
                      </a:pPr>
                      <a:r>
                        <a:rPr lang="en-US" sz="1200"/>
                        <a:t>17212</a:t>
                      </a:r>
                      <a:endParaRPr lang="en-US" altLang="en-US" sz="1200"/>
                    </a:p>
                  </a:txBody>
                  <a:tcPr marL="12700" marR="12700" marT="12700" anchor="ctr"/>
                </a:tc>
                <a:tc>
                  <a:txBody>
                    <a:bodyPr/>
                    <a:lstStyle/>
                    <a:p>
                      <a:pPr indent="0" algn="ctr">
                        <a:buNone/>
                      </a:pPr>
                      <a:r>
                        <a:rPr lang="en-US" sz="1200"/>
                        <a:t>4620</a:t>
                      </a:r>
                      <a:endParaRPr lang="en-US" altLang="en-US" sz="1200"/>
                    </a:p>
                  </a:txBody>
                  <a:tcPr marL="12700" marR="12700" marT="12700" anchor="ctr"/>
                </a:tc>
                <a:tc>
                  <a:txBody>
                    <a:bodyPr/>
                    <a:lstStyle/>
                    <a:p>
                      <a:pPr indent="0" algn="ctr">
                        <a:buNone/>
                      </a:pPr>
                      <a:r>
                        <a:rPr lang="en-US" sz="1200"/>
                        <a:t>2187</a:t>
                      </a:r>
                      <a:endParaRPr lang="en-US" altLang="en-US" sz="1200"/>
                    </a:p>
                  </a:txBody>
                  <a:tcPr marL="12700" marR="12700" marT="12700" anchor="ctr"/>
                </a:tc>
                <a:tc>
                  <a:txBody>
                    <a:bodyPr/>
                    <a:lstStyle/>
                    <a:p>
                      <a:pPr indent="0" algn="ctr">
                        <a:buNone/>
                      </a:pPr>
                      <a:r>
                        <a:rPr lang="en-US" sz="1200"/>
                        <a:t>4731</a:t>
                      </a:r>
                      <a:endParaRPr lang="en-US" altLang="en-US" sz="1200"/>
                    </a:p>
                  </a:txBody>
                  <a:tcPr marL="12700" marR="12700" marT="12700" anchor="ctr"/>
                </a:tc>
                <a:tc>
                  <a:txBody>
                    <a:bodyPr/>
                    <a:lstStyle/>
                    <a:p>
                      <a:pPr indent="0" algn="ctr">
                        <a:buNone/>
                      </a:pPr>
                      <a:r>
                        <a:rPr lang="en-US" sz="1200"/>
                        <a:t>2875</a:t>
                      </a:r>
                      <a:endParaRPr lang="en-US" altLang="en-US" sz="1200"/>
                    </a:p>
                  </a:txBody>
                  <a:tcPr marL="12700" marR="12700" marT="12700" anchor="ctr"/>
                </a:tc>
                <a:tc>
                  <a:txBody>
                    <a:bodyPr/>
                    <a:lstStyle/>
                    <a:p>
                      <a:pPr indent="0" algn="ctr">
                        <a:buNone/>
                      </a:pPr>
                      <a:r>
                        <a:rPr lang="en-US" sz="1200"/>
                        <a:t>1987</a:t>
                      </a:r>
                      <a:endParaRPr lang="en-US" altLang="en-US" sz="1200"/>
                    </a:p>
                  </a:txBody>
                  <a:tcPr marL="12700" marR="12700" marT="12700" anchor="ctr"/>
                </a:tc>
                <a:tc>
                  <a:txBody>
                    <a:bodyPr/>
                    <a:lstStyle/>
                    <a:p>
                      <a:pPr indent="0" algn="ctr">
                        <a:buNone/>
                      </a:pPr>
                      <a:r>
                        <a:rPr lang="en-US" sz="1200"/>
                        <a:t>1563</a:t>
                      </a:r>
                      <a:endParaRPr lang="en-US" altLang="en-US" sz="1200"/>
                    </a:p>
                  </a:txBody>
                  <a:tcPr marL="12700" marR="12700" marT="12700" anchor="ctr"/>
                </a:tc>
                <a:tc>
                  <a:txBody>
                    <a:bodyPr/>
                    <a:lstStyle/>
                    <a:p>
                      <a:pPr indent="0" algn="ctr">
                        <a:buNone/>
                      </a:pPr>
                      <a:r>
                        <a:rPr lang="en-US" sz="1200"/>
                        <a:t>2306</a:t>
                      </a:r>
                      <a:endParaRPr lang="en-US" altLang="en-US" sz="1200"/>
                    </a:p>
                  </a:txBody>
                  <a:tcPr marL="12700" marR="12700" marT="12700" anchor="ctr"/>
                </a:tc>
                <a:tc>
                  <a:txBody>
                    <a:bodyPr/>
                    <a:lstStyle/>
                    <a:p>
                      <a:pPr indent="0" algn="ctr">
                        <a:buNone/>
                      </a:pPr>
                      <a:r>
                        <a:rPr lang="en-US" sz="1200"/>
                        <a:t>711</a:t>
                      </a:r>
                      <a:endParaRPr lang="en-US" altLang="en-US" sz="1200"/>
                    </a:p>
                  </a:txBody>
                  <a:tcPr marL="12700" marR="12700" marT="12700" anchor="ctr"/>
                </a:tc>
                <a:tc>
                  <a:txBody>
                    <a:bodyPr/>
                    <a:lstStyle/>
                    <a:p>
                      <a:pPr indent="0" algn="ctr">
                        <a:buNone/>
                      </a:pPr>
                      <a:r>
                        <a:rPr lang="en-US" sz="1200"/>
                        <a:t>769</a:t>
                      </a:r>
                      <a:endParaRPr lang="en-US" altLang="en-US" sz="1200"/>
                    </a:p>
                  </a:txBody>
                  <a:tcPr marL="12700" marR="12700" marT="12700" anchor="ctr"/>
                </a:tc>
                <a:tc>
                  <a:txBody>
                    <a:bodyPr/>
                    <a:lstStyle/>
                    <a:p>
                      <a:pPr indent="0" algn="ctr">
                        <a:buNone/>
                      </a:pPr>
                      <a:r>
                        <a:rPr lang="en-US" sz="1200"/>
                        <a:t>2083</a:t>
                      </a:r>
                      <a:endParaRPr lang="en-US" altLang="en-US" sz="1200"/>
                    </a:p>
                  </a:txBody>
                  <a:tcPr marL="12700" marR="12700" marT="12700" anchor="ctr"/>
                </a:tc>
                <a:tc>
                  <a:txBody>
                    <a:bodyPr/>
                    <a:lstStyle/>
                    <a:p>
                      <a:pPr indent="0" algn="ctr">
                        <a:buNone/>
                      </a:pPr>
                      <a:r>
                        <a:rPr lang="en-US" sz="1200"/>
                        <a:t>1253</a:t>
                      </a:r>
                      <a:endParaRPr lang="en-US" altLang="en-US" sz="1200"/>
                    </a:p>
                  </a:txBody>
                  <a:tcPr marL="12700" marR="12700" marT="12700" anchor="ctr"/>
                </a:tc>
                <a:tc>
                  <a:txBody>
                    <a:bodyPr/>
                    <a:lstStyle/>
                    <a:p>
                      <a:pPr indent="0" algn="ctr">
                        <a:buNone/>
                      </a:pPr>
                      <a:r>
                        <a:rPr lang="en-US" sz="1200"/>
                        <a:t>1415</a:t>
                      </a:r>
                      <a:endParaRPr lang="en-US" altLang="en-US" sz="1200"/>
                    </a:p>
                  </a:txBody>
                  <a:tcPr marL="12700" marR="12700" marT="12700" anchor="ctr"/>
                </a:tc>
                <a:tc>
                  <a:txBody>
                    <a:bodyPr/>
                    <a:lstStyle/>
                    <a:p>
                      <a:pPr indent="0" algn="ctr">
                        <a:buNone/>
                      </a:pPr>
                      <a:r>
                        <a:rPr lang="en-US" sz="1200"/>
                        <a:t>1240</a:t>
                      </a:r>
                      <a:endParaRPr lang="en-US" altLang="en-US" sz="1200"/>
                    </a:p>
                  </a:txBody>
                  <a:tcPr marL="12700" marR="12700" marT="12700" anchor="ctr"/>
                </a:tc>
                <a:tc>
                  <a:txBody>
                    <a:bodyPr/>
                    <a:lstStyle/>
                    <a:p>
                      <a:pPr indent="0" algn="ctr">
                        <a:buNone/>
                      </a:pPr>
                      <a:r>
                        <a:rPr lang="en-US" sz="1200"/>
                        <a:t>2371</a:t>
                      </a:r>
                      <a:endParaRPr lang="en-US" altLang="en-US" sz="1200"/>
                    </a:p>
                  </a:txBody>
                  <a:tcPr marL="12700" marR="12700" marT="12700" anchor="ctr"/>
                </a:tc>
                <a:tc>
                  <a:txBody>
                    <a:bodyPr/>
                    <a:lstStyle/>
                    <a:p>
                      <a:pPr indent="0" algn="ctr">
                        <a:buNone/>
                      </a:pPr>
                      <a:r>
                        <a:rPr lang="en-US" sz="1200"/>
                        <a:t>2059</a:t>
                      </a:r>
                      <a:endParaRPr lang="en-US" altLang="en-US" sz="1200"/>
                    </a:p>
                  </a:txBody>
                  <a:tcPr marL="12700" marR="12700" marT="12700" anchor="ctr"/>
                </a:tc>
                <a:tc>
                  <a:txBody>
                    <a:bodyPr/>
                    <a:lstStyle/>
                    <a:p>
                      <a:pPr indent="0" algn="ctr">
                        <a:buNone/>
                      </a:pPr>
                      <a:r>
                        <a:rPr lang="en-US" sz="1200"/>
                        <a:t>1037</a:t>
                      </a:r>
                      <a:endParaRPr lang="en-US" altLang="en-US" sz="1200"/>
                    </a:p>
                  </a:txBody>
                  <a:tcPr marL="12700" marR="12700" marT="12700" anchor="ctr"/>
                </a:tc>
              </a:tr>
              <a:tr h="194310">
                <a:tc>
                  <a:txBody>
                    <a:bodyPr/>
                    <a:lstStyle/>
                    <a:p>
                      <a:pPr indent="0" algn="ctr">
                        <a:buNone/>
                      </a:pPr>
                      <a:r>
                        <a:rPr lang="zh-CN" sz="1200"/>
                        <a:t>微博</a:t>
                      </a:r>
                      <a:endParaRPr lang="zh-CN" altLang="en-US" sz="1200"/>
                    </a:p>
                  </a:txBody>
                  <a:tcPr marL="12700" marR="12700" marT="12700" anchor="ctr"/>
                </a:tc>
                <a:tc>
                  <a:txBody>
                    <a:bodyPr/>
                    <a:lstStyle/>
                    <a:p>
                      <a:pPr indent="0" algn="ctr">
                        <a:buNone/>
                      </a:pPr>
                      <a:r>
                        <a:rPr lang="en-US" sz="1200"/>
                        <a:t>11363</a:t>
                      </a:r>
                      <a:endParaRPr lang="en-US" altLang="en-US" sz="1200"/>
                    </a:p>
                  </a:txBody>
                  <a:tcPr marL="12700" marR="12700" marT="12700" anchor="ctr"/>
                </a:tc>
                <a:tc>
                  <a:txBody>
                    <a:bodyPr/>
                    <a:lstStyle/>
                    <a:p>
                      <a:pPr indent="0" algn="ctr">
                        <a:buNone/>
                      </a:pPr>
                      <a:r>
                        <a:rPr lang="en-US" sz="1200"/>
                        <a:t>4558</a:t>
                      </a:r>
                      <a:endParaRPr lang="en-US" altLang="en-US" sz="1200"/>
                    </a:p>
                  </a:txBody>
                  <a:tcPr marL="12700" marR="12700" marT="12700" anchor="ctr"/>
                </a:tc>
                <a:tc>
                  <a:txBody>
                    <a:bodyPr/>
                    <a:lstStyle/>
                    <a:p>
                      <a:pPr indent="0" algn="ctr">
                        <a:buNone/>
                      </a:pPr>
                      <a:r>
                        <a:rPr lang="en-US" sz="1200"/>
                        <a:t>1303</a:t>
                      </a:r>
                      <a:endParaRPr lang="en-US" altLang="en-US" sz="1200"/>
                    </a:p>
                  </a:txBody>
                  <a:tcPr marL="12700" marR="12700" marT="12700" anchor="ctr"/>
                </a:tc>
                <a:tc>
                  <a:txBody>
                    <a:bodyPr/>
                    <a:lstStyle/>
                    <a:p>
                      <a:pPr indent="0" algn="ctr">
                        <a:buNone/>
                      </a:pPr>
                      <a:r>
                        <a:rPr lang="en-US" sz="1200"/>
                        <a:t>4620</a:t>
                      </a:r>
                      <a:endParaRPr lang="en-US" altLang="en-US" sz="1200"/>
                    </a:p>
                  </a:txBody>
                  <a:tcPr marL="12700" marR="12700" marT="12700" anchor="ctr"/>
                </a:tc>
                <a:tc>
                  <a:txBody>
                    <a:bodyPr/>
                    <a:lstStyle/>
                    <a:p>
                      <a:pPr indent="0" algn="ctr">
                        <a:buNone/>
                      </a:pPr>
                      <a:r>
                        <a:rPr lang="en-US" sz="1200"/>
                        <a:t>11608</a:t>
                      </a:r>
                      <a:endParaRPr lang="en-US" altLang="en-US" sz="1200"/>
                    </a:p>
                  </a:txBody>
                  <a:tcPr marL="12700" marR="12700" marT="12700" anchor="ctr"/>
                </a:tc>
                <a:tc>
                  <a:txBody>
                    <a:bodyPr/>
                    <a:lstStyle/>
                    <a:p>
                      <a:pPr indent="0" algn="ctr">
                        <a:buNone/>
                      </a:pPr>
                      <a:r>
                        <a:rPr lang="en-US" sz="1200"/>
                        <a:t>1263</a:t>
                      </a:r>
                      <a:endParaRPr lang="en-US" altLang="en-US" sz="1200"/>
                    </a:p>
                  </a:txBody>
                  <a:tcPr marL="12700" marR="12700" marT="12700" anchor="ctr"/>
                </a:tc>
                <a:tc>
                  <a:txBody>
                    <a:bodyPr/>
                    <a:lstStyle/>
                    <a:p>
                      <a:pPr indent="0" algn="ctr">
                        <a:buNone/>
                      </a:pPr>
                      <a:r>
                        <a:rPr lang="en-US" sz="1200"/>
                        <a:t>10203</a:t>
                      </a:r>
                      <a:endParaRPr lang="en-US" altLang="en-US" sz="1200"/>
                    </a:p>
                  </a:txBody>
                  <a:tcPr marL="12700" marR="12700" marT="12700" anchor="ctr"/>
                </a:tc>
                <a:tc>
                  <a:txBody>
                    <a:bodyPr/>
                    <a:lstStyle/>
                    <a:p>
                      <a:pPr indent="0" algn="ctr">
                        <a:buNone/>
                      </a:pPr>
                      <a:r>
                        <a:rPr lang="en-US" sz="1200"/>
                        <a:t>1477</a:t>
                      </a:r>
                      <a:endParaRPr lang="en-US" altLang="en-US" sz="1200"/>
                    </a:p>
                  </a:txBody>
                  <a:tcPr marL="12700" marR="12700" marT="12700" anchor="ctr"/>
                </a:tc>
                <a:tc>
                  <a:txBody>
                    <a:bodyPr/>
                    <a:lstStyle/>
                    <a:p>
                      <a:pPr indent="0" algn="ctr">
                        <a:buNone/>
                      </a:pPr>
                      <a:r>
                        <a:rPr lang="en-US" sz="1200"/>
                        <a:t>1601</a:t>
                      </a:r>
                      <a:endParaRPr lang="en-US" altLang="en-US" sz="1200"/>
                    </a:p>
                  </a:txBody>
                  <a:tcPr marL="12700" marR="12700" marT="12700" anchor="ctr"/>
                </a:tc>
                <a:tc>
                  <a:txBody>
                    <a:bodyPr/>
                    <a:lstStyle/>
                    <a:p>
                      <a:pPr indent="0" algn="ctr">
                        <a:buNone/>
                      </a:pPr>
                      <a:r>
                        <a:rPr lang="en-US" sz="1200"/>
                        <a:t>929</a:t>
                      </a:r>
                      <a:endParaRPr lang="en-US" altLang="en-US" sz="1200"/>
                    </a:p>
                  </a:txBody>
                  <a:tcPr marL="12700" marR="12700" marT="12700" anchor="ctr"/>
                </a:tc>
                <a:tc>
                  <a:txBody>
                    <a:bodyPr/>
                    <a:lstStyle/>
                    <a:p>
                      <a:pPr indent="0" algn="ctr">
                        <a:buNone/>
                      </a:pPr>
                      <a:r>
                        <a:rPr lang="en-US" sz="1200"/>
                        <a:t>977</a:t>
                      </a:r>
                      <a:endParaRPr lang="en-US" altLang="en-US" sz="1200"/>
                    </a:p>
                  </a:txBody>
                  <a:tcPr marL="12700" marR="12700" marT="12700" anchor="ctr"/>
                </a:tc>
                <a:tc>
                  <a:txBody>
                    <a:bodyPr/>
                    <a:lstStyle/>
                    <a:p>
                      <a:pPr indent="0" algn="ctr">
                        <a:buNone/>
                      </a:pPr>
                      <a:r>
                        <a:rPr lang="en-US" sz="1200"/>
                        <a:t>710</a:t>
                      </a:r>
                      <a:endParaRPr lang="en-US" altLang="en-US" sz="1200"/>
                    </a:p>
                  </a:txBody>
                  <a:tcPr marL="12700" marR="12700" marT="12700" anchor="ctr"/>
                </a:tc>
                <a:tc>
                  <a:txBody>
                    <a:bodyPr/>
                    <a:lstStyle/>
                    <a:p>
                      <a:pPr indent="0" algn="ctr">
                        <a:buNone/>
                      </a:pPr>
                      <a:r>
                        <a:rPr lang="en-US" sz="1200"/>
                        <a:t>944</a:t>
                      </a:r>
                      <a:endParaRPr lang="en-US" altLang="en-US" sz="1200"/>
                    </a:p>
                  </a:txBody>
                  <a:tcPr marL="12700" marR="12700" marT="12700" anchor="ctr"/>
                </a:tc>
                <a:tc>
                  <a:txBody>
                    <a:bodyPr/>
                    <a:lstStyle/>
                    <a:p>
                      <a:pPr indent="0" algn="ctr">
                        <a:buNone/>
                      </a:pPr>
                      <a:r>
                        <a:rPr lang="en-US" sz="1200"/>
                        <a:t>1344</a:t>
                      </a:r>
                      <a:endParaRPr lang="en-US" altLang="en-US" sz="1200"/>
                    </a:p>
                  </a:txBody>
                  <a:tcPr marL="12700" marR="12700" marT="12700" anchor="ctr"/>
                </a:tc>
                <a:tc>
                  <a:txBody>
                    <a:bodyPr/>
                    <a:lstStyle/>
                    <a:p>
                      <a:pPr indent="0" algn="ctr">
                        <a:buNone/>
                      </a:pPr>
                      <a:r>
                        <a:rPr lang="en-US" sz="1200"/>
                        <a:t>849</a:t>
                      </a:r>
                      <a:endParaRPr lang="en-US" altLang="en-US" sz="1200"/>
                    </a:p>
                  </a:txBody>
                  <a:tcPr marL="12700" marR="12700" marT="12700" anchor="ctr"/>
                </a:tc>
                <a:tc>
                  <a:txBody>
                    <a:bodyPr/>
                    <a:lstStyle/>
                    <a:p>
                      <a:pPr indent="0" algn="ctr">
                        <a:buNone/>
                      </a:pPr>
                      <a:r>
                        <a:rPr lang="en-US" sz="1200"/>
                        <a:t>1138</a:t>
                      </a:r>
                      <a:endParaRPr lang="en-US" altLang="en-US" sz="1200"/>
                    </a:p>
                  </a:txBody>
                  <a:tcPr marL="12700" marR="12700" marT="12700" anchor="ctr"/>
                </a:tc>
                <a:tc>
                  <a:txBody>
                    <a:bodyPr/>
                    <a:lstStyle/>
                    <a:p>
                      <a:pPr indent="0" algn="ctr">
                        <a:buNone/>
                      </a:pPr>
                      <a:r>
                        <a:rPr lang="en-US" sz="1200"/>
                        <a:t>1431</a:t>
                      </a:r>
                      <a:endParaRPr lang="en-US" altLang="en-US" sz="1200"/>
                    </a:p>
                  </a:txBody>
                  <a:tcPr marL="12700" marR="12700" marT="12700" anchor="ctr"/>
                </a:tc>
                <a:tc>
                  <a:txBody>
                    <a:bodyPr/>
                    <a:lstStyle/>
                    <a:p>
                      <a:pPr indent="0" algn="ctr">
                        <a:buNone/>
                      </a:pPr>
                      <a:r>
                        <a:rPr lang="en-US" sz="1200"/>
                        <a:t>1443</a:t>
                      </a:r>
                      <a:endParaRPr lang="en-US" altLang="en-US" sz="1200"/>
                    </a:p>
                  </a:txBody>
                  <a:tcPr marL="12700" marR="12700" marT="12700" anchor="ctr"/>
                </a:tc>
                <a:tc>
                  <a:txBody>
                    <a:bodyPr/>
                    <a:lstStyle/>
                    <a:p>
                      <a:pPr indent="0" algn="ctr">
                        <a:buNone/>
                      </a:pPr>
                      <a:r>
                        <a:rPr lang="en-US" sz="1200"/>
                        <a:t>506</a:t>
                      </a:r>
                      <a:endParaRPr lang="en-US" altLang="en-US" sz="1200"/>
                    </a:p>
                  </a:txBody>
                  <a:tcPr marL="12700" marR="12700" marT="12700" anchor="ctr"/>
                </a:tc>
                <a:tc>
                  <a:txBody>
                    <a:bodyPr/>
                    <a:lstStyle/>
                    <a:p>
                      <a:pPr indent="0" algn="ctr">
                        <a:buNone/>
                      </a:pPr>
                      <a:r>
                        <a:rPr lang="en-US" sz="1200"/>
                        <a:t>824</a:t>
                      </a:r>
                      <a:endParaRPr lang="en-US" altLang="en-US" sz="1200"/>
                    </a:p>
                  </a:txBody>
                  <a:tcPr marL="12700" marR="12700" marT="12700" anchor="ctr"/>
                </a:tc>
              </a:tr>
              <a:tr h="194310">
                <a:tc>
                  <a:txBody>
                    <a:bodyPr/>
                    <a:lstStyle/>
                    <a:p>
                      <a:pPr indent="0" algn="ctr">
                        <a:buNone/>
                      </a:pPr>
                      <a:r>
                        <a:rPr lang="zh-CN" sz="1200"/>
                        <a:t>核酸</a:t>
                      </a:r>
                      <a:endParaRPr lang="zh-CN" altLang="en-US" sz="1200"/>
                    </a:p>
                  </a:txBody>
                  <a:tcPr marL="12700" marR="12700" marT="12700" anchor="ctr"/>
                </a:tc>
                <a:tc>
                  <a:txBody>
                    <a:bodyPr/>
                    <a:lstStyle/>
                    <a:p>
                      <a:pPr indent="0" algn="ctr">
                        <a:buNone/>
                      </a:pPr>
                      <a:r>
                        <a:rPr lang="en-US" sz="1200"/>
                        <a:t>8407</a:t>
                      </a:r>
                      <a:endParaRPr lang="en-US" altLang="en-US" sz="1200"/>
                    </a:p>
                  </a:txBody>
                  <a:tcPr marL="12700" marR="12700" marT="12700" anchor="ctr"/>
                </a:tc>
                <a:tc>
                  <a:txBody>
                    <a:bodyPr/>
                    <a:lstStyle/>
                    <a:p>
                      <a:pPr indent="0" algn="ctr">
                        <a:buNone/>
                      </a:pPr>
                      <a:r>
                        <a:rPr lang="en-US" sz="1200"/>
                        <a:t>1988</a:t>
                      </a:r>
                      <a:endParaRPr lang="en-US" altLang="en-US" sz="1200"/>
                    </a:p>
                  </a:txBody>
                  <a:tcPr marL="12700" marR="12700" marT="12700" anchor="ctr"/>
                </a:tc>
                <a:tc>
                  <a:txBody>
                    <a:bodyPr/>
                    <a:lstStyle/>
                    <a:p>
                      <a:pPr indent="0" algn="ctr">
                        <a:buNone/>
                      </a:pPr>
                      <a:r>
                        <a:rPr lang="en-US" sz="1200"/>
                        <a:t>2573</a:t>
                      </a:r>
                      <a:endParaRPr lang="en-US" altLang="en-US" sz="1200"/>
                    </a:p>
                  </a:txBody>
                  <a:tcPr marL="12700" marR="12700" marT="12700" anchor="ctr"/>
                </a:tc>
                <a:tc>
                  <a:txBody>
                    <a:bodyPr/>
                    <a:lstStyle/>
                    <a:p>
                      <a:pPr indent="0" algn="ctr">
                        <a:buNone/>
                      </a:pPr>
                      <a:r>
                        <a:rPr lang="en-US" sz="1200"/>
                        <a:t>2187</a:t>
                      </a:r>
                      <a:endParaRPr lang="en-US" altLang="en-US" sz="1200"/>
                    </a:p>
                  </a:txBody>
                  <a:tcPr marL="12700" marR="12700" marT="12700" anchor="ctr"/>
                </a:tc>
                <a:tc>
                  <a:txBody>
                    <a:bodyPr/>
                    <a:lstStyle/>
                    <a:p>
                      <a:pPr indent="0" algn="ctr">
                        <a:buNone/>
                      </a:pPr>
                      <a:r>
                        <a:rPr lang="en-US" sz="1200"/>
                        <a:t>1263</a:t>
                      </a:r>
                      <a:endParaRPr lang="en-US" altLang="en-US" sz="1200"/>
                    </a:p>
                  </a:txBody>
                  <a:tcPr marL="12700" marR="12700" marT="12700" anchor="ctr"/>
                </a:tc>
                <a:tc>
                  <a:txBody>
                    <a:bodyPr/>
                    <a:lstStyle/>
                    <a:p>
                      <a:pPr indent="0" algn="ctr">
                        <a:buNone/>
                      </a:pPr>
                      <a:r>
                        <a:rPr lang="en-US" sz="1200"/>
                        <a:t>8438</a:t>
                      </a:r>
                      <a:endParaRPr lang="en-US" altLang="en-US" sz="1200"/>
                    </a:p>
                  </a:txBody>
                  <a:tcPr marL="12700" marR="12700" marT="12700" anchor="ctr"/>
                </a:tc>
                <a:tc>
                  <a:txBody>
                    <a:bodyPr/>
                    <a:lstStyle/>
                    <a:p>
                      <a:pPr indent="0" algn="ctr">
                        <a:buNone/>
                      </a:pPr>
                      <a:r>
                        <a:rPr lang="en-US" sz="1200"/>
                        <a:t>1278</a:t>
                      </a:r>
                      <a:endParaRPr lang="en-US" altLang="en-US" sz="1200"/>
                    </a:p>
                  </a:txBody>
                  <a:tcPr marL="12700" marR="12700" marT="12700" anchor="ctr"/>
                </a:tc>
                <a:tc>
                  <a:txBody>
                    <a:bodyPr/>
                    <a:lstStyle/>
                    <a:p>
                      <a:pPr indent="0" algn="ctr">
                        <a:buNone/>
                      </a:pPr>
                      <a:r>
                        <a:rPr lang="en-US" sz="1200"/>
                        <a:t>1728</a:t>
                      </a:r>
                      <a:endParaRPr lang="en-US" altLang="en-US" sz="1200"/>
                    </a:p>
                  </a:txBody>
                  <a:tcPr marL="12700" marR="12700" marT="12700" anchor="ctr"/>
                </a:tc>
                <a:tc>
                  <a:txBody>
                    <a:bodyPr/>
                    <a:lstStyle/>
                    <a:p>
                      <a:pPr indent="0" algn="ctr">
                        <a:buNone/>
                      </a:pPr>
                      <a:r>
                        <a:rPr lang="en-US" sz="1200"/>
                        <a:t>1579</a:t>
                      </a:r>
                      <a:endParaRPr lang="en-US" altLang="en-US" sz="1200"/>
                    </a:p>
                  </a:txBody>
                  <a:tcPr marL="12700" marR="12700" marT="12700" anchor="ctr"/>
                </a:tc>
                <a:tc>
                  <a:txBody>
                    <a:bodyPr/>
                    <a:lstStyle/>
                    <a:p>
                      <a:pPr indent="0" algn="ctr">
                        <a:buNone/>
                      </a:pPr>
                      <a:r>
                        <a:rPr lang="en-US" sz="1200"/>
                        <a:t>878</a:t>
                      </a:r>
                      <a:endParaRPr lang="en-US" altLang="en-US" sz="1200"/>
                    </a:p>
                  </a:txBody>
                  <a:tcPr marL="12700" marR="12700" marT="12700" anchor="ctr"/>
                </a:tc>
                <a:tc>
                  <a:txBody>
                    <a:bodyPr/>
                    <a:lstStyle/>
                    <a:p>
                      <a:pPr indent="0" algn="ctr">
                        <a:buNone/>
                      </a:pPr>
                      <a:r>
                        <a:rPr lang="en-US" sz="1200"/>
                        <a:t>859</a:t>
                      </a:r>
                      <a:endParaRPr lang="en-US" altLang="en-US" sz="1200"/>
                    </a:p>
                  </a:txBody>
                  <a:tcPr marL="12700" marR="12700" marT="12700" anchor="ctr"/>
                </a:tc>
                <a:tc>
                  <a:txBody>
                    <a:bodyPr/>
                    <a:lstStyle/>
                    <a:p>
                      <a:pPr indent="0" algn="ctr">
                        <a:buNone/>
                      </a:pPr>
                      <a:r>
                        <a:rPr lang="en-US" sz="1200"/>
                        <a:t>1799</a:t>
                      </a:r>
                      <a:endParaRPr lang="en-US" altLang="en-US" sz="1200"/>
                    </a:p>
                  </a:txBody>
                  <a:tcPr marL="12700" marR="12700" marT="12700" anchor="ctr"/>
                </a:tc>
                <a:tc>
                  <a:txBody>
                    <a:bodyPr/>
                    <a:lstStyle/>
                    <a:p>
                      <a:pPr indent="0" algn="ctr">
                        <a:buNone/>
                      </a:pPr>
                      <a:r>
                        <a:rPr lang="en-US" sz="1200"/>
                        <a:t>784</a:t>
                      </a:r>
                      <a:endParaRPr lang="en-US" altLang="en-US" sz="1200"/>
                    </a:p>
                  </a:txBody>
                  <a:tcPr marL="12700" marR="12700" marT="12700" anchor="ctr"/>
                </a:tc>
                <a:tc>
                  <a:txBody>
                    <a:bodyPr/>
                    <a:lstStyle/>
                    <a:p>
                      <a:pPr indent="0" algn="ctr">
                        <a:buNone/>
                      </a:pPr>
                      <a:r>
                        <a:rPr lang="en-US" sz="1200"/>
                        <a:t>1154</a:t>
                      </a:r>
                      <a:endParaRPr lang="en-US" altLang="en-US" sz="1200"/>
                    </a:p>
                  </a:txBody>
                  <a:tcPr marL="12700" marR="12700" marT="12700" anchor="ctr"/>
                </a:tc>
                <a:tc>
                  <a:txBody>
                    <a:bodyPr/>
                    <a:lstStyle/>
                    <a:p>
                      <a:pPr indent="0" algn="ctr">
                        <a:buNone/>
                      </a:pPr>
                      <a:r>
                        <a:rPr lang="en-US" sz="1200"/>
                        <a:t>998</a:t>
                      </a:r>
                      <a:endParaRPr lang="en-US" altLang="en-US" sz="1200"/>
                    </a:p>
                  </a:txBody>
                  <a:tcPr marL="12700" marR="12700" marT="12700" anchor="ctr"/>
                </a:tc>
                <a:tc>
                  <a:txBody>
                    <a:bodyPr/>
                    <a:lstStyle/>
                    <a:p>
                      <a:pPr indent="0" algn="ctr">
                        <a:buNone/>
                      </a:pPr>
                      <a:r>
                        <a:rPr lang="en-US" sz="1200"/>
                        <a:t>744</a:t>
                      </a:r>
                      <a:endParaRPr lang="en-US" altLang="en-US" sz="1200"/>
                    </a:p>
                  </a:txBody>
                  <a:tcPr marL="12700" marR="12700" marT="12700" anchor="ctr"/>
                </a:tc>
                <a:tc>
                  <a:txBody>
                    <a:bodyPr/>
                    <a:lstStyle/>
                    <a:p>
                      <a:pPr indent="0" algn="ctr">
                        <a:buNone/>
                      </a:pPr>
                      <a:r>
                        <a:rPr lang="en-US" sz="1200"/>
                        <a:t>825</a:t>
                      </a:r>
                      <a:endParaRPr lang="en-US" altLang="en-US" sz="1200"/>
                    </a:p>
                  </a:txBody>
                  <a:tcPr marL="12700" marR="12700" marT="12700" anchor="ctr"/>
                </a:tc>
                <a:tc>
                  <a:txBody>
                    <a:bodyPr/>
                    <a:lstStyle/>
                    <a:p>
                      <a:pPr indent="0" algn="ctr">
                        <a:buNone/>
                      </a:pPr>
                      <a:r>
                        <a:rPr lang="en-US" sz="1200"/>
                        <a:t>596</a:t>
                      </a:r>
                      <a:endParaRPr lang="en-US" altLang="en-US" sz="1200"/>
                    </a:p>
                  </a:txBody>
                  <a:tcPr marL="12700" marR="12700" marT="12700" anchor="ctr"/>
                </a:tc>
                <a:tc>
                  <a:txBody>
                    <a:bodyPr/>
                    <a:lstStyle/>
                    <a:p>
                      <a:pPr indent="0" algn="ctr">
                        <a:buNone/>
                      </a:pPr>
                      <a:r>
                        <a:rPr lang="en-US" sz="1200"/>
                        <a:t>1414</a:t>
                      </a:r>
                      <a:endParaRPr lang="en-US" altLang="en-US" sz="1200"/>
                    </a:p>
                  </a:txBody>
                  <a:tcPr marL="12700" marR="12700" marT="12700" anchor="ctr"/>
                </a:tc>
                <a:tc>
                  <a:txBody>
                    <a:bodyPr/>
                    <a:lstStyle/>
                    <a:p>
                      <a:pPr indent="0" algn="ctr">
                        <a:buNone/>
                      </a:pPr>
                      <a:r>
                        <a:rPr lang="en-US" sz="1200"/>
                        <a:t>813</a:t>
                      </a:r>
                      <a:endParaRPr lang="en-US" altLang="en-US" sz="1200"/>
                    </a:p>
                  </a:txBody>
                  <a:tcPr marL="12700" marR="12700" marT="12700" anchor="ctr"/>
                </a:tc>
              </a:tr>
              <a:tr h="194310">
                <a:tc>
                  <a:txBody>
                    <a:bodyPr/>
                    <a:lstStyle/>
                    <a:p>
                      <a:pPr indent="0" algn="ctr">
                        <a:buNone/>
                      </a:pPr>
                      <a:r>
                        <a:rPr lang="zh-CN" sz="1200"/>
                        <a:t>视频</a:t>
                      </a:r>
                      <a:endParaRPr lang="zh-CN" altLang="en-US" sz="1200"/>
                    </a:p>
                  </a:txBody>
                  <a:tcPr marL="12700" marR="12700" marT="12700" anchor="ctr"/>
                </a:tc>
                <a:tc>
                  <a:txBody>
                    <a:bodyPr/>
                    <a:lstStyle/>
                    <a:p>
                      <a:pPr indent="0" algn="ctr">
                        <a:buNone/>
                      </a:pPr>
                      <a:r>
                        <a:rPr lang="en-US" sz="1200"/>
                        <a:t>11141</a:t>
                      </a:r>
                      <a:endParaRPr lang="en-US" altLang="en-US" sz="1200"/>
                    </a:p>
                  </a:txBody>
                  <a:tcPr marL="12700" marR="12700" marT="12700" anchor="ctr"/>
                </a:tc>
                <a:tc>
                  <a:txBody>
                    <a:bodyPr/>
                    <a:lstStyle/>
                    <a:p>
                      <a:pPr indent="0" algn="ctr">
                        <a:buNone/>
                      </a:pPr>
                      <a:r>
                        <a:rPr lang="en-US" sz="1200"/>
                        <a:t>4672</a:t>
                      </a:r>
                      <a:endParaRPr lang="en-US" altLang="en-US" sz="1200"/>
                    </a:p>
                  </a:txBody>
                  <a:tcPr marL="12700" marR="12700" marT="12700" anchor="ctr"/>
                </a:tc>
                <a:tc>
                  <a:txBody>
                    <a:bodyPr/>
                    <a:lstStyle/>
                    <a:p>
                      <a:pPr indent="0" algn="ctr">
                        <a:buNone/>
                      </a:pPr>
                      <a:r>
                        <a:rPr lang="en-US" sz="1200"/>
                        <a:t>1191</a:t>
                      </a:r>
                      <a:endParaRPr lang="en-US" altLang="en-US" sz="1200"/>
                    </a:p>
                  </a:txBody>
                  <a:tcPr marL="12700" marR="12700" marT="12700" anchor="ctr"/>
                </a:tc>
                <a:tc>
                  <a:txBody>
                    <a:bodyPr/>
                    <a:lstStyle/>
                    <a:p>
                      <a:pPr indent="0" algn="ctr">
                        <a:buNone/>
                      </a:pPr>
                      <a:r>
                        <a:rPr lang="en-US" sz="1200"/>
                        <a:t>4731</a:t>
                      </a:r>
                      <a:endParaRPr lang="en-US" altLang="en-US" sz="1200"/>
                    </a:p>
                  </a:txBody>
                  <a:tcPr marL="12700" marR="12700" marT="12700" anchor="ctr"/>
                </a:tc>
                <a:tc>
                  <a:txBody>
                    <a:bodyPr/>
                    <a:lstStyle/>
                    <a:p>
                      <a:pPr indent="0" algn="ctr">
                        <a:buNone/>
                      </a:pPr>
                      <a:r>
                        <a:rPr lang="en-US" sz="1200"/>
                        <a:t>10203</a:t>
                      </a:r>
                      <a:endParaRPr lang="en-US" altLang="en-US" sz="1200"/>
                    </a:p>
                  </a:txBody>
                  <a:tcPr marL="12700" marR="12700" marT="12700" anchor="ctr"/>
                </a:tc>
                <a:tc>
                  <a:txBody>
                    <a:bodyPr/>
                    <a:lstStyle/>
                    <a:p>
                      <a:pPr indent="0" algn="ctr">
                        <a:buNone/>
                      </a:pPr>
                      <a:r>
                        <a:rPr lang="en-US" sz="1200"/>
                        <a:t>1278</a:t>
                      </a:r>
                      <a:endParaRPr lang="en-US" altLang="en-US" sz="1200"/>
                    </a:p>
                  </a:txBody>
                  <a:tcPr marL="12700" marR="12700" marT="12700" anchor="ctr"/>
                </a:tc>
                <a:tc>
                  <a:txBody>
                    <a:bodyPr/>
                    <a:lstStyle/>
                    <a:p>
                      <a:pPr indent="0" algn="ctr">
                        <a:buNone/>
                      </a:pPr>
                      <a:r>
                        <a:rPr lang="en-US" sz="1200"/>
                        <a:t>11392</a:t>
                      </a:r>
                      <a:endParaRPr lang="en-US" altLang="en-US" sz="1200"/>
                    </a:p>
                  </a:txBody>
                  <a:tcPr marL="12700" marR="12700" marT="12700" anchor="ctr"/>
                </a:tc>
                <a:tc>
                  <a:txBody>
                    <a:bodyPr/>
                    <a:lstStyle/>
                    <a:p>
                      <a:pPr indent="0" algn="ctr">
                        <a:buNone/>
                      </a:pPr>
                      <a:r>
                        <a:rPr lang="en-US" sz="1200"/>
                        <a:t>1524</a:t>
                      </a:r>
                      <a:endParaRPr lang="en-US" altLang="en-US" sz="1200"/>
                    </a:p>
                  </a:txBody>
                  <a:tcPr marL="12700" marR="12700" marT="12700" anchor="ctr"/>
                </a:tc>
                <a:tc>
                  <a:txBody>
                    <a:bodyPr/>
                    <a:lstStyle/>
                    <a:p>
                      <a:pPr indent="0" algn="ctr">
                        <a:buNone/>
                      </a:pPr>
                      <a:r>
                        <a:rPr lang="en-US" sz="1200"/>
                        <a:t>1580</a:t>
                      </a:r>
                      <a:endParaRPr lang="en-US" altLang="en-US" sz="1200"/>
                    </a:p>
                  </a:txBody>
                  <a:tcPr marL="12700" marR="12700" marT="12700" anchor="ctr"/>
                </a:tc>
                <a:tc>
                  <a:txBody>
                    <a:bodyPr/>
                    <a:lstStyle/>
                    <a:p>
                      <a:pPr indent="0" algn="ctr">
                        <a:buNone/>
                      </a:pPr>
                      <a:r>
                        <a:rPr lang="en-US" sz="1200"/>
                        <a:t>907</a:t>
                      </a:r>
                      <a:endParaRPr lang="en-US" altLang="en-US" sz="1200"/>
                    </a:p>
                  </a:txBody>
                  <a:tcPr marL="12700" marR="12700" marT="12700" anchor="ctr"/>
                </a:tc>
                <a:tc>
                  <a:txBody>
                    <a:bodyPr/>
                    <a:lstStyle/>
                    <a:p>
                      <a:pPr indent="0" algn="ctr">
                        <a:buNone/>
                      </a:pPr>
                      <a:r>
                        <a:rPr lang="en-US" sz="1200"/>
                        <a:t>990</a:t>
                      </a:r>
                      <a:endParaRPr lang="en-US" altLang="en-US" sz="1200"/>
                    </a:p>
                  </a:txBody>
                  <a:tcPr marL="12700" marR="12700" marT="12700" anchor="ctr"/>
                </a:tc>
                <a:tc>
                  <a:txBody>
                    <a:bodyPr/>
                    <a:lstStyle/>
                    <a:p>
                      <a:pPr indent="0" algn="ctr">
                        <a:buNone/>
                      </a:pPr>
                      <a:r>
                        <a:rPr lang="en-US" sz="1200"/>
                        <a:t>707</a:t>
                      </a:r>
                      <a:endParaRPr lang="en-US" altLang="en-US" sz="1200"/>
                    </a:p>
                  </a:txBody>
                  <a:tcPr marL="12700" marR="12700" marT="12700" anchor="ctr"/>
                </a:tc>
                <a:tc>
                  <a:txBody>
                    <a:bodyPr/>
                    <a:lstStyle/>
                    <a:p>
                      <a:pPr indent="0" algn="ctr">
                        <a:buNone/>
                      </a:pPr>
                      <a:r>
                        <a:rPr lang="en-US" sz="1200"/>
                        <a:t>934</a:t>
                      </a:r>
                      <a:endParaRPr lang="en-US" altLang="en-US" sz="1200"/>
                    </a:p>
                  </a:txBody>
                  <a:tcPr marL="12700" marR="12700" marT="12700" anchor="ctr"/>
                </a:tc>
                <a:tc>
                  <a:txBody>
                    <a:bodyPr/>
                    <a:lstStyle/>
                    <a:p>
                      <a:pPr indent="0" algn="ctr">
                        <a:buNone/>
                      </a:pPr>
                      <a:r>
                        <a:rPr lang="en-US" sz="1200"/>
                        <a:t>1335</a:t>
                      </a:r>
                      <a:endParaRPr lang="en-US" altLang="en-US" sz="1200"/>
                    </a:p>
                  </a:txBody>
                  <a:tcPr marL="12700" marR="12700" marT="12700" anchor="ctr"/>
                </a:tc>
                <a:tc>
                  <a:txBody>
                    <a:bodyPr/>
                    <a:lstStyle/>
                    <a:p>
                      <a:pPr indent="0" algn="ctr">
                        <a:buNone/>
                      </a:pPr>
                      <a:r>
                        <a:rPr lang="en-US" sz="1200"/>
                        <a:t>815</a:t>
                      </a:r>
                      <a:endParaRPr lang="en-US" altLang="en-US" sz="1200"/>
                    </a:p>
                  </a:txBody>
                  <a:tcPr marL="12700" marR="12700" marT="12700" anchor="ctr"/>
                </a:tc>
                <a:tc>
                  <a:txBody>
                    <a:bodyPr/>
                    <a:lstStyle/>
                    <a:p>
                      <a:pPr indent="0" algn="ctr">
                        <a:buNone/>
                      </a:pPr>
                      <a:r>
                        <a:rPr lang="en-US" sz="1200"/>
                        <a:t>1144</a:t>
                      </a:r>
                      <a:endParaRPr lang="en-US" altLang="en-US" sz="1200"/>
                    </a:p>
                  </a:txBody>
                  <a:tcPr marL="12700" marR="12700" marT="12700" anchor="ctr"/>
                </a:tc>
                <a:tc>
                  <a:txBody>
                    <a:bodyPr/>
                    <a:lstStyle/>
                    <a:p>
                      <a:pPr indent="0" algn="ctr">
                        <a:buNone/>
                      </a:pPr>
                      <a:r>
                        <a:rPr lang="en-US" sz="1200"/>
                        <a:t>1467</a:t>
                      </a:r>
                      <a:endParaRPr lang="en-US" altLang="en-US" sz="1200"/>
                    </a:p>
                  </a:txBody>
                  <a:tcPr marL="12700" marR="12700" marT="12700" anchor="ctr"/>
                </a:tc>
                <a:tc>
                  <a:txBody>
                    <a:bodyPr/>
                    <a:lstStyle/>
                    <a:p>
                      <a:pPr indent="0" algn="ctr">
                        <a:buNone/>
                      </a:pPr>
                      <a:r>
                        <a:rPr lang="en-US" sz="1200"/>
                        <a:t>1495</a:t>
                      </a:r>
                      <a:endParaRPr lang="en-US" altLang="en-US" sz="1200"/>
                    </a:p>
                  </a:txBody>
                  <a:tcPr marL="12700" marR="12700" marT="12700" anchor="ctr"/>
                </a:tc>
                <a:tc>
                  <a:txBody>
                    <a:bodyPr/>
                    <a:lstStyle/>
                    <a:p>
                      <a:pPr indent="0" algn="ctr">
                        <a:buNone/>
                      </a:pPr>
                      <a:r>
                        <a:rPr lang="en-US" sz="1200"/>
                        <a:t>506</a:t>
                      </a:r>
                      <a:endParaRPr lang="en-US" altLang="en-US" sz="1200"/>
                    </a:p>
                  </a:txBody>
                  <a:tcPr marL="12700" marR="12700" marT="12700" anchor="ctr"/>
                </a:tc>
                <a:tc>
                  <a:txBody>
                    <a:bodyPr/>
                    <a:lstStyle/>
                    <a:p>
                      <a:pPr indent="0" algn="ctr">
                        <a:buNone/>
                      </a:pPr>
                      <a:r>
                        <a:rPr lang="en-US" sz="1200"/>
                        <a:t>784</a:t>
                      </a:r>
                      <a:endParaRPr lang="en-US" altLang="en-US" sz="1200"/>
                    </a:p>
                  </a:txBody>
                  <a:tcPr marL="12700" marR="12700" marT="12700" anchor="ctr"/>
                </a:tc>
              </a:tr>
              <a:tr h="194310">
                <a:tc>
                  <a:txBody>
                    <a:bodyPr/>
                    <a:lstStyle/>
                    <a:p>
                      <a:pPr indent="0" algn="ctr">
                        <a:buNone/>
                      </a:pPr>
                      <a:r>
                        <a:rPr lang="zh-CN" sz="1200"/>
                        <a:t>隔离</a:t>
                      </a:r>
                      <a:endParaRPr lang="zh-CN" altLang="en-US" sz="1200"/>
                    </a:p>
                  </a:txBody>
                  <a:tcPr marL="12700" marR="12700" marT="12700" anchor="ctr"/>
                </a:tc>
                <a:tc>
                  <a:txBody>
                    <a:bodyPr/>
                    <a:lstStyle/>
                    <a:p>
                      <a:pPr indent="0" algn="ctr">
                        <a:buNone/>
                      </a:pPr>
                      <a:r>
                        <a:rPr lang="en-US" sz="1200"/>
                        <a:t>7353</a:t>
                      </a:r>
                      <a:endParaRPr lang="en-US" altLang="en-US" sz="1200"/>
                    </a:p>
                  </a:txBody>
                  <a:tcPr marL="12700" marR="12700" marT="12700" anchor="ctr"/>
                </a:tc>
                <a:tc>
                  <a:txBody>
                    <a:bodyPr/>
                    <a:lstStyle/>
                    <a:p>
                      <a:pPr indent="0" algn="ctr">
                        <a:buNone/>
                      </a:pPr>
                      <a:r>
                        <a:rPr lang="en-US" sz="1200"/>
                        <a:t>2896</a:t>
                      </a:r>
                      <a:endParaRPr lang="en-US" altLang="en-US" sz="1200"/>
                    </a:p>
                  </a:txBody>
                  <a:tcPr marL="12700" marR="12700" marT="12700" anchor="ctr"/>
                </a:tc>
                <a:tc>
                  <a:txBody>
                    <a:bodyPr/>
                    <a:lstStyle/>
                    <a:p>
                      <a:pPr indent="0" algn="ctr">
                        <a:buNone/>
                      </a:pPr>
                      <a:r>
                        <a:rPr lang="en-US" sz="1200"/>
                        <a:t>1563</a:t>
                      </a:r>
                      <a:endParaRPr lang="en-US" altLang="en-US" sz="1200"/>
                    </a:p>
                  </a:txBody>
                  <a:tcPr marL="12700" marR="12700" marT="12700" anchor="ctr"/>
                </a:tc>
                <a:tc>
                  <a:txBody>
                    <a:bodyPr/>
                    <a:lstStyle/>
                    <a:p>
                      <a:pPr indent="0" algn="ctr">
                        <a:buNone/>
                      </a:pPr>
                      <a:r>
                        <a:rPr lang="en-US" sz="1200"/>
                        <a:t>2875</a:t>
                      </a:r>
                      <a:endParaRPr lang="en-US" altLang="en-US" sz="1200"/>
                    </a:p>
                  </a:txBody>
                  <a:tcPr marL="12700" marR="12700" marT="12700" anchor="ctr"/>
                </a:tc>
                <a:tc>
                  <a:txBody>
                    <a:bodyPr/>
                    <a:lstStyle/>
                    <a:p>
                      <a:pPr indent="0" algn="ctr">
                        <a:buNone/>
                      </a:pPr>
                      <a:r>
                        <a:rPr lang="en-US" sz="1200"/>
                        <a:t>1477</a:t>
                      </a:r>
                      <a:endParaRPr lang="en-US" altLang="en-US" sz="1200"/>
                    </a:p>
                  </a:txBody>
                  <a:tcPr marL="12700" marR="12700" marT="12700" anchor="ctr"/>
                </a:tc>
                <a:tc>
                  <a:txBody>
                    <a:bodyPr/>
                    <a:lstStyle/>
                    <a:p>
                      <a:pPr indent="0" algn="ctr">
                        <a:buNone/>
                      </a:pPr>
                      <a:r>
                        <a:rPr lang="en-US" sz="1200"/>
                        <a:t>1728</a:t>
                      </a:r>
                      <a:endParaRPr lang="en-US" altLang="en-US" sz="1200"/>
                    </a:p>
                  </a:txBody>
                  <a:tcPr marL="12700" marR="12700" marT="12700" anchor="ctr"/>
                </a:tc>
                <a:tc>
                  <a:txBody>
                    <a:bodyPr/>
                    <a:lstStyle/>
                    <a:p>
                      <a:pPr indent="0" algn="ctr">
                        <a:buNone/>
                      </a:pPr>
                      <a:r>
                        <a:rPr lang="en-US" sz="1200"/>
                        <a:t>1524</a:t>
                      </a:r>
                      <a:endParaRPr lang="en-US" altLang="en-US" sz="1200"/>
                    </a:p>
                  </a:txBody>
                  <a:tcPr marL="12700" marR="12700" marT="12700" anchor="ctr"/>
                </a:tc>
                <a:tc>
                  <a:txBody>
                    <a:bodyPr/>
                    <a:lstStyle/>
                    <a:p>
                      <a:pPr indent="0" algn="ctr">
                        <a:buNone/>
                      </a:pPr>
                      <a:r>
                        <a:rPr lang="en-US" sz="1200"/>
                        <a:t>7519</a:t>
                      </a:r>
                      <a:endParaRPr lang="en-US" altLang="en-US" sz="1200"/>
                    </a:p>
                  </a:txBody>
                  <a:tcPr marL="12700" marR="12700" marT="12700" anchor="ctr"/>
                </a:tc>
                <a:tc>
                  <a:txBody>
                    <a:bodyPr/>
                    <a:lstStyle/>
                    <a:p>
                      <a:pPr indent="0" algn="ctr">
                        <a:buNone/>
                      </a:pPr>
                      <a:r>
                        <a:rPr lang="en-US" sz="1200"/>
                        <a:t>1165</a:t>
                      </a:r>
                      <a:endParaRPr lang="en-US" altLang="en-US" sz="1200"/>
                    </a:p>
                  </a:txBody>
                  <a:tcPr marL="12700" marR="12700" marT="12700" anchor="ctr"/>
                </a:tc>
                <a:tc>
                  <a:txBody>
                    <a:bodyPr/>
                    <a:lstStyle/>
                    <a:p>
                      <a:pPr indent="0" algn="ctr">
                        <a:buNone/>
                      </a:pPr>
                      <a:r>
                        <a:rPr lang="en-US" sz="1200"/>
                        <a:t>991</a:t>
                      </a:r>
                      <a:endParaRPr lang="en-US" altLang="en-US" sz="1200"/>
                    </a:p>
                  </a:txBody>
                  <a:tcPr marL="12700" marR="12700" marT="12700" anchor="ctr"/>
                </a:tc>
                <a:tc>
                  <a:txBody>
                    <a:bodyPr/>
                    <a:lstStyle/>
                    <a:p>
                      <a:pPr indent="0" algn="ctr">
                        <a:buNone/>
                      </a:pPr>
                      <a:r>
                        <a:rPr lang="en-US" sz="1200"/>
                        <a:t>1163</a:t>
                      </a:r>
                      <a:endParaRPr lang="en-US" altLang="en-US" sz="1200"/>
                    </a:p>
                  </a:txBody>
                  <a:tcPr marL="12700" marR="12700" marT="12700" anchor="ctr"/>
                </a:tc>
                <a:tc>
                  <a:txBody>
                    <a:bodyPr/>
                    <a:lstStyle/>
                    <a:p>
                      <a:pPr indent="0" algn="ctr">
                        <a:buNone/>
                      </a:pPr>
                      <a:r>
                        <a:rPr lang="en-US" sz="1200"/>
                        <a:t>926</a:t>
                      </a:r>
                      <a:endParaRPr lang="en-US" altLang="en-US" sz="1200"/>
                    </a:p>
                  </a:txBody>
                  <a:tcPr marL="12700" marR="12700" marT="12700" anchor="ctr"/>
                </a:tc>
                <a:tc>
                  <a:txBody>
                    <a:bodyPr/>
                    <a:lstStyle/>
                    <a:p>
                      <a:pPr indent="0" algn="ctr">
                        <a:buNone/>
                      </a:pPr>
                      <a:r>
                        <a:rPr lang="en-US" sz="1200"/>
                        <a:t>655</a:t>
                      </a:r>
                      <a:endParaRPr lang="en-US" altLang="en-US" sz="1200"/>
                    </a:p>
                  </a:txBody>
                  <a:tcPr marL="12700" marR="12700" marT="12700" anchor="ctr"/>
                </a:tc>
                <a:tc>
                  <a:txBody>
                    <a:bodyPr/>
                    <a:lstStyle/>
                    <a:p>
                      <a:pPr indent="0" algn="ctr">
                        <a:buNone/>
                      </a:pPr>
                      <a:r>
                        <a:rPr lang="en-US" sz="1200"/>
                        <a:t>1203</a:t>
                      </a:r>
                      <a:endParaRPr lang="en-US" altLang="en-US" sz="1200"/>
                    </a:p>
                  </a:txBody>
                  <a:tcPr marL="12700" marR="12700" marT="12700" anchor="ctr"/>
                </a:tc>
                <a:tc>
                  <a:txBody>
                    <a:bodyPr/>
                    <a:lstStyle/>
                    <a:p>
                      <a:pPr indent="0" algn="ctr">
                        <a:buNone/>
                      </a:pPr>
                      <a:r>
                        <a:rPr lang="en-US" sz="1200"/>
                        <a:t>1045</a:t>
                      </a:r>
                      <a:endParaRPr lang="en-US" altLang="en-US" sz="1200"/>
                    </a:p>
                  </a:txBody>
                  <a:tcPr marL="12700" marR="12700" marT="12700" anchor="ctr"/>
                </a:tc>
                <a:tc>
                  <a:txBody>
                    <a:bodyPr/>
                    <a:lstStyle/>
                    <a:p>
                      <a:pPr indent="0" algn="ctr">
                        <a:buNone/>
                      </a:pPr>
                      <a:r>
                        <a:rPr lang="en-US" sz="1200"/>
                        <a:t>571</a:t>
                      </a:r>
                      <a:endParaRPr lang="en-US" altLang="en-US" sz="1200"/>
                    </a:p>
                  </a:txBody>
                  <a:tcPr marL="12700" marR="12700" marT="12700" anchor="ctr"/>
                </a:tc>
                <a:tc>
                  <a:txBody>
                    <a:bodyPr/>
                    <a:lstStyle/>
                    <a:p>
                      <a:pPr indent="0" algn="ctr">
                        <a:buNone/>
                      </a:pPr>
                      <a:r>
                        <a:rPr lang="en-US" sz="1200"/>
                        <a:t>563</a:t>
                      </a:r>
                      <a:endParaRPr lang="en-US" altLang="en-US" sz="1200"/>
                    </a:p>
                  </a:txBody>
                  <a:tcPr marL="12700" marR="12700" marT="12700" anchor="ctr"/>
                </a:tc>
                <a:tc>
                  <a:txBody>
                    <a:bodyPr/>
                    <a:lstStyle/>
                    <a:p>
                      <a:pPr indent="0" algn="ctr">
                        <a:buNone/>
                      </a:pPr>
                      <a:r>
                        <a:rPr lang="en-US" sz="1200"/>
                        <a:t>202</a:t>
                      </a:r>
                      <a:endParaRPr lang="en-US" altLang="en-US" sz="1200"/>
                    </a:p>
                  </a:txBody>
                  <a:tcPr marL="12700" marR="12700" marT="12700" anchor="ctr"/>
                </a:tc>
                <a:tc>
                  <a:txBody>
                    <a:bodyPr/>
                    <a:lstStyle/>
                    <a:p>
                      <a:pPr indent="0" algn="ctr">
                        <a:buNone/>
                      </a:pPr>
                      <a:r>
                        <a:rPr lang="en-US" sz="1200"/>
                        <a:t>1272</a:t>
                      </a:r>
                      <a:endParaRPr lang="en-US" altLang="en-US" sz="1200"/>
                    </a:p>
                  </a:txBody>
                  <a:tcPr marL="12700" marR="12700" marT="12700" anchor="ctr"/>
                </a:tc>
                <a:tc>
                  <a:txBody>
                    <a:bodyPr/>
                    <a:lstStyle/>
                    <a:p>
                      <a:pPr indent="0" algn="ctr">
                        <a:buNone/>
                      </a:pPr>
                      <a:r>
                        <a:rPr lang="en-US" sz="1200"/>
                        <a:t>828</a:t>
                      </a:r>
                      <a:endParaRPr lang="en-US" altLang="en-US" sz="1200"/>
                    </a:p>
                  </a:txBody>
                  <a:tcPr marL="12700" marR="12700" marT="12700" anchor="ctr"/>
                </a:tc>
              </a:tr>
              <a:tr h="194310">
                <a:tc>
                  <a:txBody>
                    <a:bodyPr/>
                    <a:lstStyle/>
                    <a:p>
                      <a:pPr indent="0" algn="ctr">
                        <a:buNone/>
                      </a:pPr>
                      <a:r>
                        <a:rPr lang="zh-CN" sz="1200"/>
                        <a:t>防控</a:t>
                      </a:r>
                      <a:endParaRPr lang="zh-CN" altLang="en-US" sz="1200"/>
                    </a:p>
                  </a:txBody>
                  <a:tcPr marL="12700" marR="12700" marT="12700" anchor="ctr"/>
                </a:tc>
                <a:tc>
                  <a:txBody>
                    <a:bodyPr/>
                    <a:lstStyle/>
                    <a:p>
                      <a:pPr indent="0" algn="ctr">
                        <a:buNone/>
                      </a:pPr>
                      <a:r>
                        <a:rPr lang="en-US" sz="1200"/>
                        <a:t>6779</a:t>
                      </a:r>
                      <a:endParaRPr lang="en-US" altLang="en-US" sz="1200"/>
                    </a:p>
                  </a:txBody>
                  <a:tcPr marL="12700" marR="12700" marT="12700" anchor="ctr"/>
                </a:tc>
                <a:tc>
                  <a:txBody>
                    <a:bodyPr/>
                    <a:lstStyle/>
                    <a:p>
                      <a:pPr indent="0" algn="ctr">
                        <a:buNone/>
                      </a:pPr>
                      <a:r>
                        <a:rPr lang="en-US" sz="1200"/>
                        <a:t>1816</a:t>
                      </a:r>
                      <a:endParaRPr lang="en-US" altLang="en-US" sz="1200"/>
                    </a:p>
                  </a:txBody>
                  <a:tcPr marL="12700" marR="12700" marT="12700" anchor="ctr"/>
                </a:tc>
                <a:tc>
                  <a:txBody>
                    <a:bodyPr/>
                    <a:lstStyle/>
                    <a:p>
                      <a:pPr indent="0" algn="ctr">
                        <a:buNone/>
                      </a:pPr>
                      <a:r>
                        <a:rPr lang="en-US" sz="1200"/>
                        <a:t>539</a:t>
                      </a:r>
                      <a:endParaRPr lang="en-US" altLang="en-US" sz="1200"/>
                    </a:p>
                  </a:txBody>
                  <a:tcPr marL="12700" marR="12700" marT="12700" anchor="ctr"/>
                </a:tc>
                <a:tc>
                  <a:txBody>
                    <a:bodyPr/>
                    <a:lstStyle/>
                    <a:p>
                      <a:pPr indent="0" algn="ctr">
                        <a:buNone/>
                      </a:pPr>
                      <a:r>
                        <a:rPr lang="en-US" sz="1200"/>
                        <a:t>1987</a:t>
                      </a:r>
                      <a:endParaRPr lang="en-US" altLang="en-US" sz="1200"/>
                    </a:p>
                  </a:txBody>
                  <a:tcPr marL="12700" marR="12700" marT="12700" anchor="ctr"/>
                </a:tc>
                <a:tc>
                  <a:txBody>
                    <a:bodyPr/>
                    <a:lstStyle/>
                    <a:p>
                      <a:pPr indent="0" algn="ctr">
                        <a:buNone/>
                      </a:pPr>
                      <a:r>
                        <a:rPr lang="en-US" sz="1200"/>
                        <a:t>1601</a:t>
                      </a:r>
                      <a:endParaRPr lang="en-US" altLang="en-US" sz="1200"/>
                    </a:p>
                  </a:txBody>
                  <a:tcPr marL="12700" marR="12700" marT="12700" anchor="ctr"/>
                </a:tc>
                <a:tc>
                  <a:txBody>
                    <a:bodyPr/>
                    <a:lstStyle/>
                    <a:p>
                      <a:pPr indent="0" algn="ctr">
                        <a:buNone/>
                      </a:pPr>
                      <a:r>
                        <a:rPr lang="en-US" sz="1200"/>
                        <a:t>1579</a:t>
                      </a:r>
                      <a:endParaRPr lang="en-US" altLang="en-US" sz="1200"/>
                    </a:p>
                  </a:txBody>
                  <a:tcPr marL="12700" marR="12700" marT="12700" anchor="ctr"/>
                </a:tc>
                <a:tc>
                  <a:txBody>
                    <a:bodyPr/>
                    <a:lstStyle/>
                    <a:p>
                      <a:pPr indent="0" algn="ctr">
                        <a:buNone/>
                      </a:pPr>
                      <a:r>
                        <a:rPr lang="en-US" sz="1200"/>
                        <a:t>1580</a:t>
                      </a:r>
                      <a:endParaRPr lang="en-US" altLang="en-US" sz="1200"/>
                    </a:p>
                  </a:txBody>
                  <a:tcPr marL="12700" marR="12700" marT="12700" anchor="ctr"/>
                </a:tc>
                <a:tc>
                  <a:txBody>
                    <a:bodyPr/>
                    <a:lstStyle/>
                    <a:p>
                      <a:pPr indent="0" algn="ctr">
                        <a:buNone/>
                      </a:pPr>
                      <a:r>
                        <a:rPr lang="en-US" sz="1200"/>
                        <a:t>1165</a:t>
                      </a:r>
                      <a:endParaRPr lang="en-US" altLang="en-US" sz="1200"/>
                    </a:p>
                  </a:txBody>
                  <a:tcPr marL="12700" marR="12700" marT="12700" anchor="ctr"/>
                </a:tc>
                <a:tc>
                  <a:txBody>
                    <a:bodyPr/>
                    <a:lstStyle/>
                    <a:p>
                      <a:pPr indent="0" algn="ctr">
                        <a:buNone/>
                      </a:pPr>
                      <a:r>
                        <a:rPr lang="en-US" sz="1200"/>
                        <a:t>6830</a:t>
                      </a:r>
                      <a:endParaRPr lang="en-US" altLang="en-US" sz="1200"/>
                    </a:p>
                  </a:txBody>
                  <a:tcPr marL="12700" marR="12700" marT="12700" anchor="ctr"/>
                </a:tc>
                <a:tc>
                  <a:txBody>
                    <a:bodyPr/>
                    <a:lstStyle/>
                    <a:p>
                      <a:pPr indent="0" algn="ctr">
                        <a:buNone/>
                      </a:pPr>
                      <a:r>
                        <a:rPr lang="en-US" sz="1200"/>
                        <a:t>923</a:t>
                      </a:r>
                      <a:endParaRPr lang="en-US" altLang="en-US" sz="1200"/>
                    </a:p>
                  </a:txBody>
                  <a:tcPr marL="12700" marR="12700" marT="12700" anchor="ctr"/>
                </a:tc>
                <a:tc>
                  <a:txBody>
                    <a:bodyPr/>
                    <a:lstStyle/>
                    <a:p>
                      <a:pPr indent="0" algn="ctr">
                        <a:buNone/>
                      </a:pPr>
                      <a:r>
                        <a:rPr lang="en-US" sz="1200"/>
                        <a:t>1295</a:t>
                      </a:r>
                      <a:endParaRPr lang="en-US" altLang="en-US" sz="1200"/>
                    </a:p>
                  </a:txBody>
                  <a:tcPr marL="12700" marR="12700" marT="12700" anchor="ctr"/>
                </a:tc>
                <a:tc>
                  <a:txBody>
                    <a:bodyPr/>
                    <a:lstStyle/>
                    <a:p>
                      <a:pPr indent="0" algn="ctr">
                        <a:buNone/>
                      </a:pPr>
                      <a:r>
                        <a:rPr lang="en-US" sz="1200"/>
                        <a:t>537</a:t>
                      </a:r>
                      <a:endParaRPr lang="en-US" altLang="en-US" sz="1200"/>
                    </a:p>
                  </a:txBody>
                  <a:tcPr marL="12700" marR="12700" marT="12700" anchor="ctr"/>
                </a:tc>
                <a:tc>
                  <a:txBody>
                    <a:bodyPr/>
                    <a:lstStyle/>
                    <a:p>
                      <a:pPr indent="0" algn="ctr">
                        <a:buNone/>
                      </a:pPr>
                      <a:r>
                        <a:rPr lang="en-US" sz="1200"/>
                        <a:t>652</a:t>
                      </a:r>
                      <a:endParaRPr lang="en-US" altLang="en-US" sz="1200"/>
                    </a:p>
                  </a:txBody>
                  <a:tcPr marL="12700" marR="12700" marT="12700" anchor="ctr"/>
                </a:tc>
                <a:tc>
                  <a:txBody>
                    <a:bodyPr/>
                    <a:lstStyle/>
                    <a:p>
                      <a:pPr indent="0" algn="ctr">
                        <a:buNone/>
                      </a:pPr>
                      <a:r>
                        <a:rPr lang="en-US" sz="1200"/>
                        <a:t>2152</a:t>
                      </a:r>
                      <a:endParaRPr lang="en-US" altLang="en-US" sz="1200"/>
                    </a:p>
                  </a:txBody>
                  <a:tcPr marL="12700" marR="12700" marT="12700" anchor="ctr"/>
                </a:tc>
                <a:tc>
                  <a:txBody>
                    <a:bodyPr/>
                    <a:lstStyle/>
                    <a:p>
                      <a:pPr indent="0" algn="ctr">
                        <a:buNone/>
                      </a:pPr>
                      <a:r>
                        <a:rPr lang="en-US" sz="1200"/>
                        <a:t>765</a:t>
                      </a:r>
                      <a:endParaRPr lang="en-US" altLang="en-US" sz="1200"/>
                    </a:p>
                  </a:txBody>
                  <a:tcPr marL="12700" marR="12700" marT="12700" anchor="ctr"/>
                </a:tc>
                <a:tc>
                  <a:txBody>
                    <a:bodyPr/>
                    <a:lstStyle/>
                    <a:p>
                      <a:pPr indent="0" algn="ctr">
                        <a:buNone/>
                      </a:pPr>
                      <a:r>
                        <a:rPr lang="en-US" sz="1200"/>
                        <a:t>714</a:t>
                      </a:r>
                      <a:endParaRPr lang="en-US" altLang="en-US" sz="1200"/>
                    </a:p>
                  </a:txBody>
                  <a:tcPr marL="12700" marR="12700" marT="12700" anchor="ctr"/>
                </a:tc>
                <a:tc>
                  <a:txBody>
                    <a:bodyPr/>
                    <a:lstStyle/>
                    <a:p>
                      <a:pPr indent="0" algn="ctr">
                        <a:buNone/>
                      </a:pPr>
                      <a:r>
                        <a:rPr lang="en-US" sz="1200"/>
                        <a:t>534</a:t>
                      </a:r>
                      <a:endParaRPr lang="en-US" altLang="en-US" sz="1200"/>
                    </a:p>
                  </a:txBody>
                  <a:tcPr marL="12700" marR="12700" marT="12700" anchor="ctr"/>
                </a:tc>
                <a:tc>
                  <a:txBody>
                    <a:bodyPr/>
                    <a:lstStyle/>
                    <a:p>
                      <a:pPr indent="0" algn="ctr">
                        <a:buNone/>
                      </a:pPr>
                      <a:r>
                        <a:rPr lang="en-US" sz="1200"/>
                        <a:t>462</a:t>
                      </a:r>
                      <a:endParaRPr lang="en-US" altLang="en-US" sz="1200"/>
                    </a:p>
                  </a:txBody>
                  <a:tcPr marL="12700" marR="12700" marT="12700" anchor="ctr"/>
                </a:tc>
                <a:tc>
                  <a:txBody>
                    <a:bodyPr/>
                    <a:lstStyle/>
                    <a:p>
                      <a:pPr indent="0" algn="ctr">
                        <a:buNone/>
                      </a:pPr>
                      <a:r>
                        <a:rPr lang="en-US" sz="1200"/>
                        <a:t>1004</a:t>
                      </a:r>
                      <a:endParaRPr lang="en-US" altLang="en-US" sz="1200"/>
                    </a:p>
                  </a:txBody>
                  <a:tcPr marL="12700" marR="12700" marT="12700" anchor="ctr"/>
                </a:tc>
                <a:tc>
                  <a:txBody>
                    <a:bodyPr/>
                    <a:lstStyle/>
                    <a:p>
                      <a:pPr indent="0" algn="ctr">
                        <a:buNone/>
                      </a:pPr>
                      <a:r>
                        <a:rPr lang="en-US" sz="1200"/>
                        <a:t>746</a:t>
                      </a:r>
                      <a:endParaRPr lang="en-US" altLang="en-US" sz="1200"/>
                    </a:p>
                  </a:txBody>
                  <a:tcPr marL="12700" marR="12700" marT="12700" anchor="ctr"/>
                </a:tc>
              </a:tr>
              <a:tr h="194310">
                <a:tc>
                  <a:txBody>
                    <a:bodyPr/>
                    <a:lstStyle/>
                    <a:p>
                      <a:pPr indent="0" algn="ctr">
                        <a:buNone/>
                      </a:pPr>
                      <a:r>
                        <a:rPr lang="zh-CN" sz="1200"/>
                        <a:t>无症状</a:t>
                      </a:r>
                      <a:endParaRPr lang="zh-CN" altLang="en-US" sz="1200"/>
                    </a:p>
                  </a:txBody>
                  <a:tcPr marL="12700" marR="12700" marT="12700" anchor="ctr"/>
                </a:tc>
                <a:tc>
                  <a:txBody>
                    <a:bodyPr/>
                    <a:lstStyle/>
                    <a:p>
                      <a:pPr indent="0" algn="ctr">
                        <a:buNone/>
                      </a:pPr>
                      <a:r>
                        <a:rPr lang="en-US" sz="1200"/>
                        <a:t>5944</a:t>
                      </a:r>
                      <a:endParaRPr lang="en-US" altLang="en-US" sz="1200"/>
                    </a:p>
                  </a:txBody>
                  <a:tcPr marL="12700" marR="12700" marT="12700" anchor="ctr"/>
                </a:tc>
                <a:tc>
                  <a:txBody>
                    <a:bodyPr/>
                    <a:lstStyle/>
                    <a:p>
                      <a:pPr indent="0" algn="ctr">
                        <a:buNone/>
                      </a:pPr>
                      <a:r>
                        <a:rPr lang="en-US" sz="1200"/>
                        <a:t>1502</a:t>
                      </a:r>
                      <a:endParaRPr lang="en-US" altLang="en-US" sz="1200"/>
                    </a:p>
                  </a:txBody>
                  <a:tcPr marL="12700" marR="12700" marT="12700" anchor="ctr"/>
                </a:tc>
                <a:tc>
                  <a:txBody>
                    <a:bodyPr/>
                    <a:lstStyle/>
                    <a:p>
                      <a:pPr indent="0" algn="ctr">
                        <a:buNone/>
                      </a:pPr>
                      <a:r>
                        <a:rPr lang="en-US" sz="1200"/>
                        <a:t>2814</a:t>
                      </a:r>
                      <a:endParaRPr lang="en-US" altLang="en-US" sz="1200"/>
                    </a:p>
                  </a:txBody>
                  <a:tcPr marL="12700" marR="12700" marT="12700" anchor="ctr"/>
                </a:tc>
                <a:tc>
                  <a:txBody>
                    <a:bodyPr/>
                    <a:lstStyle/>
                    <a:p>
                      <a:pPr indent="0" algn="ctr">
                        <a:buNone/>
                      </a:pPr>
                      <a:r>
                        <a:rPr lang="en-US" sz="1200"/>
                        <a:t>1563</a:t>
                      </a:r>
                      <a:endParaRPr lang="en-US" altLang="en-US" sz="1200"/>
                    </a:p>
                  </a:txBody>
                  <a:tcPr marL="12700" marR="12700" marT="12700" anchor="ctr"/>
                </a:tc>
                <a:tc>
                  <a:txBody>
                    <a:bodyPr/>
                    <a:lstStyle/>
                    <a:p>
                      <a:pPr indent="0" algn="ctr">
                        <a:buNone/>
                      </a:pPr>
                      <a:r>
                        <a:rPr lang="en-US" sz="1200"/>
                        <a:t>929</a:t>
                      </a:r>
                      <a:endParaRPr lang="en-US" altLang="en-US" sz="1200"/>
                    </a:p>
                  </a:txBody>
                  <a:tcPr marL="12700" marR="12700" marT="12700" anchor="ctr"/>
                </a:tc>
                <a:tc>
                  <a:txBody>
                    <a:bodyPr/>
                    <a:lstStyle/>
                    <a:p>
                      <a:pPr indent="0" algn="ctr">
                        <a:buNone/>
                      </a:pPr>
                      <a:r>
                        <a:rPr lang="en-US" sz="1200"/>
                        <a:t>878</a:t>
                      </a:r>
                      <a:endParaRPr lang="en-US" altLang="en-US" sz="1200"/>
                    </a:p>
                  </a:txBody>
                  <a:tcPr marL="12700" marR="12700" marT="12700" anchor="ctr"/>
                </a:tc>
                <a:tc>
                  <a:txBody>
                    <a:bodyPr/>
                    <a:lstStyle/>
                    <a:p>
                      <a:pPr indent="0" algn="ctr">
                        <a:buNone/>
                      </a:pPr>
                      <a:r>
                        <a:rPr lang="en-US" sz="1200"/>
                        <a:t>907</a:t>
                      </a:r>
                      <a:endParaRPr lang="en-US" altLang="en-US" sz="1200"/>
                    </a:p>
                  </a:txBody>
                  <a:tcPr marL="12700" marR="12700" marT="12700" anchor="ctr"/>
                </a:tc>
                <a:tc>
                  <a:txBody>
                    <a:bodyPr/>
                    <a:lstStyle/>
                    <a:p>
                      <a:pPr indent="0" algn="ctr">
                        <a:buNone/>
                      </a:pPr>
                      <a:r>
                        <a:rPr lang="en-US" sz="1200"/>
                        <a:t>991</a:t>
                      </a:r>
                      <a:endParaRPr lang="en-US" altLang="en-US" sz="1200"/>
                    </a:p>
                  </a:txBody>
                  <a:tcPr marL="12700" marR="12700" marT="12700" anchor="ctr"/>
                </a:tc>
                <a:tc>
                  <a:txBody>
                    <a:bodyPr/>
                    <a:lstStyle/>
                    <a:p>
                      <a:pPr indent="0" algn="ctr">
                        <a:buNone/>
                      </a:pPr>
                      <a:r>
                        <a:rPr lang="en-US" sz="1200"/>
                        <a:t>923</a:t>
                      </a:r>
                      <a:endParaRPr lang="en-US" altLang="en-US" sz="1200"/>
                    </a:p>
                  </a:txBody>
                  <a:tcPr marL="12700" marR="12700" marT="12700" anchor="ctr"/>
                </a:tc>
                <a:tc>
                  <a:txBody>
                    <a:bodyPr/>
                    <a:lstStyle/>
                    <a:p>
                      <a:pPr indent="0" algn="ctr">
                        <a:buNone/>
                      </a:pPr>
                      <a:r>
                        <a:rPr lang="en-US" sz="1200"/>
                        <a:t>5958</a:t>
                      </a:r>
                      <a:endParaRPr lang="en-US" altLang="en-US" sz="1200"/>
                    </a:p>
                  </a:txBody>
                  <a:tcPr marL="12700" marR="12700" marT="12700" anchor="ctr"/>
                </a:tc>
                <a:tc>
                  <a:txBody>
                    <a:bodyPr/>
                    <a:lstStyle/>
                    <a:p>
                      <a:pPr indent="0" algn="ctr">
                        <a:buNone/>
                      </a:pPr>
                      <a:r>
                        <a:rPr lang="en-US" sz="1200"/>
                        <a:t>1865</a:t>
                      </a:r>
                      <a:endParaRPr lang="en-US" altLang="en-US" sz="1200"/>
                    </a:p>
                  </a:txBody>
                  <a:tcPr marL="12700" marR="12700" marT="12700" anchor="ctr"/>
                </a:tc>
                <a:tc>
                  <a:txBody>
                    <a:bodyPr/>
                    <a:lstStyle/>
                    <a:p>
                      <a:pPr indent="0" algn="ctr">
                        <a:buNone/>
                      </a:pPr>
                      <a:r>
                        <a:rPr lang="en-US" sz="1200"/>
                        <a:t>515</a:t>
                      </a:r>
                      <a:endParaRPr lang="en-US" altLang="en-US" sz="1200"/>
                    </a:p>
                  </a:txBody>
                  <a:tcPr marL="12700" marR="12700" marT="12700" anchor="ctr"/>
                </a:tc>
                <a:tc>
                  <a:txBody>
                    <a:bodyPr/>
                    <a:lstStyle/>
                    <a:p>
                      <a:pPr indent="0" algn="ctr">
                        <a:buNone/>
                      </a:pPr>
                      <a:r>
                        <a:rPr lang="en-US" sz="1200"/>
                        <a:t>335</a:t>
                      </a:r>
                      <a:endParaRPr lang="en-US" altLang="en-US" sz="1200"/>
                    </a:p>
                  </a:txBody>
                  <a:tcPr marL="12700" marR="12700" marT="12700" anchor="ctr"/>
                </a:tc>
                <a:tc>
                  <a:txBody>
                    <a:bodyPr/>
                    <a:lstStyle/>
                    <a:p>
                      <a:pPr indent="0" algn="ctr">
                        <a:buNone/>
                      </a:pPr>
                      <a:r>
                        <a:rPr lang="en-US" sz="1200"/>
                        <a:t>1180</a:t>
                      </a:r>
                      <a:endParaRPr lang="en-US" altLang="en-US" sz="1200"/>
                    </a:p>
                  </a:txBody>
                  <a:tcPr marL="12700" marR="12700" marT="12700" anchor="ctr"/>
                </a:tc>
                <a:tc>
                  <a:txBody>
                    <a:bodyPr/>
                    <a:lstStyle/>
                    <a:p>
                      <a:pPr indent="0" algn="ctr">
                        <a:buNone/>
                      </a:pPr>
                      <a:r>
                        <a:rPr lang="en-US" sz="1200"/>
                        <a:t>4625</a:t>
                      </a:r>
                      <a:endParaRPr lang="en-US" altLang="en-US" sz="1200"/>
                    </a:p>
                  </a:txBody>
                  <a:tcPr marL="12700" marR="12700" marT="12700" anchor="ctr"/>
                </a:tc>
                <a:tc>
                  <a:txBody>
                    <a:bodyPr/>
                    <a:lstStyle/>
                    <a:p>
                      <a:pPr indent="0" algn="ctr">
                        <a:buNone/>
                      </a:pPr>
                      <a:r>
                        <a:rPr lang="en-US" sz="1200"/>
                        <a:t>220</a:t>
                      </a:r>
                      <a:endParaRPr lang="en-US" altLang="en-US" sz="1200"/>
                    </a:p>
                  </a:txBody>
                  <a:tcPr marL="12700" marR="12700" marT="12700" anchor="ctr"/>
                </a:tc>
                <a:tc>
                  <a:txBody>
                    <a:bodyPr/>
                    <a:lstStyle/>
                    <a:p>
                      <a:pPr indent="0" algn="ctr">
                        <a:buNone/>
                      </a:pPr>
                      <a:r>
                        <a:rPr lang="en-US" sz="1200"/>
                        <a:t>477</a:t>
                      </a:r>
                      <a:endParaRPr lang="en-US" altLang="en-US" sz="1200"/>
                    </a:p>
                  </a:txBody>
                  <a:tcPr marL="12700" marR="12700" marT="12700" anchor="ctr"/>
                </a:tc>
                <a:tc>
                  <a:txBody>
                    <a:bodyPr/>
                    <a:lstStyle/>
                    <a:p>
                      <a:pPr indent="0" algn="ctr">
                        <a:buNone/>
                      </a:pPr>
                      <a:r>
                        <a:rPr lang="en-US" sz="1200"/>
                        <a:t>263</a:t>
                      </a:r>
                      <a:endParaRPr lang="en-US" altLang="en-US" sz="1200"/>
                    </a:p>
                  </a:txBody>
                  <a:tcPr marL="12700" marR="12700" marT="12700" anchor="ctr"/>
                </a:tc>
                <a:tc>
                  <a:txBody>
                    <a:bodyPr/>
                    <a:lstStyle/>
                    <a:p>
                      <a:pPr indent="0" algn="ctr">
                        <a:buNone/>
                      </a:pPr>
                      <a:r>
                        <a:rPr lang="en-US" sz="1200"/>
                        <a:t>630</a:t>
                      </a:r>
                      <a:endParaRPr lang="en-US" altLang="en-US" sz="1200"/>
                    </a:p>
                  </a:txBody>
                  <a:tcPr marL="12700" marR="12700" marT="12700" anchor="ctr"/>
                </a:tc>
                <a:tc>
                  <a:txBody>
                    <a:bodyPr/>
                    <a:lstStyle/>
                    <a:p>
                      <a:pPr indent="0" algn="ctr">
                        <a:buNone/>
                      </a:pPr>
                      <a:r>
                        <a:rPr lang="en-US" sz="1200"/>
                        <a:t>4545</a:t>
                      </a:r>
                      <a:endParaRPr lang="en-US" altLang="en-US" sz="1200"/>
                    </a:p>
                  </a:txBody>
                  <a:tcPr marL="12700" marR="12700" marT="12700" anchor="ctr"/>
                </a:tc>
              </a:tr>
              <a:tr h="194310">
                <a:tc>
                  <a:txBody>
                    <a:bodyPr/>
                    <a:lstStyle/>
                    <a:p>
                      <a:pPr indent="0" algn="ctr">
                        <a:buNone/>
                      </a:pPr>
                      <a:r>
                        <a:rPr lang="zh-CN" sz="1200"/>
                        <a:t>感染者</a:t>
                      </a:r>
                      <a:endParaRPr lang="zh-CN" altLang="en-US" sz="1200"/>
                    </a:p>
                  </a:txBody>
                  <a:tcPr marL="12700" marR="12700" marT="12700" anchor="ctr"/>
                </a:tc>
                <a:tc>
                  <a:txBody>
                    <a:bodyPr/>
                    <a:lstStyle/>
                    <a:p>
                      <a:pPr indent="0" algn="ctr">
                        <a:buNone/>
                      </a:pPr>
                      <a:r>
                        <a:rPr lang="en-US" sz="1200"/>
                        <a:t>3930</a:t>
                      </a:r>
                      <a:endParaRPr lang="en-US" altLang="en-US" sz="1200"/>
                    </a:p>
                  </a:txBody>
                  <a:tcPr marL="12700" marR="12700" marT="12700" anchor="ctr"/>
                </a:tc>
                <a:tc>
                  <a:txBody>
                    <a:bodyPr/>
                    <a:lstStyle/>
                    <a:p>
                      <a:pPr indent="0" algn="ctr">
                        <a:buNone/>
                      </a:pPr>
                      <a:r>
                        <a:rPr lang="en-US" sz="1200"/>
                        <a:t>2234</a:t>
                      </a:r>
                      <a:endParaRPr lang="en-US" altLang="en-US" sz="1200"/>
                    </a:p>
                  </a:txBody>
                  <a:tcPr marL="12700" marR="12700" marT="12700" anchor="ctr"/>
                </a:tc>
                <a:tc>
                  <a:txBody>
                    <a:bodyPr/>
                    <a:lstStyle/>
                    <a:p>
                      <a:pPr indent="0" algn="ctr">
                        <a:buNone/>
                      </a:pPr>
                      <a:r>
                        <a:rPr lang="en-US" sz="1200"/>
                        <a:t>378</a:t>
                      </a:r>
                      <a:endParaRPr lang="en-US" altLang="en-US" sz="1200"/>
                    </a:p>
                  </a:txBody>
                  <a:tcPr marL="12700" marR="12700" marT="12700" anchor="ctr"/>
                </a:tc>
                <a:tc>
                  <a:txBody>
                    <a:bodyPr/>
                    <a:lstStyle/>
                    <a:p>
                      <a:pPr indent="0" algn="ctr">
                        <a:buNone/>
                      </a:pPr>
                      <a:r>
                        <a:rPr lang="en-US" sz="1200"/>
                        <a:t>2306</a:t>
                      </a:r>
                      <a:endParaRPr lang="en-US" altLang="en-US" sz="1200"/>
                    </a:p>
                  </a:txBody>
                  <a:tcPr marL="12700" marR="12700" marT="12700" anchor="ctr"/>
                </a:tc>
                <a:tc>
                  <a:txBody>
                    <a:bodyPr/>
                    <a:lstStyle/>
                    <a:p>
                      <a:pPr indent="0" algn="ctr">
                        <a:buNone/>
                      </a:pPr>
                      <a:r>
                        <a:rPr lang="en-US" sz="1200"/>
                        <a:t>977</a:t>
                      </a:r>
                      <a:endParaRPr lang="en-US" altLang="en-US" sz="1200"/>
                    </a:p>
                  </a:txBody>
                  <a:tcPr marL="12700" marR="12700" marT="12700" anchor="ctr"/>
                </a:tc>
                <a:tc>
                  <a:txBody>
                    <a:bodyPr/>
                    <a:lstStyle/>
                    <a:p>
                      <a:pPr indent="0" algn="ctr">
                        <a:buNone/>
                      </a:pPr>
                      <a:r>
                        <a:rPr lang="en-US" sz="1200"/>
                        <a:t>859</a:t>
                      </a:r>
                      <a:endParaRPr lang="en-US" altLang="en-US" sz="1200"/>
                    </a:p>
                  </a:txBody>
                  <a:tcPr marL="12700" marR="12700" marT="12700" anchor="ctr"/>
                </a:tc>
                <a:tc>
                  <a:txBody>
                    <a:bodyPr/>
                    <a:lstStyle/>
                    <a:p>
                      <a:pPr indent="0" algn="ctr">
                        <a:buNone/>
                      </a:pPr>
                      <a:r>
                        <a:rPr lang="en-US" sz="1200"/>
                        <a:t>990</a:t>
                      </a:r>
                      <a:endParaRPr lang="en-US" altLang="en-US" sz="1200"/>
                    </a:p>
                  </a:txBody>
                  <a:tcPr marL="12700" marR="12700" marT="12700" anchor="ctr"/>
                </a:tc>
                <a:tc>
                  <a:txBody>
                    <a:bodyPr/>
                    <a:lstStyle/>
                    <a:p>
                      <a:pPr indent="0" algn="ctr">
                        <a:buNone/>
                      </a:pPr>
                      <a:r>
                        <a:rPr lang="en-US" sz="1200"/>
                        <a:t>1163</a:t>
                      </a:r>
                      <a:endParaRPr lang="en-US" altLang="en-US" sz="1200"/>
                    </a:p>
                  </a:txBody>
                  <a:tcPr marL="12700" marR="12700" marT="12700" anchor="ctr"/>
                </a:tc>
                <a:tc>
                  <a:txBody>
                    <a:bodyPr/>
                    <a:lstStyle/>
                    <a:p>
                      <a:pPr indent="0" algn="ctr">
                        <a:buNone/>
                      </a:pPr>
                      <a:r>
                        <a:rPr lang="en-US" sz="1200"/>
                        <a:t>1295</a:t>
                      </a:r>
                      <a:endParaRPr lang="en-US" altLang="en-US" sz="1200"/>
                    </a:p>
                  </a:txBody>
                  <a:tcPr marL="12700" marR="12700" marT="12700" anchor="ctr"/>
                </a:tc>
                <a:tc>
                  <a:txBody>
                    <a:bodyPr/>
                    <a:lstStyle/>
                    <a:p>
                      <a:pPr indent="0" algn="ctr">
                        <a:buNone/>
                      </a:pPr>
                      <a:r>
                        <a:rPr lang="en-US" sz="1200"/>
                        <a:t>1865</a:t>
                      </a:r>
                      <a:endParaRPr lang="en-US" altLang="en-US" sz="1200"/>
                    </a:p>
                  </a:txBody>
                  <a:tcPr marL="12700" marR="12700" marT="12700" anchor="ctr"/>
                </a:tc>
                <a:tc>
                  <a:txBody>
                    <a:bodyPr/>
                    <a:lstStyle/>
                    <a:p>
                      <a:pPr indent="0" algn="ctr">
                        <a:buNone/>
                      </a:pPr>
                      <a:r>
                        <a:rPr lang="en-US" sz="1200"/>
                        <a:t>3938</a:t>
                      </a:r>
                      <a:endParaRPr lang="en-US" altLang="en-US" sz="1200"/>
                    </a:p>
                  </a:txBody>
                  <a:tcPr marL="12700" marR="12700" marT="12700" anchor="ctr"/>
                </a:tc>
                <a:tc>
                  <a:txBody>
                    <a:bodyPr/>
                    <a:lstStyle/>
                    <a:p>
                      <a:pPr indent="0" algn="ctr">
                        <a:buNone/>
                      </a:pPr>
                      <a:r>
                        <a:rPr lang="en-US" sz="1200"/>
                        <a:t>234</a:t>
                      </a:r>
                      <a:endParaRPr lang="en-US" altLang="en-US" sz="1200"/>
                    </a:p>
                  </a:txBody>
                  <a:tcPr marL="12700" marR="12700" marT="12700" anchor="ctr"/>
                </a:tc>
                <a:tc>
                  <a:txBody>
                    <a:bodyPr/>
                    <a:lstStyle/>
                    <a:p>
                      <a:pPr indent="0" algn="ctr">
                        <a:buNone/>
                      </a:pPr>
                      <a:r>
                        <a:rPr lang="en-US" sz="1200"/>
                        <a:t>231</a:t>
                      </a:r>
                      <a:endParaRPr lang="en-US" altLang="en-US" sz="1200"/>
                    </a:p>
                  </a:txBody>
                  <a:tcPr marL="12700" marR="12700" marT="12700" anchor="ctr"/>
                </a:tc>
                <a:tc>
                  <a:txBody>
                    <a:bodyPr/>
                    <a:lstStyle/>
                    <a:p>
                      <a:pPr indent="0" algn="ctr">
                        <a:buNone/>
                      </a:pPr>
                      <a:r>
                        <a:rPr lang="en-US" sz="1200"/>
                        <a:t>1619</a:t>
                      </a:r>
                      <a:endParaRPr lang="en-US" altLang="en-US" sz="1200"/>
                    </a:p>
                  </a:txBody>
                  <a:tcPr marL="12700" marR="12700" marT="12700" anchor="ctr"/>
                </a:tc>
                <a:tc>
                  <a:txBody>
                    <a:bodyPr/>
                    <a:lstStyle/>
                    <a:p>
                      <a:pPr indent="0" algn="ctr">
                        <a:buNone/>
                      </a:pPr>
                      <a:r>
                        <a:rPr lang="en-US" sz="1200"/>
                        <a:t>1049</a:t>
                      </a:r>
                      <a:endParaRPr lang="en-US" altLang="en-US" sz="1200"/>
                    </a:p>
                  </a:txBody>
                  <a:tcPr marL="12700" marR="12700" marT="12700" anchor="ctr"/>
                </a:tc>
                <a:tc>
                  <a:txBody>
                    <a:bodyPr/>
                    <a:lstStyle/>
                    <a:p>
                      <a:pPr indent="0" algn="ctr">
                        <a:buNone/>
                      </a:pPr>
                      <a:r>
                        <a:rPr lang="en-US" sz="1200"/>
                        <a:t>254</a:t>
                      </a:r>
                      <a:endParaRPr lang="en-US" altLang="en-US" sz="1200"/>
                    </a:p>
                  </a:txBody>
                  <a:tcPr marL="12700" marR="12700" marT="12700" anchor="ctr"/>
                </a:tc>
                <a:tc>
                  <a:txBody>
                    <a:bodyPr/>
                    <a:lstStyle/>
                    <a:p>
                      <a:pPr indent="0" algn="ctr">
                        <a:buNone/>
                      </a:pPr>
                      <a:r>
                        <a:rPr lang="en-US" sz="1200"/>
                        <a:t>339</a:t>
                      </a:r>
                      <a:endParaRPr lang="en-US" altLang="en-US" sz="1200"/>
                    </a:p>
                  </a:txBody>
                  <a:tcPr marL="12700" marR="12700" marT="12700" anchor="ctr"/>
                </a:tc>
                <a:tc>
                  <a:txBody>
                    <a:bodyPr/>
                    <a:lstStyle/>
                    <a:p>
                      <a:pPr indent="0" algn="ctr">
                        <a:buNone/>
                      </a:pPr>
                      <a:r>
                        <a:rPr lang="en-US" sz="1200"/>
                        <a:t>407</a:t>
                      </a:r>
                      <a:endParaRPr lang="en-US" altLang="en-US" sz="1200"/>
                    </a:p>
                  </a:txBody>
                  <a:tcPr marL="12700" marR="12700" marT="12700" anchor="ctr"/>
                </a:tc>
                <a:tc>
                  <a:txBody>
                    <a:bodyPr/>
                    <a:lstStyle/>
                    <a:p>
                      <a:pPr indent="0" algn="ctr">
                        <a:buNone/>
                      </a:pPr>
                      <a:r>
                        <a:rPr lang="en-US" sz="1200"/>
                        <a:t>1337</a:t>
                      </a:r>
                      <a:endParaRPr lang="en-US" altLang="en-US" sz="1200"/>
                    </a:p>
                  </a:txBody>
                  <a:tcPr marL="12700" marR="12700" marT="12700" anchor="ctr"/>
                </a:tc>
                <a:tc>
                  <a:txBody>
                    <a:bodyPr/>
                    <a:lstStyle/>
                    <a:p>
                      <a:pPr indent="0" algn="ctr">
                        <a:buNone/>
                      </a:pPr>
                      <a:r>
                        <a:rPr lang="en-US" sz="1200"/>
                        <a:t>1192</a:t>
                      </a:r>
                      <a:endParaRPr lang="en-US" altLang="en-US" sz="1200"/>
                    </a:p>
                  </a:txBody>
                  <a:tcPr marL="12700" marR="12700" marT="12700" anchor="ctr"/>
                </a:tc>
              </a:tr>
              <a:tr h="194310">
                <a:tc>
                  <a:txBody>
                    <a:bodyPr/>
                    <a:lstStyle/>
                    <a:p>
                      <a:pPr indent="0" algn="ctr">
                        <a:buNone/>
                      </a:pPr>
                      <a:r>
                        <a:rPr lang="zh-CN" sz="1200"/>
                        <a:t>小区</a:t>
                      </a:r>
                      <a:endParaRPr lang="zh-CN" altLang="en-US" sz="1200"/>
                    </a:p>
                  </a:txBody>
                  <a:tcPr marL="12700" marR="12700" marT="12700" anchor="ctr"/>
                </a:tc>
                <a:tc>
                  <a:txBody>
                    <a:bodyPr/>
                    <a:lstStyle/>
                    <a:p>
                      <a:pPr indent="0" algn="ctr">
                        <a:buNone/>
                      </a:pPr>
                      <a:r>
                        <a:rPr lang="en-US" sz="1200"/>
                        <a:t>6632</a:t>
                      </a:r>
                      <a:endParaRPr lang="en-US" altLang="en-US" sz="1200"/>
                    </a:p>
                  </a:txBody>
                  <a:tcPr marL="12700" marR="12700" marT="12700" anchor="ctr"/>
                </a:tc>
                <a:tc>
                  <a:txBody>
                    <a:bodyPr/>
                    <a:lstStyle/>
                    <a:p>
                      <a:pPr indent="0" algn="ctr">
                        <a:buNone/>
                      </a:pPr>
                      <a:r>
                        <a:rPr lang="en-US" sz="1200"/>
                        <a:t>668</a:t>
                      </a:r>
                      <a:endParaRPr lang="en-US" altLang="en-US" sz="1200"/>
                    </a:p>
                  </a:txBody>
                  <a:tcPr marL="12700" marR="12700" marT="12700" anchor="ctr"/>
                </a:tc>
                <a:tc>
                  <a:txBody>
                    <a:bodyPr/>
                    <a:lstStyle/>
                    <a:p>
                      <a:pPr indent="0" algn="ctr">
                        <a:buNone/>
                      </a:pPr>
                      <a:r>
                        <a:rPr lang="en-US" sz="1200"/>
                        <a:t>2990</a:t>
                      </a:r>
                      <a:endParaRPr lang="en-US" altLang="en-US" sz="1200"/>
                    </a:p>
                  </a:txBody>
                  <a:tcPr marL="12700" marR="12700" marT="12700" anchor="ctr"/>
                </a:tc>
                <a:tc>
                  <a:txBody>
                    <a:bodyPr/>
                    <a:lstStyle/>
                    <a:p>
                      <a:pPr indent="0" algn="ctr">
                        <a:buNone/>
                      </a:pPr>
                      <a:r>
                        <a:rPr lang="en-US" sz="1200"/>
                        <a:t>711</a:t>
                      </a:r>
                      <a:endParaRPr lang="en-US" altLang="en-US" sz="1200"/>
                    </a:p>
                  </a:txBody>
                  <a:tcPr marL="12700" marR="12700" marT="12700" anchor="ctr"/>
                </a:tc>
                <a:tc>
                  <a:txBody>
                    <a:bodyPr/>
                    <a:lstStyle/>
                    <a:p>
                      <a:pPr indent="0" algn="ctr">
                        <a:buNone/>
                      </a:pPr>
                      <a:r>
                        <a:rPr lang="en-US" sz="1200"/>
                        <a:t>710</a:t>
                      </a:r>
                      <a:endParaRPr lang="en-US" altLang="en-US" sz="1200"/>
                    </a:p>
                  </a:txBody>
                  <a:tcPr marL="12700" marR="12700" marT="12700" anchor="ctr"/>
                </a:tc>
                <a:tc>
                  <a:txBody>
                    <a:bodyPr/>
                    <a:lstStyle/>
                    <a:p>
                      <a:pPr indent="0" algn="ctr">
                        <a:buNone/>
                      </a:pPr>
                      <a:r>
                        <a:rPr lang="en-US" sz="1200"/>
                        <a:t>1799</a:t>
                      </a:r>
                      <a:endParaRPr lang="en-US" altLang="en-US" sz="1200"/>
                    </a:p>
                  </a:txBody>
                  <a:tcPr marL="12700" marR="12700" marT="12700" anchor="ctr"/>
                </a:tc>
                <a:tc>
                  <a:txBody>
                    <a:bodyPr/>
                    <a:lstStyle/>
                    <a:p>
                      <a:pPr indent="0" algn="ctr">
                        <a:buNone/>
                      </a:pPr>
                      <a:r>
                        <a:rPr lang="en-US" sz="1200"/>
                        <a:t>707</a:t>
                      </a:r>
                      <a:endParaRPr lang="en-US" altLang="en-US" sz="1200"/>
                    </a:p>
                  </a:txBody>
                  <a:tcPr marL="12700" marR="12700" marT="12700" anchor="ctr"/>
                </a:tc>
                <a:tc>
                  <a:txBody>
                    <a:bodyPr/>
                    <a:lstStyle/>
                    <a:p>
                      <a:pPr indent="0" algn="ctr">
                        <a:buNone/>
                      </a:pPr>
                      <a:r>
                        <a:rPr lang="en-US" sz="1200"/>
                        <a:t>926</a:t>
                      </a:r>
                      <a:endParaRPr lang="en-US" altLang="en-US" sz="1200"/>
                    </a:p>
                  </a:txBody>
                  <a:tcPr marL="12700" marR="12700" marT="12700" anchor="ctr"/>
                </a:tc>
                <a:tc>
                  <a:txBody>
                    <a:bodyPr/>
                    <a:lstStyle/>
                    <a:p>
                      <a:pPr indent="0" algn="ctr">
                        <a:buNone/>
                      </a:pPr>
                      <a:r>
                        <a:rPr lang="en-US" sz="1200"/>
                        <a:t>537</a:t>
                      </a:r>
                      <a:endParaRPr lang="en-US" altLang="en-US" sz="1200"/>
                    </a:p>
                  </a:txBody>
                  <a:tcPr marL="12700" marR="12700" marT="12700" anchor="ctr"/>
                </a:tc>
                <a:tc>
                  <a:txBody>
                    <a:bodyPr/>
                    <a:lstStyle/>
                    <a:p>
                      <a:pPr indent="0" algn="ctr">
                        <a:buNone/>
                      </a:pPr>
                      <a:r>
                        <a:rPr lang="en-US" sz="1200"/>
                        <a:t>515</a:t>
                      </a:r>
                      <a:endParaRPr lang="en-US" altLang="en-US" sz="1200"/>
                    </a:p>
                  </a:txBody>
                  <a:tcPr marL="12700" marR="12700" marT="12700" anchor="ctr"/>
                </a:tc>
                <a:tc>
                  <a:txBody>
                    <a:bodyPr/>
                    <a:lstStyle/>
                    <a:p>
                      <a:pPr indent="0" algn="ctr">
                        <a:buNone/>
                      </a:pPr>
                      <a:r>
                        <a:rPr lang="en-US" sz="1200"/>
                        <a:t>234</a:t>
                      </a:r>
                      <a:endParaRPr lang="en-US" altLang="en-US" sz="1200"/>
                    </a:p>
                  </a:txBody>
                  <a:tcPr marL="12700" marR="12700" marT="12700" anchor="ctr"/>
                </a:tc>
                <a:tc>
                  <a:txBody>
                    <a:bodyPr/>
                    <a:lstStyle/>
                    <a:p>
                      <a:pPr indent="0" algn="ctr">
                        <a:buNone/>
                      </a:pPr>
                      <a:r>
                        <a:rPr lang="en-US" sz="1200"/>
                        <a:t>6649</a:t>
                      </a:r>
                      <a:endParaRPr lang="en-US" altLang="en-US" sz="1200"/>
                    </a:p>
                  </a:txBody>
                  <a:tcPr marL="12700" marR="12700" marT="12700" anchor="ctr"/>
                </a:tc>
                <a:tc>
                  <a:txBody>
                    <a:bodyPr/>
                    <a:lstStyle/>
                    <a:p>
                      <a:pPr indent="0" algn="ctr">
                        <a:buNone/>
                      </a:pPr>
                      <a:r>
                        <a:rPr lang="en-US" sz="1200"/>
                        <a:t>1282</a:t>
                      </a:r>
                      <a:endParaRPr lang="en-US" altLang="en-US" sz="1200"/>
                    </a:p>
                  </a:txBody>
                  <a:tcPr marL="12700" marR="12700" marT="12700" anchor="ctr"/>
                </a:tc>
                <a:tc>
                  <a:txBody>
                    <a:bodyPr/>
                    <a:lstStyle/>
                    <a:p>
                      <a:pPr indent="0" algn="ctr">
                        <a:buNone/>
                      </a:pPr>
                      <a:r>
                        <a:rPr lang="en-US" sz="1200"/>
                        <a:t>460</a:t>
                      </a:r>
                      <a:endParaRPr lang="en-US" altLang="en-US" sz="1200"/>
                    </a:p>
                  </a:txBody>
                  <a:tcPr marL="12700" marR="12700" marT="12700" anchor="ctr"/>
                </a:tc>
                <a:tc>
                  <a:txBody>
                    <a:bodyPr/>
                    <a:lstStyle/>
                    <a:p>
                      <a:pPr indent="0" algn="ctr">
                        <a:buNone/>
                      </a:pPr>
                      <a:r>
                        <a:rPr lang="en-US" sz="1200"/>
                        <a:t>754</a:t>
                      </a:r>
                      <a:endParaRPr lang="en-US" altLang="en-US" sz="1200"/>
                    </a:p>
                  </a:txBody>
                  <a:tcPr marL="12700" marR="12700" marT="12700" anchor="ctr"/>
                </a:tc>
                <a:tc>
                  <a:txBody>
                    <a:bodyPr/>
                    <a:lstStyle/>
                    <a:p>
                      <a:pPr indent="0" algn="ctr">
                        <a:buNone/>
                      </a:pPr>
                      <a:r>
                        <a:rPr lang="en-US" sz="1200"/>
                        <a:t>435</a:t>
                      </a:r>
                      <a:endParaRPr lang="en-US" altLang="en-US" sz="1200"/>
                    </a:p>
                  </a:txBody>
                  <a:tcPr marL="12700" marR="12700" marT="12700" anchor="ctr"/>
                </a:tc>
                <a:tc>
                  <a:txBody>
                    <a:bodyPr/>
                    <a:lstStyle/>
                    <a:p>
                      <a:pPr indent="0" algn="ctr">
                        <a:buNone/>
                      </a:pPr>
                      <a:r>
                        <a:rPr lang="en-US" sz="1200"/>
                        <a:t>462</a:t>
                      </a:r>
                      <a:endParaRPr lang="en-US" altLang="en-US" sz="1200"/>
                    </a:p>
                  </a:txBody>
                  <a:tcPr marL="12700" marR="12700" marT="12700" anchor="ctr"/>
                </a:tc>
                <a:tc>
                  <a:txBody>
                    <a:bodyPr/>
                    <a:lstStyle/>
                    <a:p>
                      <a:pPr indent="0" algn="ctr">
                        <a:buNone/>
                      </a:pPr>
                      <a:r>
                        <a:rPr lang="en-US" sz="1200"/>
                        <a:t>40</a:t>
                      </a:r>
                      <a:endParaRPr lang="en-US" altLang="en-US" sz="1200"/>
                    </a:p>
                  </a:txBody>
                  <a:tcPr marL="12700" marR="12700" marT="12700" anchor="ctr"/>
                </a:tc>
                <a:tc>
                  <a:txBody>
                    <a:bodyPr/>
                    <a:lstStyle/>
                    <a:p>
                      <a:pPr indent="0" algn="ctr">
                        <a:buNone/>
                      </a:pPr>
                      <a:r>
                        <a:rPr lang="en-US" sz="1200"/>
                        <a:t>793</a:t>
                      </a:r>
                      <a:endParaRPr lang="en-US" altLang="en-US" sz="1200"/>
                    </a:p>
                  </a:txBody>
                  <a:tcPr marL="12700" marR="12700" marT="12700" anchor="ctr"/>
                </a:tc>
                <a:tc>
                  <a:txBody>
                    <a:bodyPr/>
                    <a:lstStyle/>
                    <a:p>
                      <a:pPr indent="0" algn="ctr">
                        <a:buNone/>
                      </a:pPr>
                      <a:r>
                        <a:rPr lang="en-US" sz="1200"/>
                        <a:t>600</a:t>
                      </a:r>
                      <a:endParaRPr lang="en-US" altLang="en-US" sz="1200"/>
                    </a:p>
                  </a:txBody>
                  <a:tcPr marL="12700" marR="12700" marT="12700" anchor="ctr"/>
                </a:tc>
              </a:tr>
              <a:tr h="194310">
                <a:tc>
                  <a:txBody>
                    <a:bodyPr/>
                    <a:lstStyle/>
                    <a:p>
                      <a:pPr indent="0" algn="ctr">
                        <a:buNone/>
                      </a:pPr>
                      <a:r>
                        <a:rPr lang="zh-CN" sz="1200"/>
                        <a:t>物资</a:t>
                      </a:r>
                      <a:endParaRPr lang="zh-CN" altLang="en-US" sz="1200"/>
                    </a:p>
                  </a:txBody>
                  <a:tcPr marL="12700" marR="12700" marT="12700" anchor="ctr"/>
                </a:tc>
                <a:tc>
                  <a:txBody>
                    <a:bodyPr/>
                    <a:lstStyle/>
                    <a:p>
                      <a:pPr indent="0" algn="ctr">
                        <a:buNone/>
                      </a:pPr>
                      <a:r>
                        <a:rPr lang="en-US" sz="1200"/>
                        <a:t>6838</a:t>
                      </a:r>
                      <a:endParaRPr lang="en-US" altLang="en-US" sz="1200"/>
                    </a:p>
                  </a:txBody>
                  <a:tcPr marL="12700" marR="12700" marT="12700" anchor="ctr"/>
                </a:tc>
                <a:tc>
                  <a:txBody>
                    <a:bodyPr/>
                    <a:lstStyle/>
                    <a:p>
                      <a:pPr indent="0" algn="ctr">
                        <a:buNone/>
                      </a:pPr>
                      <a:r>
                        <a:rPr lang="en-US" sz="1200"/>
                        <a:t>758</a:t>
                      </a:r>
                      <a:endParaRPr lang="en-US" altLang="en-US" sz="1200"/>
                    </a:p>
                  </a:txBody>
                  <a:tcPr marL="12700" marR="12700" marT="12700" anchor="ctr"/>
                </a:tc>
                <a:tc>
                  <a:txBody>
                    <a:bodyPr/>
                    <a:lstStyle/>
                    <a:p>
                      <a:pPr indent="0" algn="ctr">
                        <a:buNone/>
                      </a:pPr>
                      <a:r>
                        <a:rPr lang="en-US" sz="1200"/>
                        <a:t>1450</a:t>
                      </a:r>
                      <a:endParaRPr lang="en-US" altLang="en-US" sz="1200"/>
                    </a:p>
                  </a:txBody>
                  <a:tcPr marL="12700" marR="12700" marT="12700" anchor="ctr"/>
                </a:tc>
                <a:tc>
                  <a:txBody>
                    <a:bodyPr/>
                    <a:lstStyle/>
                    <a:p>
                      <a:pPr indent="0" algn="ctr">
                        <a:buNone/>
                      </a:pPr>
                      <a:r>
                        <a:rPr lang="en-US" sz="1200"/>
                        <a:t>769</a:t>
                      </a:r>
                      <a:endParaRPr lang="en-US" altLang="en-US" sz="1200"/>
                    </a:p>
                  </a:txBody>
                  <a:tcPr marL="12700" marR="12700" marT="12700" anchor="ctr"/>
                </a:tc>
                <a:tc>
                  <a:txBody>
                    <a:bodyPr/>
                    <a:lstStyle/>
                    <a:p>
                      <a:pPr indent="0" algn="ctr">
                        <a:buNone/>
                      </a:pPr>
                      <a:r>
                        <a:rPr lang="en-US" sz="1200"/>
                        <a:t>944</a:t>
                      </a:r>
                      <a:endParaRPr lang="en-US" altLang="en-US" sz="1200"/>
                    </a:p>
                  </a:txBody>
                  <a:tcPr marL="12700" marR="12700" marT="12700" anchor="ctr"/>
                </a:tc>
                <a:tc>
                  <a:txBody>
                    <a:bodyPr/>
                    <a:lstStyle/>
                    <a:p>
                      <a:pPr indent="0" algn="ctr">
                        <a:buNone/>
                      </a:pPr>
                      <a:r>
                        <a:rPr lang="en-US" sz="1200"/>
                        <a:t>784</a:t>
                      </a:r>
                      <a:endParaRPr lang="en-US" altLang="en-US" sz="1200"/>
                    </a:p>
                  </a:txBody>
                  <a:tcPr marL="12700" marR="12700" marT="12700" anchor="ctr"/>
                </a:tc>
                <a:tc>
                  <a:txBody>
                    <a:bodyPr/>
                    <a:lstStyle/>
                    <a:p>
                      <a:pPr indent="0" algn="ctr">
                        <a:buNone/>
                      </a:pPr>
                      <a:r>
                        <a:rPr lang="en-US" sz="1200"/>
                        <a:t>934</a:t>
                      </a:r>
                      <a:endParaRPr lang="en-US" altLang="en-US" sz="1200"/>
                    </a:p>
                  </a:txBody>
                  <a:tcPr marL="12700" marR="12700" marT="12700" anchor="ctr"/>
                </a:tc>
                <a:tc>
                  <a:txBody>
                    <a:bodyPr/>
                    <a:lstStyle/>
                    <a:p>
                      <a:pPr indent="0" algn="ctr">
                        <a:buNone/>
                      </a:pPr>
                      <a:r>
                        <a:rPr lang="en-US" sz="1200"/>
                        <a:t>655</a:t>
                      </a:r>
                      <a:endParaRPr lang="en-US" altLang="en-US" sz="1200"/>
                    </a:p>
                  </a:txBody>
                  <a:tcPr marL="12700" marR="12700" marT="12700" anchor="ctr"/>
                </a:tc>
                <a:tc>
                  <a:txBody>
                    <a:bodyPr/>
                    <a:lstStyle/>
                    <a:p>
                      <a:pPr indent="0" algn="ctr">
                        <a:buNone/>
                      </a:pPr>
                      <a:r>
                        <a:rPr lang="en-US" sz="1200"/>
                        <a:t>652</a:t>
                      </a:r>
                      <a:endParaRPr lang="en-US" altLang="en-US" sz="1200"/>
                    </a:p>
                  </a:txBody>
                  <a:tcPr marL="12700" marR="12700" marT="12700" anchor="ctr"/>
                </a:tc>
                <a:tc>
                  <a:txBody>
                    <a:bodyPr/>
                    <a:lstStyle/>
                    <a:p>
                      <a:pPr indent="0" algn="ctr">
                        <a:buNone/>
                      </a:pPr>
                      <a:r>
                        <a:rPr lang="en-US" sz="1200"/>
                        <a:t>335</a:t>
                      </a:r>
                      <a:endParaRPr lang="en-US" altLang="en-US" sz="1200"/>
                    </a:p>
                  </a:txBody>
                  <a:tcPr marL="12700" marR="12700" marT="12700" anchor="ctr"/>
                </a:tc>
                <a:tc>
                  <a:txBody>
                    <a:bodyPr/>
                    <a:lstStyle/>
                    <a:p>
                      <a:pPr indent="0" algn="ctr">
                        <a:buNone/>
                      </a:pPr>
                      <a:r>
                        <a:rPr lang="en-US" sz="1200"/>
                        <a:t>231</a:t>
                      </a:r>
                      <a:endParaRPr lang="en-US" altLang="en-US" sz="1200"/>
                    </a:p>
                  </a:txBody>
                  <a:tcPr marL="12700" marR="12700" marT="12700" anchor="ctr"/>
                </a:tc>
                <a:tc>
                  <a:txBody>
                    <a:bodyPr/>
                    <a:lstStyle/>
                    <a:p>
                      <a:pPr indent="0" algn="ctr">
                        <a:buNone/>
                      </a:pPr>
                      <a:r>
                        <a:rPr lang="en-US" sz="1200"/>
                        <a:t>1282</a:t>
                      </a:r>
                      <a:endParaRPr lang="en-US" altLang="en-US" sz="1200"/>
                    </a:p>
                  </a:txBody>
                  <a:tcPr marL="12700" marR="12700" marT="12700" anchor="ctr"/>
                </a:tc>
                <a:tc>
                  <a:txBody>
                    <a:bodyPr/>
                    <a:lstStyle/>
                    <a:p>
                      <a:pPr indent="0" algn="ctr">
                        <a:buNone/>
                      </a:pPr>
                      <a:r>
                        <a:rPr lang="en-US" sz="1200"/>
                        <a:t>6870</a:t>
                      </a:r>
                      <a:endParaRPr lang="en-US" altLang="en-US" sz="1200"/>
                    </a:p>
                  </a:txBody>
                  <a:tcPr marL="12700" marR="12700" marT="12700" anchor="ctr"/>
                </a:tc>
                <a:tc>
                  <a:txBody>
                    <a:bodyPr/>
                    <a:lstStyle/>
                    <a:p>
                      <a:pPr indent="0" algn="ctr">
                        <a:buNone/>
                      </a:pPr>
                      <a:r>
                        <a:rPr lang="en-US" sz="1200"/>
                        <a:t>314</a:t>
                      </a:r>
                      <a:endParaRPr lang="en-US" altLang="en-US" sz="1200"/>
                    </a:p>
                  </a:txBody>
                  <a:tcPr marL="12700" marR="12700" marT="12700" anchor="ctr"/>
                </a:tc>
                <a:tc>
                  <a:txBody>
                    <a:bodyPr/>
                    <a:lstStyle/>
                    <a:p>
                      <a:pPr indent="0" algn="ctr">
                        <a:buNone/>
                      </a:pPr>
                      <a:r>
                        <a:rPr lang="en-US" sz="1200"/>
                        <a:t>363</a:t>
                      </a:r>
                      <a:endParaRPr lang="en-US" altLang="en-US" sz="1200"/>
                    </a:p>
                  </a:txBody>
                  <a:tcPr marL="12700" marR="12700" marT="12700" anchor="ctr"/>
                </a:tc>
                <a:tc>
                  <a:txBody>
                    <a:bodyPr/>
                    <a:lstStyle/>
                    <a:p>
                      <a:pPr indent="0" algn="ctr">
                        <a:buNone/>
                      </a:pPr>
                      <a:r>
                        <a:rPr lang="en-US" sz="1200"/>
                        <a:t>1040</a:t>
                      </a:r>
                      <a:endParaRPr lang="en-US" altLang="en-US" sz="1200"/>
                    </a:p>
                  </a:txBody>
                  <a:tcPr marL="12700" marR="12700" marT="12700" anchor="ctr"/>
                </a:tc>
                <a:tc>
                  <a:txBody>
                    <a:bodyPr/>
                    <a:lstStyle/>
                    <a:p>
                      <a:pPr indent="0" algn="ctr">
                        <a:buNone/>
                      </a:pPr>
                      <a:r>
                        <a:rPr lang="en-US" sz="1200"/>
                        <a:t>726</a:t>
                      </a:r>
                      <a:endParaRPr lang="en-US" altLang="en-US" sz="1200"/>
                    </a:p>
                  </a:txBody>
                  <a:tcPr marL="12700" marR="12700" marT="12700" anchor="ctr"/>
                </a:tc>
                <a:tc>
                  <a:txBody>
                    <a:bodyPr/>
                    <a:lstStyle/>
                    <a:p>
                      <a:pPr indent="0" algn="ctr">
                        <a:buNone/>
                      </a:pPr>
                      <a:r>
                        <a:rPr lang="en-US" sz="1200"/>
                        <a:t>232</a:t>
                      </a:r>
                      <a:endParaRPr lang="en-US" altLang="en-US" sz="1200"/>
                    </a:p>
                  </a:txBody>
                  <a:tcPr marL="12700" marR="12700" marT="12700" anchor="ctr"/>
                </a:tc>
                <a:tc>
                  <a:txBody>
                    <a:bodyPr/>
                    <a:lstStyle/>
                    <a:p>
                      <a:pPr indent="0" algn="ctr">
                        <a:buNone/>
                      </a:pPr>
                      <a:r>
                        <a:rPr lang="en-US" sz="1200"/>
                        <a:t>326</a:t>
                      </a:r>
                      <a:endParaRPr lang="en-US" altLang="en-US" sz="1200"/>
                    </a:p>
                  </a:txBody>
                  <a:tcPr marL="12700" marR="12700" marT="12700" anchor="ctr"/>
                </a:tc>
                <a:tc>
                  <a:txBody>
                    <a:bodyPr/>
                    <a:lstStyle/>
                    <a:p>
                      <a:pPr indent="0" algn="ctr">
                        <a:buNone/>
                      </a:pPr>
                      <a:r>
                        <a:rPr lang="en-US" sz="1200"/>
                        <a:t>353</a:t>
                      </a:r>
                      <a:endParaRPr lang="en-US" altLang="en-US" sz="1200"/>
                    </a:p>
                  </a:txBody>
                  <a:tcPr marL="12700" marR="12700" marT="12700" anchor="ctr"/>
                </a:tc>
              </a:tr>
              <a:tr h="194310">
                <a:tc>
                  <a:txBody>
                    <a:bodyPr/>
                    <a:lstStyle/>
                    <a:p>
                      <a:pPr indent="0" algn="ctr">
                        <a:buNone/>
                      </a:pPr>
                      <a:r>
                        <a:rPr lang="zh-CN" sz="1200"/>
                        <a:t>新冠</a:t>
                      </a:r>
                      <a:endParaRPr lang="zh-CN" altLang="en-US" sz="1200"/>
                    </a:p>
                  </a:txBody>
                  <a:tcPr marL="12700" marR="12700" marT="12700" anchor="ctr"/>
                </a:tc>
                <a:tc>
                  <a:txBody>
                    <a:bodyPr/>
                    <a:lstStyle/>
                    <a:p>
                      <a:pPr indent="0" algn="ctr">
                        <a:buNone/>
                      </a:pPr>
                      <a:r>
                        <a:rPr lang="en-US" sz="1200"/>
                        <a:t>4836</a:t>
                      </a:r>
                      <a:endParaRPr lang="en-US" altLang="en-US" sz="1200"/>
                    </a:p>
                  </a:txBody>
                  <a:tcPr marL="12700" marR="12700" marT="12700" anchor="ctr"/>
                </a:tc>
                <a:tc>
                  <a:txBody>
                    <a:bodyPr/>
                    <a:lstStyle/>
                    <a:p>
                      <a:pPr indent="0" algn="ctr">
                        <a:buNone/>
                      </a:pPr>
                      <a:r>
                        <a:rPr lang="en-US" sz="1200"/>
                        <a:t>1974</a:t>
                      </a:r>
                      <a:endParaRPr lang="en-US" altLang="en-US" sz="1200"/>
                    </a:p>
                  </a:txBody>
                  <a:tcPr marL="12700" marR="12700" marT="12700" anchor="ctr"/>
                </a:tc>
                <a:tc>
                  <a:txBody>
                    <a:bodyPr/>
                    <a:lstStyle/>
                    <a:p>
                      <a:pPr indent="0" algn="ctr">
                        <a:buNone/>
                      </a:pPr>
                      <a:r>
                        <a:rPr lang="en-US" sz="1200"/>
                        <a:t>453</a:t>
                      </a:r>
                      <a:endParaRPr lang="en-US" altLang="en-US" sz="1200"/>
                    </a:p>
                  </a:txBody>
                  <a:tcPr marL="12700" marR="12700" marT="12700" anchor="ctr"/>
                </a:tc>
                <a:tc>
                  <a:txBody>
                    <a:bodyPr/>
                    <a:lstStyle/>
                    <a:p>
                      <a:pPr indent="0" algn="ctr">
                        <a:buNone/>
                      </a:pPr>
                      <a:r>
                        <a:rPr lang="en-US" sz="1200"/>
                        <a:t>2083</a:t>
                      </a:r>
                      <a:endParaRPr lang="en-US" altLang="en-US" sz="1200"/>
                    </a:p>
                  </a:txBody>
                  <a:tcPr marL="12700" marR="12700" marT="12700" anchor="ctr"/>
                </a:tc>
                <a:tc>
                  <a:txBody>
                    <a:bodyPr/>
                    <a:lstStyle/>
                    <a:p>
                      <a:pPr indent="0" algn="ctr">
                        <a:buNone/>
                      </a:pPr>
                      <a:r>
                        <a:rPr lang="en-US" sz="1200"/>
                        <a:t>1344</a:t>
                      </a:r>
                      <a:endParaRPr lang="en-US" altLang="en-US" sz="1200"/>
                    </a:p>
                  </a:txBody>
                  <a:tcPr marL="12700" marR="12700" marT="12700" anchor="ctr"/>
                </a:tc>
                <a:tc>
                  <a:txBody>
                    <a:bodyPr/>
                    <a:lstStyle/>
                    <a:p>
                      <a:pPr indent="0" algn="ctr">
                        <a:buNone/>
                      </a:pPr>
                      <a:r>
                        <a:rPr lang="en-US" sz="1200"/>
                        <a:t>1154</a:t>
                      </a:r>
                      <a:endParaRPr lang="en-US" altLang="en-US" sz="1200"/>
                    </a:p>
                  </a:txBody>
                  <a:tcPr marL="12700" marR="12700" marT="12700" anchor="ctr"/>
                </a:tc>
                <a:tc>
                  <a:txBody>
                    <a:bodyPr/>
                    <a:lstStyle/>
                    <a:p>
                      <a:pPr indent="0" algn="ctr">
                        <a:buNone/>
                      </a:pPr>
                      <a:r>
                        <a:rPr lang="en-US" sz="1200"/>
                        <a:t>1335</a:t>
                      </a:r>
                      <a:endParaRPr lang="en-US" altLang="en-US" sz="1200"/>
                    </a:p>
                  </a:txBody>
                  <a:tcPr marL="12700" marR="12700" marT="12700" anchor="ctr"/>
                </a:tc>
                <a:tc>
                  <a:txBody>
                    <a:bodyPr/>
                    <a:lstStyle/>
                    <a:p>
                      <a:pPr indent="0" algn="ctr">
                        <a:buNone/>
                      </a:pPr>
                      <a:r>
                        <a:rPr lang="en-US" sz="1200"/>
                        <a:t>1203</a:t>
                      </a:r>
                      <a:endParaRPr lang="en-US" altLang="en-US" sz="1200"/>
                    </a:p>
                  </a:txBody>
                  <a:tcPr marL="12700" marR="12700" marT="12700" anchor="ctr"/>
                </a:tc>
                <a:tc>
                  <a:txBody>
                    <a:bodyPr/>
                    <a:lstStyle/>
                    <a:p>
                      <a:pPr indent="0" algn="ctr">
                        <a:buNone/>
                      </a:pPr>
                      <a:r>
                        <a:rPr lang="en-US" sz="1200"/>
                        <a:t>2152</a:t>
                      </a:r>
                      <a:endParaRPr lang="en-US" altLang="en-US" sz="1200"/>
                    </a:p>
                  </a:txBody>
                  <a:tcPr marL="12700" marR="12700" marT="12700" anchor="ctr"/>
                </a:tc>
                <a:tc>
                  <a:txBody>
                    <a:bodyPr/>
                    <a:lstStyle/>
                    <a:p>
                      <a:pPr indent="0" algn="ctr">
                        <a:buNone/>
                      </a:pPr>
                      <a:r>
                        <a:rPr lang="en-US" sz="1200"/>
                        <a:t>1180</a:t>
                      </a:r>
                      <a:endParaRPr lang="en-US" altLang="en-US" sz="1200"/>
                    </a:p>
                  </a:txBody>
                  <a:tcPr marL="12700" marR="12700" marT="12700" anchor="ctr"/>
                </a:tc>
                <a:tc>
                  <a:txBody>
                    <a:bodyPr/>
                    <a:lstStyle/>
                    <a:p>
                      <a:pPr indent="0" algn="ctr">
                        <a:buNone/>
                      </a:pPr>
                      <a:r>
                        <a:rPr lang="en-US" sz="1200"/>
                        <a:t>1619</a:t>
                      </a:r>
                      <a:endParaRPr lang="en-US" altLang="en-US" sz="1200"/>
                    </a:p>
                  </a:txBody>
                  <a:tcPr marL="12700" marR="12700" marT="12700" anchor="ctr"/>
                </a:tc>
                <a:tc>
                  <a:txBody>
                    <a:bodyPr/>
                    <a:lstStyle/>
                    <a:p>
                      <a:pPr indent="0" algn="ctr">
                        <a:buNone/>
                      </a:pPr>
                      <a:r>
                        <a:rPr lang="en-US" sz="1200"/>
                        <a:t>460</a:t>
                      </a:r>
                      <a:endParaRPr lang="en-US" altLang="en-US" sz="1200"/>
                    </a:p>
                  </a:txBody>
                  <a:tcPr marL="12700" marR="12700" marT="12700" anchor="ctr"/>
                </a:tc>
                <a:tc>
                  <a:txBody>
                    <a:bodyPr/>
                    <a:lstStyle/>
                    <a:p>
                      <a:pPr indent="0" algn="ctr">
                        <a:buNone/>
                      </a:pPr>
                      <a:r>
                        <a:rPr lang="en-US" sz="1200"/>
                        <a:t>314</a:t>
                      </a:r>
                      <a:endParaRPr lang="en-US" altLang="en-US" sz="1200"/>
                    </a:p>
                  </a:txBody>
                  <a:tcPr marL="12700" marR="12700" marT="12700" anchor="ctr"/>
                </a:tc>
                <a:tc>
                  <a:txBody>
                    <a:bodyPr/>
                    <a:lstStyle/>
                    <a:p>
                      <a:pPr indent="0" algn="ctr">
                        <a:buNone/>
                      </a:pPr>
                      <a:r>
                        <a:rPr lang="en-US" sz="1200"/>
                        <a:t>4985</a:t>
                      </a:r>
                      <a:endParaRPr lang="en-US" altLang="en-US" sz="1200"/>
                    </a:p>
                  </a:txBody>
                  <a:tcPr marL="12700" marR="12700" marT="12700" anchor="ctr"/>
                </a:tc>
                <a:tc>
                  <a:txBody>
                    <a:bodyPr/>
                    <a:lstStyle/>
                    <a:p>
                      <a:pPr indent="0" algn="ctr">
                        <a:buNone/>
                      </a:pPr>
                      <a:r>
                        <a:rPr lang="en-US" sz="1200"/>
                        <a:t>1053</a:t>
                      </a:r>
                      <a:endParaRPr lang="en-US" altLang="en-US" sz="1200"/>
                    </a:p>
                  </a:txBody>
                  <a:tcPr marL="12700" marR="12700" marT="12700" anchor="ctr"/>
                </a:tc>
                <a:tc>
                  <a:txBody>
                    <a:bodyPr/>
                    <a:lstStyle/>
                    <a:p>
                      <a:pPr indent="0" algn="ctr">
                        <a:buNone/>
                      </a:pPr>
                      <a:r>
                        <a:rPr lang="en-US" sz="1200"/>
                        <a:t>498</a:t>
                      </a:r>
                      <a:endParaRPr lang="en-US" altLang="en-US" sz="1200"/>
                    </a:p>
                  </a:txBody>
                  <a:tcPr marL="12700" marR="12700" marT="12700" anchor="ctr"/>
                </a:tc>
                <a:tc>
                  <a:txBody>
                    <a:bodyPr/>
                    <a:lstStyle/>
                    <a:p>
                      <a:pPr indent="0" algn="ctr">
                        <a:buNone/>
                      </a:pPr>
                      <a:r>
                        <a:rPr lang="en-US" sz="1200"/>
                        <a:t>434</a:t>
                      </a:r>
                      <a:endParaRPr lang="en-US" altLang="en-US" sz="1200"/>
                    </a:p>
                  </a:txBody>
                  <a:tcPr marL="12700" marR="12700" marT="12700" anchor="ctr"/>
                </a:tc>
                <a:tc>
                  <a:txBody>
                    <a:bodyPr/>
                    <a:lstStyle/>
                    <a:p>
                      <a:pPr indent="0" algn="ctr">
                        <a:buNone/>
                      </a:pPr>
                      <a:r>
                        <a:rPr lang="en-US" sz="1200"/>
                        <a:t>428</a:t>
                      </a:r>
                      <a:endParaRPr lang="en-US" altLang="en-US" sz="1200"/>
                    </a:p>
                  </a:txBody>
                  <a:tcPr marL="12700" marR="12700" marT="12700" anchor="ctr"/>
                </a:tc>
                <a:tc>
                  <a:txBody>
                    <a:bodyPr/>
                    <a:lstStyle/>
                    <a:p>
                      <a:pPr indent="0" algn="ctr">
                        <a:buNone/>
                      </a:pPr>
                      <a:r>
                        <a:rPr lang="en-US" sz="1200"/>
                        <a:t>841</a:t>
                      </a:r>
                      <a:endParaRPr lang="en-US" altLang="en-US" sz="1200"/>
                    </a:p>
                  </a:txBody>
                  <a:tcPr marL="12700" marR="12700" marT="12700" anchor="ctr"/>
                </a:tc>
                <a:tc>
                  <a:txBody>
                    <a:bodyPr/>
                    <a:lstStyle/>
                    <a:p>
                      <a:pPr indent="0" algn="ctr">
                        <a:buNone/>
                      </a:pPr>
                      <a:r>
                        <a:rPr lang="en-US" sz="1200"/>
                        <a:t>988</a:t>
                      </a:r>
                      <a:endParaRPr lang="en-US" altLang="en-US" sz="1200"/>
                    </a:p>
                  </a:txBody>
                  <a:tcPr marL="12700" marR="12700" marT="12700" anchor="ctr"/>
                </a:tc>
              </a:tr>
              <a:tr h="194310">
                <a:tc>
                  <a:txBody>
                    <a:bodyPr/>
                    <a:lstStyle/>
                    <a:p>
                      <a:pPr indent="0" algn="ctr">
                        <a:buNone/>
                      </a:pPr>
                      <a:r>
                        <a:rPr lang="zh-CN" sz="1200"/>
                        <a:t>确诊</a:t>
                      </a:r>
                      <a:endParaRPr lang="zh-CN" altLang="en-US" sz="1200"/>
                    </a:p>
                  </a:txBody>
                  <a:tcPr marL="12700" marR="12700" marT="12700" anchor="ctr"/>
                </a:tc>
                <a:tc>
                  <a:txBody>
                    <a:bodyPr/>
                    <a:lstStyle/>
                    <a:p>
                      <a:pPr indent="0" algn="ctr">
                        <a:buNone/>
                      </a:pPr>
                      <a:r>
                        <a:rPr lang="en-US" sz="1200"/>
                        <a:t>6081</a:t>
                      </a:r>
                      <a:endParaRPr lang="en-US" altLang="en-US" sz="1200"/>
                    </a:p>
                  </a:txBody>
                  <a:tcPr marL="12700" marR="12700" marT="12700" anchor="ctr"/>
                </a:tc>
                <a:tc>
                  <a:txBody>
                    <a:bodyPr/>
                    <a:lstStyle/>
                    <a:p>
                      <a:pPr indent="0" algn="ctr">
                        <a:buNone/>
                      </a:pPr>
                      <a:r>
                        <a:rPr lang="en-US" sz="1200"/>
                        <a:t>1194</a:t>
                      </a:r>
                      <a:endParaRPr lang="en-US" altLang="en-US" sz="1200"/>
                    </a:p>
                  </a:txBody>
                  <a:tcPr marL="12700" marR="12700" marT="12700" anchor="ctr"/>
                </a:tc>
                <a:tc>
                  <a:txBody>
                    <a:bodyPr/>
                    <a:lstStyle/>
                    <a:p>
                      <a:pPr indent="0" algn="ctr">
                        <a:buNone/>
                      </a:pPr>
                      <a:r>
                        <a:rPr lang="en-US" sz="1200"/>
                        <a:t>3036</a:t>
                      </a:r>
                      <a:endParaRPr lang="en-US" altLang="en-US" sz="1200"/>
                    </a:p>
                  </a:txBody>
                  <a:tcPr marL="12700" marR="12700" marT="12700" anchor="ctr"/>
                </a:tc>
                <a:tc>
                  <a:txBody>
                    <a:bodyPr/>
                    <a:lstStyle/>
                    <a:p>
                      <a:pPr indent="0" algn="ctr">
                        <a:buNone/>
                      </a:pPr>
                      <a:r>
                        <a:rPr lang="en-US" sz="1200"/>
                        <a:t>1253</a:t>
                      </a:r>
                      <a:endParaRPr lang="en-US" altLang="en-US" sz="1200"/>
                    </a:p>
                  </a:txBody>
                  <a:tcPr marL="12700" marR="12700" marT="12700" anchor="ctr"/>
                </a:tc>
                <a:tc>
                  <a:txBody>
                    <a:bodyPr/>
                    <a:lstStyle/>
                    <a:p>
                      <a:pPr indent="0" algn="ctr">
                        <a:buNone/>
                      </a:pPr>
                      <a:r>
                        <a:rPr lang="en-US" sz="1200"/>
                        <a:t>849</a:t>
                      </a:r>
                      <a:endParaRPr lang="en-US" altLang="en-US" sz="1200"/>
                    </a:p>
                  </a:txBody>
                  <a:tcPr marL="12700" marR="12700" marT="12700" anchor="ctr"/>
                </a:tc>
                <a:tc>
                  <a:txBody>
                    <a:bodyPr/>
                    <a:lstStyle/>
                    <a:p>
                      <a:pPr indent="0" algn="ctr">
                        <a:buNone/>
                      </a:pPr>
                      <a:r>
                        <a:rPr lang="en-US" sz="1200"/>
                        <a:t>998</a:t>
                      </a:r>
                      <a:endParaRPr lang="en-US" altLang="en-US" sz="1200"/>
                    </a:p>
                  </a:txBody>
                  <a:tcPr marL="12700" marR="12700" marT="12700" anchor="ctr"/>
                </a:tc>
                <a:tc>
                  <a:txBody>
                    <a:bodyPr/>
                    <a:lstStyle/>
                    <a:p>
                      <a:pPr indent="0" algn="ctr">
                        <a:buNone/>
                      </a:pPr>
                      <a:r>
                        <a:rPr lang="en-US" sz="1200"/>
                        <a:t>815</a:t>
                      </a:r>
                      <a:endParaRPr lang="en-US" altLang="en-US" sz="1200"/>
                    </a:p>
                  </a:txBody>
                  <a:tcPr marL="12700" marR="12700" marT="12700" anchor="ctr"/>
                </a:tc>
                <a:tc>
                  <a:txBody>
                    <a:bodyPr/>
                    <a:lstStyle/>
                    <a:p>
                      <a:pPr indent="0" algn="ctr">
                        <a:buNone/>
                      </a:pPr>
                      <a:r>
                        <a:rPr lang="en-US" sz="1200"/>
                        <a:t>1045</a:t>
                      </a:r>
                      <a:endParaRPr lang="en-US" altLang="en-US" sz="1200"/>
                    </a:p>
                  </a:txBody>
                  <a:tcPr marL="12700" marR="12700" marT="12700" anchor="ctr"/>
                </a:tc>
                <a:tc>
                  <a:txBody>
                    <a:bodyPr/>
                    <a:lstStyle/>
                    <a:p>
                      <a:pPr indent="0" algn="ctr">
                        <a:buNone/>
                      </a:pPr>
                      <a:r>
                        <a:rPr lang="en-US" sz="1200"/>
                        <a:t>765</a:t>
                      </a:r>
                      <a:endParaRPr lang="en-US" altLang="en-US" sz="1200"/>
                    </a:p>
                  </a:txBody>
                  <a:tcPr marL="12700" marR="12700" marT="12700" anchor="ctr"/>
                </a:tc>
                <a:tc>
                  <a:txBody>
                    <a:bodyPr/>
                    <a:lstStyle/>
                    <a:p>
                      <a:pPr indent="0" algn="ctr">
                        <a:buNone/>
                      </a:pPr>
                      <a:r>
                        <a:rPr lang="en-US" sz="1200"/>
                        <a:t>4625</a:t>
                      </a:r>
                      <a:endParaRPr lang="en-US" altLang="en-US" sz="1200"/>
                    </a:p>
                  </a:txBody>
                  <a:tcPr marL="12700" marR="12700" marT="12700" anchor="ctr"/>
                </a:tc>
                <a:tc>
                  <a:txBody>
                    <a:bodyPr/>
                    <a:lstStyle/>
                    <a:p>
                      <a:pPr indent="0" algn="ctr">
                        <a:buNone/>
                      </a:pPr>
                      <a:r>
                        <a:rPr lang="en-US" sz="1200"/>
                        <a:t>1049</a:t>
                      </a:r>
                      <a:endParaRPr lang="en-US" altLang="en-US" sz="1200"/>
                    </a:p>
                  </a:txBody>
                  <a:tcPr marL="12700" marR="12700" marT="12700" anchor="ctr"/>
                </a:tc>
                <a:tc>
                  <a:txBody>
                    <a:bodyPr/>
                    <a:lstStyle/>
                    <a:p>
                      <a:pPr indent="0" algn="ctr">
                        <a:buNone/>
                      </a:pPr>
                      <a:r>
                        <a:rPr lang="en-US" sz="1200"/>
                        <a:t>754</a:t>
                      </a:r>
                      <a:endParaRPr lang="en-US" altLang="en-US" sz="1200"/>
                    </a:p>
                  </a:txBody>
                  <a:tcPr marL="12700" marR="12700" marT="12700" anchor="ctr"/>
                </a:tc>
                <a:tc>
                  <a:txBody>
                    <a:bodyPr/>
                    <a:lstStyle/>
                    <a:p>
                      <a:pPr indent="0" algn="ctr">
                        <a:buNone/>
                      </a:pPr>
                      <a:r>
                        <a:rPr lang="en-US" sz="1200"/>
                        <a:t>363</a:t>
                      </a:r>
                      <a:endParaRPr lang="en-US" altLang="en-US" sz="1200"/>
                    </a:p>
                  </a:txBody>
                  <a:tcPr marL="12700" marR="12700" marT="12700" anchor="ctr"/>
                </a:tc>
                <a:tc>
                  <a:txBody>
                    <a:bodyPr/>
                    <a:lstStyle/>
                    <a:p>
                      <a:pPr indent="0" algn="ctr">
                        <a:buNone/>
                      </a:pPr>
                      <a:r>
                        <a:rPr lang="en-US" sz="1200"/>
                        <a:t>1053</a:t>
                      </a:r>
                      <a:endParaRPr lang="en-US" altLang="en-US" sz="1200"/>
                    </a:p>
                  </a:txBody>
                  <a:tcPr marL="12700" marR="12700" marT="12700" anchor="ctr"/>
                </a:tc>
                <a:tc>
                  <a:txBody>
                    <a:bodyPr/>
                    <a:lstStyle/>
                    <a:p>
                      <a:pPr indent="0" algn="ctr">
                        <a:buNone/>
                      </a:pPr>
                      <a:r>
                        <a:rPr lang="en-US" sz="1200"/>
                        <a:t>6162</a:t>
                      </a:r>
                      <a:endParaRPr lang="en-US" altLang="en-US" sz="1200"/>
                    </a:p>
                  </a:txBody>
                  <a:tcPr marL="12700" marR="12700" marT="12700" anchor="ctr"/>
                </a:tc>
                <a:tc>
                  <a:txBody>
                    <a:bodyPr/>
                    <a:lstStyle/>
                    <a:p>
                      <a:pPr indent="0" algn="ctr">
                        <a:buNone/>
                      </a:pPr>
                      <a:r>
                        <a:rPr lang="en-US" sz="1200"/>
                        <a:t>261</a:t>
                      </a:r>
                      <a:endParaRPr lang="en-US" altLang="en-US" sz="1200"/>
                    </a:p>
                  </a:txBody>
                  <a:tcPr marL="12700" marR="12700" marT="12700" anchor="ctr"/>
                </a:tc>
                <a:tc>
                  <a:txBody>
                    <a:bodyPr/>
                    <a:lstStyle/>
                    <a:p>
                      <a:pPr indent="0" algn="ctr">
                        <a:buNone/>
                      </a:pPr>
                      <a:r>
                        <a:rPr lang="en-US" sz="1200"/>
                        <a:t>472</a:t>
                      </a:r>
                      <a:endParaRPr lang="en-US" altLang="en-US" sz="1200"/>
                    </a:p>
                  </a:txBody>
                  <a:tcPr marL="12700" marR="12700" marT="12700" anchor="ctr"/>
                </a:tc>
                <a:tc>
                  <a:txBody>
                    <a:bodyPr/>
                    <a:lstStyle/>
                    <a:p>
                      <a:pPr indent="0" algn="ctr">
                        <a:buNone/>
                      </a:pPr>
                      <a:r>
                        <a:rPr lang="en-US" sz="1200"/>
                        <a:t>98</a:t>
                      </a:r>
                      <a:endParaRPr lang="en-US" altLang="en-US" sz="1200"/>
                    </a:p>
                  </a:txBody>
                  <a:tcPr marL="12700" marR="12700" marT="12700" anchor="ctr"/>
                </a:tc>
                <a:tc>
                  <a:txBody>
                    <a:bodyPr/>
                    <a:lstStyle/>
                    <a:p>
                      <a:pPr indent="0" algn="ctr">
                        <a:buNone/>
                      </a:pPr>
                      <a:r>
                        <a:rPr lang="en-US" sz="1200"/>
                        <a:t>670</a:t>
                      </a:r>
                      <a:endParaRPr lang="en-US" altLang="en-US" sz="1200"/>
                    </a:p>
                  </a:txBody>
                  <a:tcPr marL="12700" marR="12700" marT="12700" anchor="ctr"/>
                </a:tc>
                <a:tc>
                  <a:txBody>
                    <a:bodyPr/>
                    <a:lstStyle/>
                    <a:p>
                      <a:pPr indent="0" algn="ctr">
                        <a:buNone/>
                      </a:pPr>
                      <a:r>
                        <a:rPr lang="en-US" sz="1200"/>
                        <a:t>4516</a:t>
                      </a:r>
                      <a:endParaRPr lang="en-US" altLang="en-US" sz="1200"/>
                    </a:p>
                  </a:txBody>
                  <a:tcPr marL="12700" marR="12700" marT="12700" anchor="ctr"/>
                </a:tc>
              </a:tr>
              <a:tr h="194310">
                <a:tc>
                  <a:txBody>
                    <a:bodyPr/>
                    <a:lstStyle/>
                    <a:p>
                      <a:pPr indent="0" algn="ctr">
                        <a:buNone/>
                      </a:pPr>
                      <a:r>
                        <a:rPr lang="zh-CN" sz="1200"/>
                        <a:t>抗疫</a:t>
                      </a:r>
                      <a:endParaRPr lang="zh-CN" altLang="en-US" sz="1200"/>
                    </a:p>
                  </a:txBody>
                  <a:tcPr marL="12700" marR="12700" marT="12700" anchor="ctr"/>
                </a:tc>
                <a:tc>
                  <a:txBody>
                    <a:bodyPr/>
                    <a:lstStyle/>
                    <a:p>
                      <a:pPr indent="0" algn="ctr">
                        <a:buNone/>
                      </a:pPr>
                      <a:r>
                        <a:rPr lang="en-US" sz="1200"/>
                        <a:t>4326</a:t>
                      </a:r>
                      <a:endParaRPr lang="en-US" altLang="en-US" sz="1200"/>
                    </a:p>
                  </a:txBody>
                  <a:tcPr marL="12700" marR="12700" marT="12700" anchor="ctr"/>
                </a:tc>
                <a:tc>
                  <a:txBody>
                    <a:bodyPr/>
                    <a:lstStyle/>
                    <a:p>
                      <a:pPr indent="0" algn="ctr">
                        <a:buNone/>
                      </a:pPr>
                      <a:r>
                        <a:rPr lang="en-US" sz="1200"/>
                        <a:t>1336</a:t>
                      </a:r>
                      <a:endParaRPr lang="en-US" altLang="en-US" sz="1200"/>
                    </a:p>
                  </a:txBody>
                  <a:tcPr marL="12700" marR="12700" marT="12700" anchor="ctr"/>
                </a:tc>
                <a:tc>
                  <a:txBody>
                    <a:bodyPr/>
                    <a:lstStyle/>
                    <a:p>
                      <a:pPr indent="0" algn="ctr">
                        <a:buNone/>
                      </a:pPr>
                      <a:r>
                        <a:rPr lang="en-US" sz="1200"/>
                        <a:t>522</a:t>
                      </a:r>
                      <a:endParaRPr lang="en-US" altLang="en-US" sz="1200"/>
                    </a:p>
                  </a:txBody>
                  <a:tcPr marL="12700" marR="12700" marT="12700" anchor="ctr"/>
                </a:tc>
                <a:tc>
                  <a:txBody>
                    <a:bodyPr/>
                    <a:lstStyle/>
                    <a:p>
                      <a:pPr indent="0" algn="ctr">
                        <a:buNone/>
                      </a:pPr>
                      <a:r>
                        <a:rPr lang="en-US" sz="1200"/>
                        <a:t>1415</a:t>
                      </a:r>
                      <a:endParaRPr lang="en-US" altLang="en-US" sz="1200"/>
                    </a:p>
                  </a:txBody>
                  <a:tcPr marL="12700" marR="12700" marT="12700" anchor="ctr"/>
                </a:tc>
                <a:tc>
                  <a:txBody>
                    <a:bodyPr/>
                    <a:lstStyle/>
                    <a:p>
                      <a:pPr indent="0" algn="ctr">
                        <a:buNone/>
                      </a:pPr>
                      <a:r>
                        <a:rPr lang="en-US" sz="1200"/>
                        <a:t>1138</a:t>
                      </a:r>
                      <a:endParaRPr lang="en-US" altLang="en-US" sz="1200"/>
                    </a:p>
                  </a:txBody>
                  <a:tcPr marL="12700" marR="12700" marT="12700" anchor="ctr"/>
                </a:tc>
                <a:tc>
                  <a:txBody>
                    <a:bodyPr/>
                    <a:lstStyle/>
                    <a:p>
                      <a:pPr indent="0" algn="ctr">
                        <a:buNone/>
                      </a:pPr>
                      <a:r>
                        <a:rPr lang="en-US" sz="1200"/>
                        <a:t>744</a:t>
                      </a:r>
                      <a:endParaRPr lang="en-US" altLang="en-US" sz="1200"/>
                    </a:p>
                  </a:txBody>
                  <a:tcPr marL="12700" marR="12700" marT="12700" anchor="ctr"/>
                </a:tc>
                <a:tc>
                  <a:txBody>
                    <a:bodyPr/>
                    <a:lstStyle/>
                    <a:p>
                      <a:pPr indent="0" algn="ctr">
                        <a:buNone/>
                      </a:pPr>
                      <a:r>
                        <a:rPr lang="en-US" sz="1200"/>
                        <a:t>1144</a:t>
                      </a:r>
                      <a:endParaRPr lang="en-US" altLang="en-US" sz="1200"/>
                    </a:p>
                  </a:txBody>
                  <a:tcPr marL="12700" marR="12700" marT="12700" anchor="ctr"/>
                </a:tc>
                <a:tc>
                  <a:txBody>
                    <a:bodyPr/>
                    <a:lstStyle/>
                    <a:p>
                      <a:pPr indent="0" algn="ctr">
                        <a:buNone/>
                      </a:pPr>
                      <a:r>
                        <a:rPr lang="en-US" sz="1200"/>
                        <a:t>571</a:t>
                      </a:r>
                      <a:endParaRPr lang="en-US" altLang="en-US" sz="1200"/>
                    </a:p>
                  </a:txBody>
                  <a:tcPr marL="12700" marR="12700" marT="12700" anchor="ctr"/>
                </a:tc>
                <a:tc>
                  <a:txBody>
                    <a:bodyPr/>
                    <a:lstStyle/>
                    <a:p>
                      <a:pPr indent="0" algn="ctr">
                        <a:buNone/>
                      </a:pPr>
                      <a:r>
                        <a:rPr lang="en-US" sz="1200"/>
                        <a:t>714</a:t>
                      </a:r>
                      <a:endParaRPr lang="en-US" altLang="en-US" sz="1200"/>
                    </a:p>
                  </a:txBody>
                  <a:tcPr marL="12700" marR="12700" marT="12700" anchor="ctr"/>
                </a:tc>
                <a:tc>
                  <a:txBody>
                    <a:bodyPr/>
                    <a:lstStyle/>
                    <a:p>
                      <a:pPr indent="0" algn="ctr">
                        <a:buNone/>
                      </a:pPr>
                      <a:r>
                        <a:rPr lang="en-US" sz="1200"/>
                        <a:t>220</a:t>
                      </a:r>
                      <a:endParaRPr lang="en-US" altLang="en-US" sz="1200"/>
                    </a:p>
                  </a:txBody>
                  <a:tcPr marL="12700" marR="12700" marT="12700" anchor="ctr"/>
                </a:tc>
                <a:tc>
                  <a:txBody>
                    <a:bodyPr/>
                    <a:lstStyle/>
                    <a:p>
                      <a:pPr indent="0" algn="ctr">
                        <a:buNone/>
                      </a:pPr>
                      <a:r>
                        <a:rPr lang="en-US" sz="1200"/>
                        <a:t>254</a:t>
                      </a:r>
                      <a:endParaRPr lang="en-US" altLang="en-US" sz="1200"/>
                    </a:p>
                  </a:txBody>
                  <a:tcPr marL="12700" marR="12700" marT="12700" anchor="ctr"/>
                </a:tc>
                <a:tc>
                  <a:txBody>
                    <a:bodyPr/>
                    <a:lstStyle/>
                    <a:p>
                      <a:pPr indent="0" algn="ctr">
                        <a:buNone/>
                      </a:pPr>
                      <a:r>
                        <a:rPr lang="en-US" sz="1200"/>
                        <a:t>435</a:t>
                      </a:r>
                      <a:endParaRPr lang="en-US" altLang="en-US" sz="1200"/>
                    </a:p>
                  </a:txBody>
                  <a:tcPr marL="12700" marR="12700" marT="12700" anchor="ctr"/>
                </a:tc>
                <a:tc>
                  <a:txBody>
                    <a:bodyPr/>
                    <a:lstStyle/>
                    <a:p>
                      <a:pPr indent="0" algn="ctr">
                        <a:buNone/>
                      </a:pPr>
                      <a:r>
                        <a:rPr lang="en-US" sz="1200"/>
                        <a:t>1040</a:t>
                      </a:r>
                      <a:endParaRPr lang="en-US" altLang="en-US" sz="1200"/>
                    </a:p>
                  </a:txBody>
                  <a:tcPr marL="12700" marR="12700" marT="12700" anchor="ctr"/>
                </a:tc>
                <a:tc>
                  <a:txBody>
                    <a:bodyPr/>
                    <a:lstStyle/>
                    <a:p>
                      <a:pPr indent="0" algn="ctr">
                        <a:buNone/>
                      </a:pPr>
                      <a:r>
                        <a:rPr lang="en-US" sz="1200"/>
                        <a:t>498</a:t>
                      </a:r>
                      <a:endParaRPr lang="en-US" altLang="en-US" sz="1200"/>
                    </a:p>
                  </a:txBody>
                  <a:tcPr marL="12700" marR="12700" marT="12700" anchor="ctr"/>
                </a:tc>
                <a:tc>
                  <a:txBody>
                    <a:bodyPr/>
                    <a:lstStyle/>
                    <a:p>
                      <a:pPr indent="0" algn="ctr">
                        <a:buNone/>
                      </a:pPr>
                      <a:r>
                        <a:rPr lang="en-US" sz="1200"/>
                        <a:t>261</a:t>
                      </a:r>
                      <a:endParaRPr lang="en-US" altLang="en-US" sz="1200"/>
                    </a:p>
                  </a:txBody>
                  <a:tcPr marL="12700" marR="12700" marT="12700" anchor="ctr"/>
                </a:tc>
                <a:tc>
                  <a:txBody>
                    <a:bodyPr/>
                    <a:lstStyle/>
                    <a:p>
                      <a:pPr indent="0" algn="ctr">
                        <a:buNone/>
                      </a:pPr>
                      <a:r>
                        <a:rPr lang="en-US" sz="1200"/>
                        <a:t>4417</a:t>
                      </a:r>
                      <a:endParaRPr lang="en-US" altLang="en-US" sz="1200"/>
                    </a:p>
                  </a:txBody>
                  <a:tcPr marL="12700" marR="12700" marT="12700" anchor="ctr"/>
                </a:tc>
                <a:tc>
                  <a:txBody>
                    <a:bodyPr/>
                    <a:lstStyle/>
                    <a:p>
                      <a:pPr indent="0" algn="ctr">
                        <a:buNone/>
                      </a:pPr>
                      <a:r>
                        <a:rPr lang="en-US" sz="1200"/>
                        <a:t>763</a:t>
                      </a:r>
                      <a:endParaRPr lang="en-US" altLang="en-US" sz="1200"/>
                    </a:p>
                  </a:txBody>
                  <a:tcPr marL="12700" marR="12700" marT="12700" anchor="ctr"/>
                </a:tc>
                <a:tc>
                  <a:txBody>
                    <a:bodyPr/>
                    <a:lstStyle/>
                    <a:p>
                      <a:pPr indent="0" algn="ctr">
                        <a:buNone/>
                      </a:pPr>
                      <a:r>
                        <a:rPr lang="en-US" sz="1200"/>
                        <a:t>588</a:t>
                      </a:r>
                      <a:endParaRPr lang="en-US" altLang="en-US" sz="1200"/>
                    </a:p>
                  </a:txBody>
                  <a:tcPr marL="12700" marR="12700" marT="12700" anchor="ctr"/>
                </a:tc>
                <a:tc>
                  <a:txBody>
                    <a:bodyPr/>
                    <a:lstStyle/>
                    <a:p>
                      <a:pPr indent="0" algn="ctr">
                        <a:buNone/>
                      </a:pPr>
                      <a:r>
                        <a:rPr lang="en-US" sz="1200"/>
                        <a:t>310</a:t>
                      </a:r>
                      <a:endParaRPr lang="en-US" altLang="en-US" sz="1200"/>
                    </a:p>
                  </a:txBody>
                  <a:tcPr marL="12700" marR="12700" marT="12700" anchor="ctr"/>
                </a:tc>
                <a:tc>
                  <a:txBody>
                    <a:bodyPr/>
                    <a:lstStyle/>
                    <a:p>
                      <a:pPr indent="0" algn="ctr">
                        <a:buNone/>
                      </a:pPr>
                      <a:r>
                        <a:rPr lang="en-US" sz="1200"/>
                        <a:t>217</a:t>
                      </a:r>
                      <a:endParaRPr lang="en-US" altLang="en-US" sz="1200"/>
                    </a:p>
                  </a:txBody>
                  <a:tcPr marL="12700" marR="12700" marT="12700" anchor="ctr"/>
                </a:tc>
              </a:tr>
              <a:tr h="194310">
                <a:tc>
                  <a:txBody>
                    <a:bodyPr/>
                    <a:lstStyle/>
                    <a:p>
                      <a:pPr indent="0" algn="ctr">
                        <a:buNone/>
                      </a:pPr>
                      <a:r>
                        <a:rPr lang="zh-CN" sz="1200"/>
                        <a:t>加油</a:t>
                      </a:r>
                      <a:endParaRPr lang="zh-CN" altLang="en-US" sz="1200"/>
                    </a:p>
                  </a:txBody>
                  <a:tcPr marL="12700" marR="12700" marT="12700" anchor="ctr"/>
                </a:tc>
                <a:tc>
                  <a:txBody>
                    <a:bodyPr/>
                    <a:lstStyle/>
                    <a:p>
                      <a:pPr indent="0" algn="ctr">
                        <a:buNone/>
                      </a:pPr>
                      <a:r>
                        <a:rPr lang="en-US" sz="1200"/>
                        <a:t>6058</a:t>
                      </a:r>
                      <a:endParaRPr lang="en-US" altLang="en-US" sz="1200"/>
                    </a:p>
                  </a:txBody>
                  <a:tcPr marL="12700" marR="12700" marT="12700" anchor="ctr"/>
                </a:tc>
                <a:tc>
                  <a:txBody>
                    <a:bodyPr/>
                    <a:lstStyle/>
                    <a:p>
                      <a:pPr indent="0" algn="ctr">
                        <a:buNone/>
                      </a:pPr>
                      <a:r>
                        <a:rPr lang="en-US" sz="1200"/>
                        <a:t>1211</a:t>
                      </a:r>
                      <a:endParaRPr lang="en-US" altLang="en-US" sz="1200"/>
                    </a:p>
                  </a:txBody>
                  <a:tcPr marL="12700" marR="12700" marT="12700" anchor="ctr"/>
                </a:tc>
                <a:tc>
                  <a:txBody>
                    <a:bodyPr/>
                    <a:lstStyle/>
                    <a:p>
                      <a:pPr indent="0" algn="ctr">
                        <a:buNone/>
                      </a:pPr>
                      <a:r>
                        <a:rPr lang="en-US" sz="1200"/>
                        <a:t>1642</a:t>
                      </a:r>
                      <a:endParaRPr lang="en-US" altLang="en-US" sz="1200"/>
                    </a:p>
                  </a:txBody>
                  <a:tcPr marL="12700" marR="12700" marT="12700" anchor="ctr"/>
                </a:tc>
                <a:tc>
                  <a:txBody>
                    <a:bodyPr/>
                    <a:lstStyle/>
                    <a:p>
                      <a:pPr indent="0" algn="ctr">
                        <a:buNone/>
                      </a:pPr>
                      <a:r>
                        <a:rPr lang="en-US" sz="1200"/>
                        <a:t>1240</a:t>
                      </a:r>
                      <a:endParaRPr lang="en-US" altLang="en-US" sz="1200"/>
                    </a:p>
                  </a:txBody>
                  <a:tcPr marL="12700" marR="12700" marT="12700" anchor="ctr"/>
                </a:tc>
                <a:tc>
                  <a:txBody>
                    <a:bodyPr/>
                    <a:lstStyle/>
                    <a:p>
                      <a:pPr indent="0" algn="ctr">
                        <a:buNone/>
                      </a:pPr>
                      <a:r>
                        <a:rPr lang="en-US" sz="1200"/>
                        <a:t>1431</a:t>
                      </a:r>
                      <a:endParaRPr lang="en-US" altLang="en-US" sz="1200"/>
                    </a:p>
                  </a:txBody>
                  <a:tcPr marL="12700" marR="12700" marT="12700" anchor="ctr"/>
                </a:tc>
                <a:tc>
                  <a:txBody>
                    <a:bodyPr/>
                    <a:lstStyle/>
                    <a:p>
                      <a:pPr indent="0" algn="ctr">
                        <a:buNone/>
                      </a:pPr>
                      <a:r>
                        <a:rPr lang="en-US" sz="1200"/>
                        <a:t>825</a:t>
                      </a:r>
                      <a:endParaRPr lang="en-US" altLang="en-US" sz="1200"/>
                    </a:p>
                  </a:txBody>
                  <a:tcPr marL="12700" marR="12700" marT="12700" anchor="ctr"/>
                </a:tc>
                <a:tc>
                  <a:txBody>
                    <a:bodyPr/>
                    <a:lstStyle/>
                    <a:p>
                      <a:pPr indent="0" algn="ctr">
                        <a:buNone/>
                      </a:pPr>
                      <a:r>
                        <a:rPr lang="en-US" sz="1200"/>
                        <a:t>1467</a:t>
                      </a:r>
                      <a:endParaRPr lang="en-US" altLang="en-US" sz="1200"/>
                    </a:p>
                  </a:txBody>
                  <a:tcPr marL="12700" marR="12700" marT="12700" anchor="ctr"/>
                </a:tc>
                <a:tc>
                  <a:txBody>
                    <a:bodyPr/>
                    <a:lstStyle/>
                    <a:p>
                      <a:pPr indent="0" algn="ctr">
                        <a:buNone/>
                      </a:pPr>
                      <a:r>
                        <a:rPr lang="en-US" sz="1200"/>
                        <a:t>563</a:t>
                      </a:r>
                      <a:endParaRPr lang="en-US" altLang="en-US" sz="1200"/>
                    </a:p>
                  </a:txBody>
                  <a:tcPr marL="12700" marR="12700" marT="12700" anchor="ctr"/>
                </a:tc>
                <a:tc>
                  <a:txBody>
                    <a:bodyPr/>
                    <a:lstStyle/>
                    <a:p>
                      <a:pPr indent="0" algn="ctr">
                        <a:buNone/>
                      </a:pPr>
                      <a:r>
                        <a:rPr lang="en-US" sz="1200"/>
                        <a:t>534</a:t>
                      </a:r>
                      <a:endParaRPr lang="en-US" altLang="en-US" sz="1200"/>
                    </a:p>
                  </a:txBody>
                  <a:tcPr marL="12700" marR="12700" marT="12700" anchor="ctr"/>
                </a:tc>
                <a:tc>
                  <a:txBody>
                    <a:bodyPr/>
                    <a:lstStyle/>
                    <a:p>
                      <a:pPr indent="0" algn="ctr">
                        <a:buNone/>
                      </a:pPr>
                      <a:r>
                        <a:rPr lang="en-US" sz="1200"/>
                        <a:t>477</a:t>
                      </a:r>
                      <a:endParaRPr lang="en-US" altLang="en-US" sz="1200"/>
                    </a:p>
                  </a:txBody>
                  <a:tcPr marL="12700" marR="12700" marT="12700" anchor="ctr"/>
                </a:tc>
                <a:tc>
                  <a:txBody>
                    <a:bodyPr/>
                    <a:lstStyle/>
                    <a:p>
                      <a:pPr indent="0" algn="ctr">
                        <a:buNone/>
                      </a:pPr>
                      <a:r>
                        <a:rPr lang="en-US" sz="1200"/>
                        <a:t>339</a:t>
                      </a:r>
                      <a:endParaRPr lang="en-US" altLang="en-US" sz="1200"/>
                    </a:p>
                  </a:txBody>
                  <a:tcPr marL="12700" marR="12700" marT="12700" anchor="ctr"/>
                </a:tc>
                <a:tc>
                  <a:txBody>
                    <a:bodyPr/>
                    <a:lstStyle/>
                    <a:p>
                      <a:pPr indent="0" algn="ctr">
                        <a:buNone/>
                      </a:pPr>
                      <a:r>
                        <a:rPr lang="en-US" sz="1200"/>
                        <a:t>462</a:t>
                      </a:r>
                      <a:endParaRPr lang="en-US" altLang="en-US" sz="1200"/>
                    </a:p>
                  </a:txBody>
                  <a:tcPr marL="12700" marR="12700" marT="12700" anchor="ctr"/>
                </a:tc>
                <a:tc>
                  <a:txBody>
                    <a:bodyPr/>
                    <a:lstStyle/>
                    <a:p>
                      <a:pPr indent="0" algn="ctr">
                        <a:buNone/>
                      </a:pPr>
                      <a:r>
                        <a:rPr lang="en-US" sz="1200"/>
                        <a:t>726</a:t>
                      </a:r>
                      <a:endParaRPr lang="en-US" altLang="en-US" sz="1200"/>
                    </a:p>
                  </a:txBody>
                  <a:tcPr marL="12700" marR="12700" marT="12700" anchor="ctr"/>
                </a:tc>
                <a:tc>
                  <a:txBody>
                    <a:bodyPr/>
                    <a:lstStyle/>
                    <a:p>
                      <a:pPr indent="0" algn="ctr">
                        <a:buNone/>
                      </a:pPr>
                      <a:r>
                        <a:rPr lang="en-US" sz="1200"/>
                        <a:t>434</a:t>
                      </a:r>
                      <a:endParaRPr lang="en-US" altLang="en-US" sz="1200"/>
                    </a:p>
                  </a:txBody>
                  <a:tcPr marL="12700" marR="12700" marT="12700" anchor="ctr"/>
                </a:tc>
                <a:tc>
                  <a:txBody>
                    <a:bodyPr/>
                    <a:lstStyle/>
                    <a:p>
                      <a:pPr indent="0" algn="ctr">
                        <a:buNone/>
                      </a:pPr>
                      <a:r>
                        <a:rPr lang="en-US" sz="1200"/>
                        <a:t>472</a:t>
                      </a:r>
                      <a:endParaRPr lang="en-US" altLang="en-US" sz="1200"/>
                    </a:p>
                  </a:txBody>
                  <a:tcPr marL="12700" marR="12700" marT="12700" anchor="ctr"/>
                </a:tc>
                <a:tc>
                  <a:txBody>
                    <a:bodyPr/>
                    <a:lstStyle/>
                    <a:p>
                      <a:pPr indent="0" algn="ctr">
                        <a:buNone/>
                      </a:pPr>
                      <a:r>
                        <a:rPr lang="en-US" sz="1200"/>
                        <a:t>763</a:t>
                      </a:r>
                      <a:endParaRPr lang="en-US" altLang="en-US" sz="1200"/>
                    </a:p>
                  </a:txBody>
                  <a:tcPr marL="12700" marR="12700" marT="12700" anchor="ctr"/>
                </a:tc>
                <a:tc>
                  <a:txBody>
                    <a:bodyPr/>
                    <a:lstStyle/>
                    <a:p>
                      <a:pPr indent="0" algn="ctr">
                        <a:buNone/>
                      </a:pPr>
                      <a:r>
                        <a:rPr lang="en-US" sz="1200"/>
                        <a:t>6076</a:t>
                      </a:r>
                      <a:endParaRPr lang="en-US" altLang="en-US" sz="1200"/>
                    </a:p>
                  </a:txBody>
                  <a:tcPr marL="12700" marR="12700" marT="12700" anchor="ctr"/>
                </a:tc>
                <a:tc>
                  <a:txBody>
                    <a:bodyPr/>
                    <a:lstStyle/>
                    <a:p>
                      <a:pPr indent="0" algn="ctr">
                        <a:buNone/>
                      </a:pPr>
                      <a:r>
                        <a:rPr lang="en-US" sz="1200"/>
                        <a:t>488</a:t>
                      </a:r>
                      <a:endParaRPr lang="en-US" altLang="en-US" sz="1200"/>
                    </a:p>
                  </a:txBody>
                  <a:tcPr marL="12700" marR="12700" marT="12700" anchor="ctr"/>
                </a:tc>
                <a:tc>
                  <a:txBody>
                    <a:bodyPr/>
                    <a:lstStyle/>
                    <a:p>
                      <a:pPr indent="0" algn="ctr">
                        <a:buNone/>
                      </a:pPr>
                      <a:r>
                        <a:rPr lang="en-US" sz="1200"/>
                        <a:t>234</a:t>
                      </a:r>
                      <a:endParaRPr lang="en-US" altLang="en-US" sz="1200"/>
                    </a:p>
                  </a:txBody>
                  <a:tcPr marL="12700" marR="12700" marT="12700" anchor="ctr"/>
                </a:tc>
                <a:tc>
                  <a:txBody>
                    <a:bodyPr/>
                    <a:lstStyle/>
                    <a:p>
                      <a:pPr indent="0" algn="ctr">
                        <a:buNone/>
                      </a:pPr>
                      <a:r>
                        <a:rPr lang="en-US" sz="1200"/>
                        <a:t>463</a:t>
                      </a:r>
                      <a:endParaRPr lang="en-US" altLang="en-US" sz="1200"/>
                    </a:p>
                  </a:txBody>
                  <a:tcPr marL="12700" marR="12700" marT="12700" anchor="ctr"/>
                </a:tc>
              </a:tr>
              <a:tr h="194310">
                <a:tc>
                  <a:txBody>
                    <a:bodyPr/>
                    <a:lstStyle/>
                    <a:p>
                      <a:pPr indent="0" algn="ctr">
                        <a:buNone/>
                      </a:pPr>
                      <a:r>
                        <a:rPr lang="zh-CN" sz="1200"/>
                        <a:t>医疗队</a:t>
                      </a:r>
                      <a:endParaRPr lang="zh-CN" altLang="en-US" sz="1200"/>
                    </a:p>
                  </a:txBody>
                  <a:tcPr marL="12700" marR="12700" marT="12700" anchor="ctr"/>
                </a:tc>
                <a:tc>
                  <a:txBody>
                    <a:bodyPr/>
                    <a:lstStyle/>
                    <a:p>
                      <a:pPr indent="0" algn="ctr">
                        <a:buNone/>
                      </a:pPr>
                      <a:r>
                        <a:rPr lang="en-US" sz="1200"/>
                        <a:t>2620</a:t>
                      </a:r>
                      <a:endParaRPr lang="en-US" altLang="en-US" sz="1200"/>
                    </a:p>
                  </a:txBody>
                  <a:tcPr marL="12700" marR="12700" marT="12700" anchor="ctr"/>
                </a:tc>
                <a:tc>
                  <a:txBody>
                    <a:bodyPr/>
                    <a:lstStyle/>
                    <a:p>
                      <a:pPr indent="0" algn="ctr">
                        <a:buNone/>
                      </a:pPr>
                      <a:r>
                        <a:rPr lang="en-US" sz="1200"/>
                        <a:t>2285</a:t>
                      </a:r>
                      <a:endParaRPr lang="en-US" altLang="en-US" sz="1200"/>
                    </a:p>
                  </a:txBody>
                  <a:tcPr marL="12700" marR="12700" marT="12700" anchor="ctr"/>
                </a:tc>
                <a:tc>
                  <a:txBody>
                    <a:bodyPr/>
                    <a:lstStyle/>
                    <a:p>
                      <a:pPr indent="0" algn="ctr">
                        <a:buNone/>
                      </a:pPr>
                      <a:r>
                        <a:rPr lang="en-US" sz="1200"/>
                        <a:t>64</a:t>
                      </a:r>
                      <a:endParaRPr lang="en-US" altLang="en-US" sz="1200"/>
                    </a:p>
                  </a:txBody>
                  <a:tcPr marL="12700" marR="12700" marT="12700" anchor="ctr"/>
                </a:tc>
                <a:tc>
                  <a:txBody>
                    <a:bodyPr/>
                    <a:lstStyle/>
                    <a:p>
                      <a:pPr indent="0" algn="ctr">
                        <a:buNone/>
                      </a:pPr>
                      <a:r>
                        <a:rPr lang="en-US" sz="1200"/>
                        <a:t>2371</a:t>
                      </a:r>
                      <a:endParaRPr lang="en-US" altLang="en-US" sz="1200"/>
                    </a:p>
                  </a:txBody>
                  <a:tcPr marL="12700" marR="12700" marT="12700" anchor="ctr"/>
                </a:tc>
                <a:tc>
                  <a:txBody>
                    <a:bodyPr/>
                    <a:lstStyle/>
                    <a:p>
                      <a:pPr indent="0" algn="ctr">
                        <a:buNone/>
                      </a:pPr>
                      <a:r>
                        <a:rPr lang="en-US" sz="1200"/>
                        <a:t>1443</a:t>
                      </a:r>
                      <a:endParaRPr lang="en-US" altLang="en-US" sz="1200"/>
                    </a:p>
                  </a:txBody>
                  <a:tcPr marL="12700" marR="12700" marT="12700" anchor="ctr"/>
                </a:tc>
                <a:tc>
                  <a:txBody>
                    <a:bodyPr/>
                    <a:lstStyle/>
                    <a:p>
                      <a:pPr indent="0" algn="ctr">
                        <a:buNone/>
                      </a:pPr>
                      <a:r>
                        <a:rPr lang="en-US" sz="1200"/>
                        <a:t>596</a:t>
                      </a:r>
                      <a:endParaRPr lang="en-US" altLang="en-US" sz="1200"/>
                    </a:p>
                  </a:txBody>
                  <a:tcPr marL="12700" marR="12700" marT="12700" anchor="ctr"/>
                </a:tc>
                <a:tc>
                  <a:txBody>
                    <a:bodyPr/>
                    <a:lstStyle/>
                    <a:p>
                      <a:pPr indent="0" algn="ctr">
                        <a:buNone/>
                      </a:pPr>
                      <a:r>
                        <a:rPr lang="en-US" sz="1200"/>
                        <a:t>1495</a:t>
                      </a:r>
                      <a:endParaRPr lang="en-US" altLang="en-US" sz="1200"/>
                    </a:p>
                  </a:txBody>
                  <a:tcPr marL="12700" marR="12700" marT="12700" anchor="ctr"/>
                </a:tc>
                <a:tc>
                  <a:txBody>
                    <a:bodyPr/>
                    <a:lstStyle/>
                    <a:p>
                      <a:pPr indent="0" algn="ctr">
                        <a:buNone/>
                      </a:pPr>
                      <a:r>
                        <a:rPr lang="en-US" sz="1200"/>
                        <a:t>202</a:t>
                      </a:r>
                      <a:endParaRPr lang="en-US" altLang="en-US" sz="1200"/>
                    </a:p>
                  </a:txBody>
                  <a:tcPr marL="12700" marR="12700" marT="12700" anchor="ctr"/>
                </a:tc>
                <a:tc>
                  <a:txBody>
                    <a:bodyPr/>
                    <a:lstStyle/>
                    <a:p>
                      <a:pPr indent="0" algn="ctr">
                        <a:buNone/>
                      </a:pPr>
                      <a:r>
                        <a:rPr lang="en-US" sz="1200"/>
                        <a:t>462</a:t>
                      </a:r>
                      <a:endParaRPr lang="en-US" altLang="en-US" sz="1200"/>
                    </a:p>
                  </a:txBody>
                  <a:tcPr marL="12700" marR="12700" marT="12700" anchor="ctr"/>
                </a:tc>
                <a:tc>
                  <a:txBody>
                    <a:bodyPr/>
                    <a:lstStyle/>
                    <a:p>
                      <a:pPr indent="0" algn="ctr">
                        <a:buNone/>
                      </a:pPr>
                      <a:r>
                        <a:rPr lang="en-US" sz="1200"/>
                        <a:t>263</a:t>
                      </a:r>
                      <a:endParaRPr lang="en-US" altLang="en-US" sz="1200"/>
                    </a:p>
                  </a:txBody>
                  <a:tcPr marL="12700" marR="12700" marT="12700" anchor="ctr"/>
                </a:tc>
                <a:tc>
                  <a:txBody>
                    <a:bodyPr/>
                    <a:lstStyle/>
                    <a:p>
                      <a:pPr indent="0" algn="ctr">
                        <a:buNone/>
                      </a:pPr>
                      <a:r>
                        <a:rPr lang="en-US" sz="1200"/>
                        <a:t>407</a:t>
                      </a:r>
                      <a:endParaRPr lang="en-US" altLang="en-US" sz="1200"/>
                    </a:p>
                  </a:txBody>
                  <a:tcPr marL="12700" marR="12700" marT="12700" anchor="ctr"/>
                </a:tc>
                <a:tc>
                  <a:txBody>
                    <a:bodyPr/>
                    <a:lstStyle/>
                    <a:p>
                      <a:pPr indent="0" algn="ctr">
                        <a:buNone/>
                      </a:pPr>
                      <a:r>
                        <a:rPr lang="en-US" sz="1200"/>
                        <a:t>40</a:t>
                      </a:r>
                      <a:endParaRPr lang="en-US" altLang="en-US" sz="1200"/>
                    </a:p>
                  </a:txBody>
                  <a:tcPr marL="12700" marR="12700" marT="12700" anchor="ctr"/>
                </a:tc>
                <a:tc>
                  <a:txBody>
                    <a:bodyPr/>
                    <a:lstStyle/>
                    <a:p>
                      <a:pPr indent="0" algn="ctr">
                        <a:buNone/>
                      </a:pPr>
                      <a:r>
                        <a:rPr lang="en-US" sz="1200"/>
                        <a:t>232</a:t>
                      </a:r>
                      <a:endParaRPr lang="en-US" altLang="en-US" sz="1200"/>
                    </a:p>
                  </a:txBody>
                  <a:tcPr marL="12700" marR="12700" marT="12700" anchor="ctr"/>
                </a:tc>
                <a:tc>
                  <a:txBody>
                    <a:bodyPr/>
                    <a:lstStyle/>
                    <a:p>
                      <a:pPr indent="0" algn="ctr">
                        <a:buNone/>
                      </a:pPr>
                      <a:r>
                        <a:rPr lang="en-US" sz="1200"/>
                        <a:t>428</a:t>
                      </a:r>
                      <a:endParaRPr lang="en-US" altLang="en-US" sz="1200"/>
                    </a:p>
                  </a:txBody>
                  <a:tcPr marL="12700" marR="12700" marT="12700" anchor="ctr"/>
                </a:tc>
                <a:tc>
                  <a:txBody>
                    <a:bodyPr/>
                    <a:lstStyle/>
                    <a:p>
                      <a:pPr indent="0" algn="ctr">
                        <a:buNone/>
                      </a:pPr>
                      <a:r>
                        <a:rPr lang="en-US" sz="1200"/>
                        <a:t>98</a:t>
                      </a:r>
                      <a:endParaRPr lang="en-US" altLang="en-US" sz="1200"/>
                    </a:p>
                  </a:txBody>
                  <a:tcPr marL="12700" marR="12700" marT="12700" anchor="ctr"/>
                </a:tc>
                <a:tc>
                  <a:txBody>
                    <a:bodyPr/>
                    <a:lstStyle/>
                    <a:p>
                      <a:pPr indent="0" algn="ctr">
                        <a:buNone/>
                      </a:pPr>
                      <a:r>
                        <a:rPr lang="en-US" sz="1200"/>
                        <a:t>588</a:t>
                      </a:r>
                      <a:endParaRPr lang="en-US" altLang="en-US" sz="1200"/>
                    </a:p>
                  </a:txBody>
                  <a:tcPr marL="12700" marR="12700" marT="12700" anchor="ctr"/>
                </a:tc>
                <a:tc>
                  <a:txBody>
                    <a:bodyPr/>
                    <a:lstStyle/>
                    <a:p>
                      <a:pPr indent="0" algn="ctr">
                        <a:buNone/>
                      </a:pPr>
                      <a:r>
                        <a:rPr lang="en-US" sz="1200"/>
                        <a:t>488</a:t>
                      </a:r>
                      <a:endParaRPr lang="en-US" altLang="en-US" sz="1200"/>
                    </a:p>
                  </a:txBody>
                  <a:tcPr marL="12700" marR="12700" marT="12700" anchor="ctr"/>
                </a:tc>
                <a:tc>
                  <a:txBody>
                    <a:bodyPr/>
                    <a:lstStyle/>
                    <a:p>
                      <a:pPr indent="0" algn="ctr">
                        <a:buNone/>
                      </a:pPr>
                      <a:r>
                        <a:rPr lang="en-US" sz="1200"/>
                        <a:t>2623</a:t>
                      </a:r>
                      <a:endParaRPr lang="en-US" altLang="en-US" sz="1200"/>
                    </a:p>
                  </a:txBody>
                  <a:tcPr marL="12700" marR="12700" marT="12700" anchor="ctr"/>
                </a:tc>
                <a:tc>
                  <a:txBody>
                    <a:bodyPr/>
                    <a:lstStyle/>
                    <a:p>
                      <a:pPr indent="0" algn="ctr">
                        <a:buNone/>
                      </a:pPr>
                      <a:r>
                        <a:rPr lang="en-US" sz="1200"/>
                        <a:t>122</a:t>
                      </a:r>
                      <a:endParaRPr lang="en-US" altLang="en-US" sz="1200"/>
                    </a:p>
                  </a:txBody>
                  <a:tcPr marL="12700" marR="12700" marT="12700" anchor="ctr"/>
                </a:tc>
                <a:tc>
                  <a:txBody>
                    <a:bodyPr/>
                    <a:lstStyle/>
                    <a:p>
                      <a:pPr indent="0" algn="ctr">
                        <a:buNone/>
                      </a:pPr>
                      <a:r>
                        <a:rPr lang="en-US" sz="1200"/>
                        <a:t>95</a:t>
                      </a:r>
                      <a:endParaRPr lang="en-US" altLang="en-US" sz="1200"/>
                    </a:p>
                  </a:txBody>
                  <a:tcPr marL="12700" marR="12700" marT="12700" anchor="ctr"/>
                </a:tc>
              </a:tr>
              <a:tr h="194310">
                <a:tc>
                  <a:txBody>
                    <a:bodyPr/>
                    <a:lstStyle/>
                    <a:p>
                      <a:pPr indent="0" algn="ctr">
                        <a:buNone/>
                      </a:pPr>
                      <a:r>
                        <a:rPr lang="zh-CN" sz="1200"/>
                        <a:t>阳性</a:t>
                      </a:r>
                      <a:endParaRPr lang="zh-CN" altLang="en-US" sz="1200"/>
                    </a:p>
                  </a:txBody>
                  <a:tcPr marL="12700" marR="12700" marT="12700" anchor="ctr"/>
                </a:tc>
                <a:tc>
                  <a:txBody>
                    <a:bodyPr/>
                    <a:lstStyle/>
                    <a:p>
                      <a:pPr indent="0" algn="ctr">
                        <a:buNone/>
                      </a:pPr>
                      <a:r>
                        <a:rPr lang="en-US" sz="1200"/>
                        <a:t>4051</a:t>
                      </a:r>
                      <a:endParaRPr lang="en-US" altLang="en-US" sz="1200"/>
                    </a:p>
                  </a:txBody>
                  <a:tcPr marL="12700" marR="12700" marT="12700" anchor="ctr"/>
                </a:tc>
                <a:tc>
                  <a:txBody>
                    <a:bodyPr/>
                    <a:lstStyle/>
                    <a:p>
                      <a:pPr indent="0" algn="ctr">
                        <a:buNone/>
                      </a:pPr>
                      <a:r>
                        <a:rPr lang="en-US" sz="1200"/>
                        <a:t>2036</a:t>
                      </a:r>
                      <a:endParaRPr lang="en-US" altLang="en-US" sz="1200"/>
                    </a:p>
                  </a:txBody>
                  <a:tcPr marL="12700" marR="12700" marT="12700" anchor="ctr"/>
                </a:tc>
                <a:tc>
                  <a:txBody>
                    <a:bodyPr/>
                    <a:lstStyle/>
                    <a:p>
                      <a:pPr indent="0" algn="ctr">
                        <a:buNone/>
                      </a:pPr>
                      <a:r>
                        <a:rPr lang="en-US" sz="1200"/>
                        <a:t>830</a:t>
                      </a:r>
                      <a:endParaRPr lang="en-US" altLang="en-US" sz="1200"/>
                    </a:p>
                  </a:txBody>
                  <a:tcPr marL="12700" marR="12700" marT="12700" anchor="ctr"/>
                </a:tc>
                <a:tc>
                  <a:txBody>
                    <a:bodyPr/>
                    <a:lstStyle/>
                    <a:p>
                      <a:pPr indent="0" algn="ctr">
                        <a:buNone/>
                      </a:pPr>
                      <a:r>
                        <a:rPr lang="en-US" sz="1200"/>
                        <a:t>2059</a:t>
                      </a:r>
                      <a:endParaRPr lang="en-US" altLang="en-US" sz="1200"/>
                    </a:p>
                  </a:txBody>
                  <a:tcPr marL="12700" marR="12700" marT="12700" anchor="ctr"/>
                </a:tc>
                <a:tc>
                  <a:txBody>
                    <a:bodyPr/>
                    <a:lstStyle/>
                    <a:p>
                      <a:pPr indent="0" algn="ctr">
                        <a:buNone/>
                      </a:pPr>
                      <a:r>
                        <a:rPr lang="en-US" sz="1200"/>
                        <a:t>506</a:t>
                      </a:r>
                      <a:endParaRPr lang="en-US" altLang="en-US" sz="1200"/>
                    </a:p>
                  </a:txBody>
                  <a:tcPr marL="12700" marR="12700" marT="12700" anchor="ctr"/>
                </a:tc>
                <a:tc>
                  <a:txBody>
                    <a:bodyPr/>
                    <a:lstStyle/>
                    <a:p>
                      <a:pPr indent="0" algn="ctr">
                        <a:buNone/>
                      </a:pPr>
                      <a:r>
                        <a:rPr lang="en-US" sz="1200"/>
                        <a:t>1414</a:t>
                      </a:r>
                      <a:endParaRPr lang="en-US" altLang="en-US" sz="1200"/>
                    </a:p>
                  </a:txBody>
                  <a:tcPr marL="12700" marR="12700" marT="12700" anchor="ctr"/>
                </a:tc>
                <a:tc>
                  <a:txBody>
                    <a:bodyPr/>
                    <a:lstStyle/>
                    <a:p>
                      <a:pPr indent="0" algn="ctr">
                        <a:buNone/>
                      </a:pPr>
                      <a:r>
                        <a:rPr lang="en-US" sz="1200"/>
                        <a:t>506</a:t>
                      </a:r>
                      <a:endParaRPr lang="en-US" altLang="en-US" sz="1200"/>
                    </a:p>
                  </a:txBody>
                  <a:tcPr marL="12700" marR="12700" marT="12700" anchor="ctr"/>
                </a:tc>
                <a:tc>
                  <a:txBody>
                    <a:bodyPr/>
                    <a:lstStyle/>
                    <a:p>
                      <a:pPr indent="0" algn="ctr">
                        <a:buNone/>
                      </a:pPr>
                      <a:r>
                        <a:rPr lang="en-US" sz="1200"/>
                        <a:t>1272</a:t>
                      </a:r>
                      <a:endParaRPr lang="en-US" altLang="en-US" sz="1200"/>
                    </a:p>
                  </a:txBody>
                  <a:tcPr marL="12700" marR="12700" marT="12700" anchor="ctr"/>
                </a:tc>
                <a:tc>
                  <a:txBody>
                    <a:bodyPr/>
                    <a:lstStyle/>
                    <a:p>
                      <a:pPr indent="0" algn="ctr">
                        <a:buNone/>
                      </a:pPr>
                      <a:r>
                        <a:rPr lang="en-US" sz="1200"/>
                        <a:t>1004</a:t>
                      </a:r>
                      <a:endParaRPr lang="en-US" altLang="en-US" sz="1200"/>
                    </a:p>
                  </a:txBody>
                  <a:tcPr marL="12700" marR="12700" marT="12700" anchor="ctr"/>
                </a:tc>
                <a:tc>
                  <a:txBody>
                    <a:bodyPr/>
                    <a:lstStyle/>
                    <a:p>
                      <a:pPr indent="0" algn="ctr">
                        <a:buNone/>
                      </a:pPr>
                      <a:r>
                        <a:rPr lang="en-US" sz="1200"/>
                        <a:t>630</a:t>
                      </a:r>
                      <a:endParaRPr lang="en-US" altLang="en-US" sz="1200"/>
                    </a:p>
                  </a:txBody>
                  <a:tcPr marL="12700" marR="12700" marT="12700" anchor="ctr"/>
                </a:tc>
                <a:tc>
                  <a:txBody>
                    <a:bodyPr/>
                    <a:lstStyle/>
                    <a:p>
                      <a:pPr indent="0" algn="ctr">
                        <a:buNone/>
                      </a:pPr>
                      <a:r>
                        <a:rPr lang="en-US" sz="1200"/>
                        <a:t>1337</a:t>
                      </a:r>
                      <a:endParaRPr lang="en-US" altLang="en-US" sz="1200"/>
                    </a:p>
                  </a:txBody>
                  <a:tcPr marL="12700" marR="12700" marT="12700" anchor="ctr"/>
                </a:tc>
                <a:tc>
                  <a:txBody>
                    <a:bodyPr/>
                    <a:lstStyle/>
                    <a:p>
                      <a:pPr indent="0" algn="ctr">
                        <a:buNone/>
                      </a:pPr>
                      <a:r>
                        <a:rPr lang="en-US" sz="1200"/>
                        <a:t>793</a:t>
                      </a:r>
                      <a:endParaRPr lang="en-US" altLang="en-US" sz="1200"/>
                    </a:p>
                  </a:txBody>
                  <a:tcPr marL="12700" marR="12700" marT="12700" anchor="ctr"/>
                </a:tc>
                <a:tc>
                  <a:txBody>
                    <a:bodyPr/>
                    <a:lstStyle/>
                    <a:p>
                      <a:pPr indent="0" algn="ctr">
                        <a:buNone/>
                      </a:pPr>
                      <a:r>
                        <a:rPr lang="en-US" sz="1200"/>
                        <a:t>326</a:t>
                      </a:r>
                      <a:endParaRPr lang="en-US" altLang="en-US" sz="1200"/>
                    </a:p>
                  </a:txBody>
                  <a:tcPr marL="12700" marR="12700" marT="12700" anchor="ctr"/>
                </a:tc>
                <a:tc>
                  <a:txBody>
                    <a:bodyPr/>
                    <a:lstStyle/>
                    <a:p>
                      <a:pPr indent="0" algn="ctr">
                        <a:buNone/>
                      </a:pPr>
                      <a:r>
                        <a:rPr lang="en-US" sz="1200"/>
                        <a:t>841</a:t>
                      </a:r>
                      <a:endParaRPr lang="en-US" altLang="en-US" sz="1200"/>
                    </a:p>
                  </a:txBody>
                  <a:tcPr marL="12700" marR="12700" marT="12700" anchor="ctr"/>
                </a:tc>
                <a:tc>
                  <a:txBody>
                    <a:bodyPr/>
                    <a:lstStyle/>
                    <a:p>
                      <a:pPr indent="0" algn="ctr">
                        <a:buNone/>
                      </a:pPr>
                      <a:r>
                        <a:rPr lang="en-US" sz="1200"/>
                        <a:t>670</a:t>
                      </a:r>
                      <a:endParaRPr lang="en-US" altLang="en-US" sz="1200"/>
                    </a:p>
                  </a:txBody>
                  <a:tcPr marL="12700" marR="12700" marT="12700" anchor="ctr"/>
                </a:tc>
                <a:tc>
                  <a:txBody>
                    <a:bodyPr/>
                    <a:lstStyle/>
                    <a:p>
                      <a:pPr indent="0" algn="ctr">
                        <a:buNone/>
                      </a:pPr>
                      <a:r>
                        <a:rPr lang="en-US" sz="1200"/>
                        <a:t>310</a:t>
                      </a:r>
                      <a:endParaRPr lang="en-US" altLang="en-US" sz="1200"/>
                    </a:p>
                  </a:txBody>
                  <a:tcPr marL="12700" marR="12700" marT="12700" anchor="ctr"/>
                </a:tc>
                <a:tc>
                  <a:txBody>
                    <a:bodyPr/>
                    <a:lstStyle/>
                    <a:p>
                      <a:pPr indent="0" algn="ctr">
                        <a:buNone/>
                      </a:pPr>
                      <a:r>
                        <a:rPr lang="en-US" sz="1200"/>
                        <a:t>234</a:t>
                      </a:r>
                      <a:endParaRPr lang="en-US" altLang="en-US" sz="1200"/>
                    </a:p>
                  </a:txBody>
                  <a:tcPr marL="12700" marR="12700" marT="12700" anchor="ctr"/>
                </a:tc>
                <a:tc>
                  <a:txBody>
                    <a:bodyPr/>
                    <a:lstStyle/>
                    <a:p>
                      <a:pPr indent="0" algn="ctr">
                        <a:buNone/>
                      </a:pPr>
                      <a:r>
                        <a:rPr lang="en-US" sz="1200"/>
                        <a:t>122</a:t>
                      </a:r>
                      <a:endParaRPr lang="en-US" altLang="en-US" sz="1200"/>
                    </a:p>
                  </a:txBody>
                  <a:tcPr marL="12700" marR="12700" marT="12700" anchor="ctr"/>
                </a:tc>
                <a:tc>
                  <a:txBody>
                    <a:bodyPr/>
                    <a:lstStyle/>
                    <a:p>
                      <a:pPr indent="0" algn="ctr">
                        <a:buNone/>
                      </a:pPr>
                      <a:r>
                        <a:rPr lang="en-US" sz="1200"/>
                        <a:t>4063</a:t>
                      </a:r>
                      <a:endParaRPr lang="en-US" altLang="en-US" sz="1200"/>
                    </a:p>
                  </a:txBody>
                  <a:tcPr marL="12700" marR="12700" marT="12700" anchor="ctr"/>
                </a:tc>
                <a:tc>
                  <a:txBody>
                    <a:bodyPr/>
                    <a:lstStyle/>
                    <a:p>
                      <a:pPr indent="0" algn="ctr">
                        <a:buNone/>
                      </a:pPr>
                      <a:r>
                        <a:rPr lang="en-US" sz="1200"/>
                        <a:t>656</a:t>
                      </a:r>
                      <a:endParaRPr lang="en-US" altLang="en-US" sz="1200"/>
                    </a:p>
                  </a:txBody>
                  <a:tcPr marL="12700" marR="12700" marT="12700" anchor="ctr"/>
                </a:tc>
              </a:tr>
              <a:tr h="194310">
                <a:tc>
                  <a:txBody>
                    <a:bodyPr/>
                    <a:lstStyle/>
                    <a:p>
                      <a:pPr indent="0" algn="ctr">
                        <a:buNone/>
                      </a:pPr>
                      <a:r>
                        <a:rPr lang="zh-CN" sz="1200"/>
                        <a:t>新增</a:t>
                      </a:r>
                      <a:endParaRPr lang="zh-CN" altLang="en-US" sz="1200"/>
                    </a:p>
                  </a:txBody>
                  <a:tcPr marL="12700" marR="12700" marT="12700" anchor="ctr"/>
                </a:tc>
                <a:tc>
                  <a:txBody>
                    <a:bodyPr/>
                    <a:lstStyle/>
                    <a:p>
                      <a:pPr indent="0" algn="ctr">
                        <a:buNone/>
                      </a:pPr>
                      <a:r>
                        <a:rPr lang="en-US" sz="1200"/>
                        <a:t>6238</a:t>
                      </a:r>
                      <a:endParaRPr lang="en-US" altLang="en-US" sz="1200"/>
                    </a:p>
                  </a:txBody>
                  <a:tcPr marL="12700" marR="12700" marT="12700" anchor="ctr"/>
                </a:tc>
                <a:tc>
                  <a:txBody>
                    <a:bodyPr/>
                    <a:lstStyle/>
                    <a:p>
                      <a:pPr indent="0" algn="ctr">
                        <a:buNone/>
                      </a:pPr>
                      <a:r>
                        <a:rPr lang="en-US" sz="1200"/>
                        <a:t>984</a:t>
                      </a:r>
                      <a:endParaRPr lang="en-US" altLang="en-US" sz="1200"/>
                    </a:p>
                  </a:txBody>
                  <a:tcPr marL="12700" marR="12700" marT="12700" anchor="ctr"/>
                </a:tc>
                <a:tc>
                  <a:txBody>
                    <a:bodyPr/>
                    <a:lstStyle/>
                    <a:p>
                      <a:pPr indent="0" algn="ctr">
                        <a:buNone/>
                      </a:pPr>
                      <a:r>
                        <a:rPr lang="en-US" sz="1200"/>
                        <a:t>3170</a:t>
                      </a:r>
                      <a:endParaRPr lang="en-US" altLang="en-US" sz="1200"/>
                    </a:p>
                  </a:txBody>
                  <a:tcPr marL="12700" marR="12700" marT="12700" anchor="ctr"/>
                </a:tc>
                <a:tc>
                  <a:txBody>
                    <a:bodyPr/>
                    <a:lstStyle/>
                    <a:p>
                      <a:pPr indent="0" algn="ctr">
                        <a:buNone/>
                      </a:pPr>
                      <a:r>
                        <a:rPr lang="en-US" sz="1200"/>
                        <a:t>1037</a:t>
                      </a:r>
                      <a:endParaRPr lang="en-US" altLang="en-US" sz="1200"/>
                    </a:p>
                  </a:txBody>
                  <a:tcPr marL="12700" marR="12700" marT="12700" anchor="ctr"/>
                </a:tc>
                <a:tc>
                  <a:txBody>
                    <a:bodyPr/>
                    <a:lstStyle/>
                    <a:p>
                      <a:pPr indent="0" algn="ctr">
                        <a:buNone/>
                      </a:pPr>
                      <a:r>
                        <a:rPr lang="en-US" sz="1200"/>
                        <a:t>824</a:t>
                      </a:r>
                      <a:endParaRPr lang="en-US" altLang="en-US" sz="1200"/>
                    </a:p>
                  </a:txBody>
                  <a:tcPr marL="12700" marR="12700" marT="12700" anchor="ctr"/>
                </a:tc>
                <a:tc>
                  <a:txBody>
                    <a:bodyPr/>
                    <a:lstStyle/>
                    <a:p>
                      <a:pPr indent="0" algn="ctr">
                        <a:buNone/>
                      </a:pPr>
                      <a:r>
                        <a:rPr lang="en-US" sz="1200"/>
                        <a:t>813</a:t>
                      </a:r>
                      <a:endParaRPr lang="en-US" altLang="en-US" sz="1200"/>
                    </a:p>
                  </a:txBody>
                  <a:tcPr marL="12700" marR="12700" marT="12700" anchor="ctr"/>
                </a:tc>
                <a:tc>
                  <a:txBody>
                    <a:bodyPr/>
                    <a:lstStyle/>
                    <a:p>
                      <a:pPr indent="0" algn="ctr">
                        <a:buNone/>
                      </a:pPr>
                      <a:r>
                        <a:rPr lang="en-US" sz="1200"/>
                        <a:t>784</a:t>
                      </a:r>
                      <a:endParaRPr lang="en-US" altLang="en-US" sz="1200"/>
                    </a:p>
                  </a:txBody>
                  <a:tcPr marL="12700" marR="12700" marT="12700" anchor="ctr"/>
                </a:tc>
                <a:tc>
                  <a:txBody>
                    <a:bodyPr/>
                    <a:lstStyle/>
                    <a:p>
                      <a:pPr indent="0" algn="ctr">
                        <a:buNone/>
                      </a:pPr>
                      <a:r>
                        <a:rPr lang="en-US" sz="1200"/>
                        <a:t>828</a:t>
                      </a:r>
                      <a:endParaRPr lang="en-US" altLang="en-US" sz="1200"/>
                    </a:p>
                  </a:txBody>
                  <a:tcPr marL="12700" marR="12700" marT="12700" anchor="ctr"/>
                </a:tc>
                <a:tc>
                  <a:txBody>
                    <a:bodyPr/>
                    <a:lstStyle/>
                    <a:p>
                      <a:pPr indent="0" algn="ctr">
                        <a:buNone/>
                      </a:pPr>
                      <a:r>
                        <a:rPr lang="en-US" sz="1200"/>
                        <a:t>746</a:t>
                      </a:r>
                      <a:endParaRPr lang="en-US" altLang="en-US" sz="1200"/>
                    </a:p>
                  </a:txBody>
                  <a:tcPr marL="12700" marR="12700" marT="12700" anchor="ctr"/>
                </a:tc>
                <a:tc>
                  <a:txBody>
                    <a:bodyPr/>
                    <a:lstStyle/>
                    <a:p>
                      <a:pPr indent="0" algn="ctr">
                        <a:buNone/>
                      </a:pPr>
                      <a:r>
                        <a:rPr lang="en-US" sz="1200"/>
                        <a:t>4545</a:t>
                      </a:r>
                      <a:endParaRPr lang="en-US" altLang="en-US" sz="1200"/>
                    </a:p>
                  </a:txBody>
                  <a:tcPr marL="12700" marR="12700" marT="12700" anchor="ctr"/>
                </a:tc>
                <a:tc>
                  <a:txBody>
                    <a:bodyPr/>
                    <a:lstStyle/>
                    <a:p>
                      <a:pPr indent="0" algn="ctr">
                        <a:buNone/>
                      </a:pPr>
                      <a:r>
                        <a:rPr lang="en-US" sz="1200"/>
                        <a:t>1192</a:t>
                      </a:r>
                      <a:endParaRPr lang="en-US" altLang="en-US" sz="1200"/>
                    </a:p>
                  </a:txBody>
                  <a:tcPr marL="12700" marR="12700" marT="12700" anchor="ctr"/>
                </a:tc>
                <a:tc>
                  <a:txBody>
                    <a:bodyPr/>
                    <a:lstStyle/>
                    <a:p>
                      <a:pPr indent="0" algn="ctr">
                        <a:buNone/>
                      </a:pPr>
                      <a:r>
                        <a:rPr lang="en-US" sz="1200"/>
                        <a:t>600</a:t>
                      </a:r>
                      <a:endParaRPr lang="en-US" altLang="en-US" sz="1200"/>
                    </a:p>
                  </a:txBody>
                  <a:tcPr marL="12700" marR="12700" marT="12700" anchor="ctr"/>
                </a:tc>
                <a:tc>
                  <a:txBody>
                    <a:bodyPr/>
                    <a:lstStyle/>
                    <a:p>
                      <a:pPr indent="0" algn="ctr">
                        <a:buNone/>
                      </a:pPr>
                      <a:r>
                        <a:rPr lang="en-US" sz="1200"/>
                        <a:t>353</a:t>
                      </a:r>
                      <a:endParaRPr lang="en-US" altLang="en-US" sz="1200"/>
                    </a:p>
                  </a:txBody>
                  <a:tcPr marL="12700" marR="12700" marT="12700" anchor="ctr"/>
                </a:tc>
                <a:tc>
                  <a:txBody>
                    <a:bodyPr/>
                    <a:lstStyle/>
                    <a:p>
                      <a:pPr indent="0" algn="ctr">
                        <a:buNone/>
                      </a:pPr>
                      <a:r>
                        <a:rPr lang="en-US" sz="1200"/>
                        <a:t>988</a:t>
                      </a:r>
                      <a:endParaRPr lang="en-US" altLang="en-US" sz="1200"/>
                    </a:p>
                  </a:txBody>
                  <a:tcPr marL="12700" marR="12700" marT="12700" anchor="ctr"/>
                </a:tc>
                <a:tc>
                  <a:txBody>
                    <a:bodyPr/>
                    <a:lstStyle/>
                    <a:p>
                      <a:pPr indent="0" algn="ctr">
                        <a:buNone/>
                      </a:pPr>
                      <a:r>
                        <a:rPr lang="en-US" sz="1200"/>
                        <a:t>4516</a:t>
                      </a:r>
                      <a:endParaRPr lang="en-US" altLang="en-US" sz="1200"/>
                    </a:p>
                  </a:txBody>
                  <a:tcPr marL="12700" marR="12700" marT="12700" anchor="ctr"/>
                </a:tc>
                <a:tc>
                  <a:txBody>
                    <a:bodyPr/>
                    <a:lstStyle/>
                    <a:p>
                      <a:pPr indent="0" algn="ctr">
                        <a:buNone/>
                      </a:pPr>
                      <a:r>
                        <a:rPr lang="en-US" sz="1200"/>
                        <a:t>217</a:t>
                      </a:r>
                      <a:endParaRPr lang="en-US" altLang="en-US" sz="1200"/>
                    </a:p>
                  </a:txBody>
                  <a:tcPr marL="12700" marR="12700" marT="12700" anchor="ctr"/>
                </a:tc>
                <a:tc>
                  <a:txBody>
                    <a:bodyPr/>
                    <a:lstStyle/>
                    <a:p>
                      <a:pPr indent="0" algn="ctr">
                        <a:buNone/>
                      </a:pPr>
                      <a:r>
                        <a:rPr lang="en-US" sz="1200"/>
                        <a:t>463</a:t>
                      </a:r>
                      <a:endParaRPr lang="en-US" altLang="en-US" sz="1200"/>
                    </a:p>
                  </a:txBody>
                  <a:tcPr marL="12700" marR="12700" marT="12700" anchor="ctr"/>
                </a:tc>
                <a:tc>
                  <a:txBody>
                    <a:bodyPr/>
                    <a:lstStyle/>
                    <a:p>
                      <a:pPr indent="0" algn="ctr">
                        <a:buNone/>
                      </a:pPr>
                      <a:r>
                        <a:rPr lang="en-US" sz="1200"/>
                        <a:t>95</a:t>
                      </a:r>
                      <a:endParaRPr lang="en-US" altLang="en-US" sz="1200"/>
                    </a:p>
                  </a:txBody>
                  <a:tcPr marL="12700" marR="12700" marT="12700" anchor="ctr"/>
                </a:tc>
                <a:tc>
                  <a:txBody>
                    <a:bodyPr/>
                    <a:lstStyle/>
                    <a:p>
                      <a:pPr indent="0" algn="ctr">
                        <a:buNone/>
                      </a:pPr>
                      <a:r>
                        <a:rPr lang="en-US" sz="1200"/>
                        <a:t>656</a:t>
                      </a:r>
                      <a:endParaRPr lang="en-US" altLang="en-US" sz="1200"/>
                    </a:p>
                  </a:txBody>
                  <a:tcPr marL="12700" marR="12700" marT="12700" anchor="ctr"/>
                </a:tc>
                <a:tc>
                  <a:txBody>
                    <a:bodyPr/>
                    <a:lstStyle/>
                    <a:p>
                      <a:pPr indent="0" algn="ctr">
                        <a:buNone/>
                      </a:pPr>
                      <a:r>
                        <a:rPr lang="en-US" sz="1200" dirty="0"/>
                        <a:t>6274</a:t>
                      </a:r>
                      <a:endParaRPr lang="en-US" altLang="en-US" sz="1200" dirty="0"/>
                    </a:p>
                  </a:txBody>
                  <a:tcPr marL="12700" marR="12700" marT="12700" anchor="ctr"/>
                </a:tc>
              </a:tr>
            </a:tbl>
          </a:graphicData>
        </a:graphic>
      </p:graphicFrame>
      <p:sp>
        <p:nvSpPr>
          <p:cNvPr id="10" name="文本框 9"/>
          <p:cNvSpPr txBox="1"/>
          <p:nvPr/>
        </p:nvSpPr>
        <p:spPr>
          <a:xfrm>
            <a:off x="5541325" y="583090"/>
            <a:ext cx="343406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Co-word matrix</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711200" y="561390"/>
            <a:ext cx="5080000"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3.2.2</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Co-word matrix and the network diagram</a:t>
            </a:r>
            <a:endParaRPr lang="en-US" altLang="zh-CN" sz="2000" dirty="0">
              <a:latin typeface="Calibri Light" panose="020F0302020204030204" pitchFamily="34" charset="0"/>
            </a:endParaRPr>
          </a:p>
        </p:txBody>
      </p:sp>
      <p:grpSp>
        <p:nvGrpSpPr>
          <p:cNvPr id="2" name="组合 1"/>
          <p:cNvGrpSpPr/>
          <p:nvPr/>
        </p:nvGrpSpPr>
        <p:grpSpPr>
          <a:xfrm>
            <a:off x="6096000" y="12700"/>
            <a:ext cx="6103469" cy="6858000"/>
            <a:chOff x="6400802" y="0"/>
            <a:chExt cx="5791198" cy="6507125"/>
          </a:xfrm>
        </p:grpSpPr>
        <p:pic>
          <p:nvPicPr>
            <p:cNvPr id="9" name="图片 8" descr="7c51d79d0a1fbc6bc73285de9aacd63"/>
            <p:cNvPicPr>
              <a:picLocks noChangeAspect="1"/>
            </p:cNvPicPr>
            <p:nvPr/>
          </p:nvPicPr>
          <p:blipFill>
            <a:blip r:embed="rId1">
              <a:clrChange>
                <a:clrFrom>
                  <a:srgbClr val="FFFFFF"/>
                </a:clrFrom>
                <a:clrTo>
                  <a:srgbClr val="FFFFFF">
                    <a:alpha val="0"/>
                  </a:srgbClr>
                </a:clrTo>
              </a:clrChange>
            </a:blip>
            <a:srcRect r="6107"/>
            <a:stretch>
              <a:fillRect/>
            </a:stretch>
          </p:blipFill>
          <p:spPr>
            <a:xfrm>
              <a:off x="6400802" y="0"/>
              <a:ext cx="5711190" cy="3233420"/>
            </a:xfrm>
            <a:prstGeom prst="rect">
              <a:avLst/>
            </a:prstGeom>
          </p:spPr>
        </p:pic>
        <p:pic>
          <p:nvPicPr>
            <p:cNvPr id="10" name="图片 9" descr="e993a3bd22d2020c8667b6321f74fde"/>
            <p:cNvPicPr>
              <a:picLocks noChangeAspect="1"/>
            </p:cNvPicPr>
            <p:nvPr/>
          </p:nvPicPr>
          <p:blipFill>
            <a:blip r:embed="rId2">
              <a:clrChange>
                <a:clrFrom>
                  <a:srgbClr val="FFFFFF"/>
                </a:clrFrom>
                <a:clrTo>
                  <a:srgbClr val="FFFFFF">
                    <a:alpha val="0"/>
                  </a:srgbClr>
                </a:clrTo>
              </a:clrChange>
            </a:blip>
            <a:srcRect r="5952"/>
            <a:stretch>
              <a:fillRect/>
            </a:stretch>
          </p:blipFill>
          <p:spPr>
            <a:xfrm>
              <a:off x="6400802" y="3233420"/>
              <a:ext cx="5791198" cy="3273705"/>
            </a:xfrm>
            <a:prstGeom prst="rect">
              <a:avLst/>
            </a:prstGeom>
          </p:spPr>
        </p:pic>
      </p:grpSp>
      <p:sp>
        <p:nvSpPr>
          <p:cNvPr id="13" name="文本框 12"/>
          <p:cNvSpPr txBox="1"/>
          <p:nvPr/>
        </p:nvSpPr>
        <p:spPr>
          <a:xfrm>
            <a:off x="711200" y="961500"/>
            <a:ext cx="343406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UCIENT6 &amp; </a:t>
            </a:r>
            <a:r>
              <a:rPr lang="en-US" altLang="zh-CN" dirty="0" err="1">
                <a:solidFill>
                  <a:schemeClr val="bg1"/>
                </a:solidFill>
                <a:highlight>
                  <a:srgbClr val="FFC001"/>
                </a:highlight>
                <a:latin typeface="Calibri Light" panose="020F0302020204030204" pitchFamily="34" charset="0"/>
              </a:rPr>
              <a:t>Netdraw</a:t>
            </a:r>
            <a:endParaRPr lang="en-US" altLang="zh-CN" dirty="0">
              <a:solidFill>
                <a:schemeClr val="bg1"/>
              </a:solidFill>
              <a:highlight>
                <a:srgbClr val="FFC001"/>
              </a:highlight>
              <a:latin typeface="Calibri Light" panose="020F0302020204030204" pitchFamily="34" charset="0"/>
            </a:endParaRPr>
          </a:p>
        </p:txBody>
      </p:sp>
      <p:grpSp>
        <p:nvGrpSpPr>
          <p:cNvPr id="14" name="组合 13"/>
          <p:cNvGrpSpPr/>
          <p:nvPr/>
        </p:nvGrpSpPr>
        <p:grpSpPr>
          <a:xfrm>
            <a:off x="617211" y="1692578"/>
            <a:ext cx="5173989" cy="4653053"/>
            <a:chOff x="6315169" y="2338441"/>
            <a:chExt cx="5173989" cy="4653053"/>
          </a:xfrm>
        </p:grpSpPr>
        <p:sp>
          <p:nvSpPr>
            <p:cNvPr id="15" name="文本框 14"/>
            <p:cNvSpPr txBox="1"/>
            <p:nvPr/>
          </p:nvSpPr>
          <p:spPr>
            <a:xfrm>
              <a:off x="6315169" y="2338441"/>
              <a:ext cx="3965901" cy="400110"/>
            </a:xfrm>
            <a:prstGeom prst="rect">
              <a:avLst/>
            </a:prstGeom>
            <a:noFill/>
          </p:spPr>
          <p:txBody>
            <a:bodyPr wrap="square" rtlCol="0">
              <a:spAutoFit/>
            </a:bodyPr>
            <a:lstStyle/>
            <a:p>
              <a:pPr algn="l"/>
              <a:r>
                <a:rPr lang="en-US" altLang="zh-CN" sz="2000" dirty="0">
                  <a:solidFill>
                    <a:srgbClr val="3A3A3A"/>
                  </a:solidFill>
                  <a:latin typeface="Calibri Light" panose="020F0302020204030204" pitchFamily="34" charset="0"/>
                </a:rPr>
                <a:t>Element 1:</a:t>
              </a:r>
              <a:r>
                <a:rPr lang="en-US" altLang="zh-CN" sz="2000" b="1" dirty="0">
                  <a:solidFill>
                    <a:srgbClr val="3A3A3A"/>
                  </a:solidFill>
                  <a:latin typeface="Calibri Light" panose="020F0302020204030204" pitchFamily="34" charset="0"/>
                </a:rPr>
                <a:t>The size of each circle</a:t>
              </a:r>
              <a:endParaRPr lang="en-US" altLang="zh-CN" sz="2000" b="1" dirty="0">
                <a:solidFill>
                  <a:srgbClr val="3A3A3A"/>
                </a:solidFill>
                <a:latin typeface="Calibri Light" panose="020F0302020204030204" pitchFamily="34" charset="0"/>
              </a:endParaRPr>
            </a:p>
          </p:txBody>
        </p:sp>
        <p:sp>
          <p:nvSpPr>
            <p:cNvPr id="16" name="文本框 15"/>
            <p:cNvSpPr txBox="1"/>
            <p:nvPr/>
          </p:nvSpPr>
          <p:spPr>
            <a:xfrm>
              <a:off x="6315170" y="2738551"/>
              <a:ext cx="5173988" cy="1026691"/>
            </a:xfrm>
            <a:prstGeom prst="rect">
              <a:avLst/>
            </a:prstGeom>
            <a:noFill/>
          </p:spPr>
          <p:txBody>
            <a:bodyPr wrap="square" rtlCol="0">
              <a:spAutoFit/>
            </a:bodyPr>
            <a:lstStyle/>
            <a:p>
              <a:pPr fontAlgn="auto">
                <a:lnSpc>
                  <a:spcPct val="130000"/>
                </a:lnSpc>
              </a:pPr>
              <a:r>
                <a:rPr 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rPr>
                <a:t>The size of each circle represents the centrality of each keyword, that is, they are the core topic of discussion, and almost all other keywords are derived from them.</a:t>
              </a:r>
              <a:endParaRPr lang="en-US" alt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endParaRPr>
            </a:p>
          </p:txBody>
        </p:sp>
        <p:sp>
          <p:nvSpPr>
            <p:cNvPr id="18" name="文本框 17"/>
            <p:cNvSpPr txBox="1"/>
            <p:nvPr/>
          </p:nvSpPr>
          <p:spPr>
            <a:xfrm>
              <a:off x="6315170" y="3964255"/>
              <a:ext cx="4919988" cy="400110"/>
            </a:xfrm>
            <a:prstGeom prst="rect">
              <a:avLst/>
            </a:prstGeom>
            <a:noFill/>
          </p:spPr>
          <p:txBody>
            <a:bodyPr wrap="square" rtlCol="0">
              <a:spAutoFit/>
            </a:bodyPr>
            <a:lstStyle/>
            <a:p>
              <a:pPr algn="l"/>
              <a:r>
                <a:rPr lang="en-US" altLang="zh-CN" sz="2000" dirty="0">
                  <a:solidFill>
                    <a:srgbClr val="3A3A3A"/>
                  </a:solidFill>
                  <a:latin typeface="Calibri Light" panose="020F0302020204030204" pitchFamily="34" charset="0"/>
                </a:rPr>
                <a:t>Element 2:</a:t>
              </a:r>
              <a:r>
                <a:rPr lang="en-US" altLang="zh-CN" sz="2000" b="1" dirty="0">
                  <a:solidFill>
                    <a:srgbClr val="3A3A3A"/>
                  </a:solidFill>
                  <a:latin typeface="Calibri Light" panose="020F0302020204030204" pitchFamily="34" charset="0"/>
                </a:rPr>
                <a:t>The lines between each circle</a:t>
              </a:r>
              <a:endParaRPr lang="en-US" altLang="zh-CN" sz="2000" b="1" dirty="0">
                <a:solidFill>
                  <a:srgbClr val="3A3A3A"/>
                </a:solidFill>
                <a:latin typeface="Calibri Light" panose="020F0302020204030204" pitchFamily="34" charset="0"/>
              </a:endParaRPr>
            </a:p>
          </p:txBody>
        </p:sp>
        <p:sp>
          <p:nvSpPr>
            <p:cNvPr id="19" name="文本框 18"/>
            <p:cNvSpPr txBox="1"/>
            <p:nvPr/>
          </p:nvSpPr>
          <p:spPr>
            <a:xfrm>
              <a:off x="6315169" y="4364365"/>
              <a:ext cx="5173988" cy="2627129"/>
            </a:xfrm>
            <a:prstGeom prst="rect">
              <a:avLst/>
            </a:prstGeom>
            <a:noFill/>
          </p:spPr>
          <p:txBody>
            <a:bodyPr wrap="square" rtlCol="0">
              <a:spAutoFit/>
            </a:bodyPr>
            <a:lstStyle/>
            <a:p>
              <a:pPr fontAlgn="auto">
                <a:lnSpc>
                  <a:spcPct val="130000"/>
                </a:lnSpc>
              </a:pPr>
              <a:r>
                <a:rPr 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rPr>
                <a:t>The color of the line changes with the increase of closeness from red, yellow, orange and purple;</a:t>
              </a:r>
              <a:endParaRPr 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endParaRPr>
            </a:p>
            <a:p>
              <a:pPr fontAlgn="auto">
                <a:lnSpc>
                  <a:spcPct val="130000"/>
                </a:lnSpc>
              </a:pPr>
              <a:r>
                <a:rPr 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rPr>
                <a:t>And the thickness of the line varies with the increase of tie strength. Closeness means the average shortest distance from a specific node to all other nodes, which is a manifestation of extreme value logic; Tie strength is measured according to the number of </a:t>
              </a:r>
              <a:r>
                <a:rPr lang="en-US" sz="1600" dirty="0" err="1">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rPr>
                <a:t>weibo</a:t>
              </a:r>
              <a:r>
                <a:rPr 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rPr>
                <a:t> texts contacted, so they are all integers.</a:t>
              </a:r>
              <a:endParaRPr lang="en-US" altLang="en-US" sz="1600" dirty="0">
                <a:solidFill>
                  <a:schemeClr val="bg2">
                    <a:lumMod val="75000"/>
                  </a:schemeClr>
                </a:solidFill>
                <a:latin typeface="Calibri Light" panose="020F0302020204030204" pitchFamily="34" charset="0"/>
                <a:ea typeface="宋体" panose="02010600030101010101" pitchFamily="2" charset="-122"/>
                <a:cs typeface="Calibri Light" panose="020F0302020204030204" pitchFamily="34" charset="0"/>
                <a:sym typeface="+mn-e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e993a3bd22d2020c8667b6321f74fde"/>
          <p:cNvPicPr>
            <a:picLocks noChangeAspect="1"/>
          </p:cNvPicPr>
          <p:nvPr/>
        </p:nvPicPr>
        <p:blipFill>
          <a:blip r:embed="rId1">
            <a:clrChange>
              <a:clrFrom>
                <a:srgbClr val="FFFFFF"/>
              </a:clrFrom>
              <a:clrTo>
                <a:srgbClr val="FFFFFF">
                  <a:alpha val="0"/>
                </a:srgbClr>
              </a:clrTo>
            </a:clrChange>
          </a:blip>
          <a:srcRect r="5952"/>
          <a:stretch>
            <a:fillRect/>
          </a:stretch>
        </p:blipFill>
        <p:spPr>
          <a:xfrm>
            <a:off x="888682" y="1023055"/>
            <a:ext cx="10414635" cy="5536565"/>
          </a:xfrm>
          <a:prstGeom prst="rect">
            <a:avLst/>
          </a:prstGeom>
        </p:spPr>
      </p:pic>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711200" y="561390"/>
            <a:ext cx="5080000" cy="400110"/>
          </a:xfrm>
          <a:prstGeom prst="rect">
            <a:avLst/>
          </a:prstGeom>
          <a:noFill/>
        </p:spPr>
        <p:txBody>
          <a:bodyPr wrap="square" rtlCol="0">
            <a:spAutoFit/>
          </a:bodyPr>
          <a:lstStyle/>
          <a:p>
            <a:r>
              <a:rPr lang="en-US" altLang="zh-CN" sz="2000" dirty="0">
                <a:solidFill>
                  <a:schemeClr val="tx1"/>
                </a:solidFill>
                <a:latin typeface="Calibri Light" panose="020F0302020204030204" pitchFamily="34" charset="0"/>
                <a:sym typeface="+mn-ea"/>
              </a:rPr>
              <a:t>3.2.2</a:t>
            </a:r>
            <a:r>
              <a:rPr lang="en-US" altLang="zh-CN" sz="2000" dirty="0">
                <a:solidFill>
                  <a:schemeClr val="accent4"/>
                </a:solidFill>
                <a:latin typeface="Calibri Light" panose="020F0302020204030204" pitchFamily="34" charset="0"/>
                <a:sym typeface="+mn-ea"/>
              </a:rPr>
              <a:t> </a:t>
            </a:r>
            <a:r>
              <a:rPr lang="en-US" altLang="zh-CN" sz="2000" dirty="0">
                <a:solidFill>
                  <a:srgbClr val="3A3A3A"/>
                </a:solidFill>
                <a:latin typeface="Calibri Light" panose="020F0302020204030204" pitchFamily="34" charset="0"/>
                <a:sym typeface="+mn-ea"/>
              </a:rPr>
              <a:t>Co-word matrix and the network diagram</a:t>
            </a:r>
            <a:endParaRPr lang="en-US" altLang="zh-CN" sz="2000" dirty="0">
              <a:latin typeface="Calibri Light" panose="020F0302020204030204" pitchFamily="34" charset="0"/>
            </a:endParaRPr>
          </a:p>
        </p:txBody>
      </p:sp>
      <p:sp>
        <p:nvSpPr>
          <p:cNvPr id="13" name="文本框 12"/>
          <p:cNvSpPr txBox="1"/>
          <p:nvPr/>
        </p:nvSpPr>
        <p:spPr>
          <a:xfrm>
            <a:off x="711200" y="961500"/>
            <a:ext cx="343406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Network diagram</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任意多边形 42"/>
          <p:cNvSpPr/>
          <p:nvPr/>
        </p:nvSpPr>
        <p:spPr>
          <a:xfrm>
            <a:off x="4737586" y="1"/>
            <a:ext cx="7454414" cy="5383231"/>
          </a:xfrm>
          <a:custGeom>
            <a:avLst/>
            <a:gdLst>
              <a:gd name="connsiteX0" fmla="*/ 2468500 w 7454414"/>
              <a:gd name="connsiteY0" fmla="*/ 0 h 5383231"/>
              <a:gd name="connsiteX1" fmla="*/ 7454414 w 7454414"/>
              <a:gd name="connsiteY1" fmla="*/ 0 h 5383231"/>
              <a:gd name="connsiteX2" fmla="*/ 7454414 w 7454414"/>
              <a:gd name="connsiteY2" fmla="*/ 2213609 h 5383231"/>
              <a:gd name="connsiteX3" fmla="*/ 7454413 w 7454414"/>
              <a:gd name="connsiteY3" fmla="*/ 2213609 h 5383231"/>
              <a:gd name="connsiteX4" fmla="*/ 7454413 w 7454414"/>
              <a:gd name="connsiteY4" fmla="*/ 5383231 h 5383231"/>
              <a:gd name="connsiteX5" fmla="*/ 0 w 7454414"/>
              <a:gd name="connsiteY5" fmla="*/ 4451224 h 5383231"/>
              <a:gd name="connsiteX6" fmla="*/ 1403986 w 7454414"/>
              <a:gd name="connsiteY6" fmla="*/ 1916112 h 5383231"/>
              <a:gd name="connsiteX7" fmla="*/ 1407327 w 7454414"/>
              <a:gd name="connsiteY7" fmla="*/ 1916112 h 538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4414" h="5383231">
                <a:moveTo>
                  <a:pt x="2468500" y="0"/>
                </a:moveTo>
                <a:lnTo>
                  <a:pt x="7454414" y="0"/>
                </a:lnTo>
                <a:lnTo>
                  <a:pt x="7454414" y="2213609"/>
                </a:lnTo>
                <a:lnTo>
                  <a:pt x="7454413" y="2213609"/>
                </a:lnTo>
                <a:lnTo>
                  <a:pt x="7454413" y="5383231"/>
                </a:lnTo>
                <a:lnTo>
                  <a:pt x="0" y="4451224"/>
                </a:lnTo>
                <a:lnTo>
                  <a:pt x="1403986" y="1916112"/>
                </a:lnTo>
                <a:lnTo>
                  <a:pt x="1407327" y="1916112"/>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0" y="2287147"/>
            <a:ext cx="5851550" cy="4570853"/>
          </a:xfrm>
          <a:custGeom>
            <a:avLst/>
            <a:gdLst>
              <a:gd name="connsiteX0" fmla="*/ 0 w 6163318"/>
              <a:gd name="connsiteY0" fmla="*/ 0 h 4941887"/>
              <a:gd name="connsiteX1" fmla="*/ 6163318 w 6163318"/>
              <a:gd name="connsiteY1" fmla="*/ 0 h 4941887"/>
              <a:gd name="connsiteX2" fmla="*/ 3435248 w 6163318"/>
              <a:gd name="connsiteY2" fmla="*/ 4941887 h 4941887"/>
              <a:gd name="connsiteX3" fmla="*/ 0 w 6163318"/>
              <a:gd name="connsiteY3" fmla="*/ 4941887 h 4941887"/>
            </a:gdLst>
            <a:ahLst/>
            <a:cxnLst>
              <a:cxn ang="0">
                <a:pos x="connsiteX0" y="connsiteY0"/>
              </a:cxn>
              <a:cxn ang="0">
                <a:pos x="connsiteX1" y="connsiteY1"/>
              </a:cxn>
              <a:cxn ang="0">
                <a:pos x="connsiteX2" y="connsiteY2"/>
              </a:cxn>
              <a:cxn ang="0">
                <a:pos x="connsiteX3" y="connsiteY3"/>
              </a:cxn>
            </a:cxnLst>
            <a:rect l="l" t="t" r="r" b="b"/>
            <a:pathLst>
              <a:path w="6163318" h="4941887">
                <a:moveTo>
                  <a:pt x="0" y="0"/>
                </a:moveTo>
                <a:lnTo>
                  <a:pt x="6163318" y="0"/>
                </a:lnTo>
                <a:lnTo>
                  <a:pt x="3435248" y="4941887"/>
                </a:lnTo>
                <a:lnTo>
                  <a:pt x="0" y="4941887"/>
                </a:lnTo>
                <a:close/>
              </a:path>
            </a:pathLst>
          </a:cu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文本框 27"/>
          <p:cNvSpPr txBox="1"/>
          <p:nvPr/>
        </p:nvSpPr>
        <p:spPr>
          <a:xfrm>
            <a:off x="6545351" y="1811438"/>
            <a:ext cx="5394325" cy="830997"/>
          </a:xfrm>
          <a:prstGeom prst="rect">
            <a:avLst/>
          </a:prstGeom>
          <a:noFill/>
        </p:spPr>
        <p:txBody>
          <a:bodyPr wrap="square" rtlCol="0">
            <a:spAutoFit/>
          </a:bodyPr>
          <a:lstStyle/>
          <a:p>
            <a:pPr marL="457200" marR="0" lvl="0" indent="-457200" algn="l"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i="0" u="none" strike="noStrike" kern="0" cap="none" spc="0" normalizeH="0" baseline="0" noProof="0" dirty="0">
                <a:ln>
                  <a:noFill/>
                </a:ln>
                <a:solidFill>
                  <a:schemeClr val="bg1"/>
                </a:solidFill>
                <a:effectLst/>
                <a:uLnTx/>
                <a:uFillTx/>
                <a:latin typeface="Calibri Light" panose="020F0302020204030204" pitchFamily="34" charset="0"/>
              </a:rPr>
              <a:t>What is the problem?</a:t>
            </a:r>
            <a:endParaRPr kumimoji="0" lang="en-US" altLang="zh-CN" sz="2400" i="0" u="none" strike="noStrike" kern="0" cap="none" spc="0" normalizeH="0" baseline="0" noProof="0" dirty="0">
              <a:ln>
                <a:noFill/>
              </a:ln>
              <a:solidFill>
                <a:schemeClr val="bg1"/>
              </a:solidFill>
              <a:effectLst/>
              <a:uLnTx/>
              <a:uFillTx/>
              <a:latin typeface="Calibri Light" panose="020F0302020204030204" pitchFamily="34" charset="0"/>
            </a:endParaRPr>
          </a:p>
          <a:p>
            <a:pPr marL="457200" marR="0" lvl="0" indent="-457200" algn="l"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i="0" u="none" strike="noStrike" kern="0" cap="none" spc="0" normalizeH="0" baseline="0" noProof="0" dirty="0">
                <a:ln>
                  <a:noFill/>
                </a:ln>
                <a:solidFill>
                  <a:schemeClr val="bg1"/>
                </a:solidFill>
                <a:effectLst/>
                <a:uLnTx/>
                <a:uFillTx/>
                <a:latin typeface="Calibri Light" panose="020F0302020204030204" pitchFamily="34" charset="0"/>
              </a:rPr>
              <a:t>Whether the problem has been solved?</a:t>
            </a:r>
            <a:endParaRPr kumimoji="0" lang="en-US" altLang="zh-CN" sz="2400" i="0" u="none" strike="noStrike" kern="0" cap="none" spc="0" normalizeH="0" baseline="0" noProof="0" dirty="0">
              <a:ln>
                <a:noFill/>
              </a:ln>
              <a:solidFill>
                <a:schemeClr val="bg1"/>
              </a:solidFill>
              <a:effectLst/>
              <a:uLnTx/>
              <a:uFillTx/>
              <a:latin typeface="Calibri Light" panose="020F0302020204030204" pitchFamily="34" charset="0"/>
            </a:endParaRPr>
          </a:p>
        </p:txBody>
      </p:sp>
      <p:sp>
        <p:nvSpPr>
          <p:cNvPr id="29" name="文本框 28"/>
          <p:cNvSpPr txBox="1"/>
          <p:nvPr/>
        </p:nvSpPr>
        <p:spPr>
          <a:xfrm>
            <a:off x="6530436" y="2642435"/>
            <a:ext cx="5394325" cy="1489075"/>
          </a:xfrm>
          <a:prstGeom prst="rect">
            <a:avLst/>
          </a:prstGeom>
          <a:noFill/>
        </p:spPr>
        <p:txBody>
          <a:bodyPr wrap="square" rtlCol="0">
            <a:spAutoFit/>
          </a:bodyPr>
          <a:lstStyle/>
          <a:p>
            <a:pPr algn="just">
              <a:lnSpc>
                <a:spcPct val="130000"/>
              </a:lnSpc>
            </a:pPr>
            <a:r>
              <a:rPr lang="en-US" altLang="zh-CN" sz="1400" dirty="0">
                <a:solidFill>
                  <a:schemeClr val="bg2">
                    <a:lumMod val="75000"/>
                  </a:schemeClr>
                </a:solidFill>
                <a:latin typeface="Calibri Light" panose="020F0302020204030204" pitchFamily="34" charset="0"/>
              </a:rPr>
              <a:t>        But there is a lack of "how to solve the problem", which is due to the fact that the text data of social media are mostly the venting of residents' emotions (some are positive and some are negative). There exist some evaluations, but they have not put forward practical solutions to the epidemic. </a:t>
            </a:r>
            <a:endParaRPr lang="en-US" altLang="zh-CN" sz="1400" dirty="0">
              <a:solidFill>
                <a:schemeClr val="bg2">
                  <a:lumMod val="75000"/>
                </a:schemeClr>
              </a:solidFill>
              <a:latin typeface="Calibri Light" panose="020F0302020204030204" pitchFamily="34" charset="0"/>
            </a:endParaRPr>
          </a:p>
        </p:txBody>
      </p:sp>
      <p:grpSp>
        <p:nvGrpSpPr>
          <p:cNvPr id="39" name="组合 38"/>
          <p:cNvGrpSpPr/>
          <p:nvPr/>
        </p:nvGrpSpPr>
        <p:grpSpPr>
          <a:xfrm>
            <a:off x="6659651" y="4223801"/>
            <a:ext cx="1925354" cy="45719"/>
            <a:chOff x="980429" y="4605462"/>
            <a:chExt cx="1925354" cy="45719"/>
          </a:xfrm>
        </p:grpSpPr>
        <p:sp>
          <p:nvSpPr>
            <p:cNvPr id="5" name="矩形 4"/>
            <p:cNvSpPr/>
            <p:nvPr/>
          </p:nvSpPr>
          <p:spPr>
            <a:xfrm>
              <a:off x="980429" y="4605462"/>
              <a:ext cx="483222" cy="45719"/>
            </a:xfrm>
            <a:prstGeom prst="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59884" y="4605462"/>
              <a:ext cx="483222" cy="4571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1943106" y="4605462"/>
              <a:ext cx="483222" cy="45719"/>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422561" y="4605462"/>
              <a:ext cx="483222" cy="4571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flipH="1">
            <a:off x="3790991" y="1855129"/>
            <a:ext cx="2075474" cy="3765792"/>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483733" y="6070899"/>
            <a:ext cx="7645400" cy="460375"/>
          </a:xfrm>
          <a:prstGeom prst="rect">
            <a:avLst/>
          </a:prstGeom>
          <a:noFill/>
        </p:spPr>
        <p:txBody>
          <a:bodyPr wrap="square" rtlCol="0">
            <a:spAutoFit/>
          </a:bodyPr>
          <a:lstStyle/>
          <a:p>
            <a:pPr algn="l"/>
            <a:r>
              <a:rPr lang="en-US" altLang="zh-CN" sz="2400" dirty="0">
                <a:latin typeface="Calibri Light" panose="020F0302020204030204" pitchFamily="34" charset="0"/>
              </a:rPr>
              <a:t>This is </a:t>
            </a:r>
            <a:r>
              <a:rPr lang="en-US" altLang="zh-CN" sz="2400" dirty="0">
                <a:solidFill>
                  <a:schemeClr val="accent4"/>
                </a:solidFill>
                <a:latin typeface="Calibri Light" panose="020F0302020204030204" pitchFamily="34" charset="0"/>
              </a:rPr>
              <a:t>a serious problem</a:t>
            </a:r>
            <a:r>
              <a:rPr lang="en-US" altLang="zh-CN" sz="2400" dirty="0">
                <a:latin typeface="Calibri Light" panose="020F0302020204030204" pitchFamily="34" charset="0"/>
              </a:rPr>
              <a:t> in the current network society.</a:t>
            </a:r>
            <a:endParaRPr lang="en-US" altLang="zh-CN" sz="2400" dirty="0">
              <a:latin typeface="Calibri Light" panose="020F0302020204030204" pitchFamily="34" charset="0"/>
            </a:endParaRPr>
          </a:p>
        </p:txBody>
      </p:sp>
      <p:sp>
        <p:nvSpPr>
          <p:cNvPr id="46" name="文本框 45"/>
          <p:cNvSpPr txBox="1"/>
          <p:nvPr/>
        </p:nvSpPr>
        <p:spPr>
          <a:xfrm>
            <a:off x="4488179" y="5404862"/>
            <a:ext cx="3180166" cy="769441"/>
          </a:xfrm>
          <a:prstGeom prst="rect">
            <a:avLst/>
          </a:prstGeom>
          <a:noFill/>
        </p:spPr>
        <p:txBody>
          <a:bodyPr wrap="none" rtlCol="0">
            <a:spAutoFit/>
          </a:bodyPr>
          <a:lstStyle/>
          <a:p>
            <a:pPr algn="l"/>
            <a:r>
              <a:rPr lang="en-US" altLang="zh-CN" sz="4400" dirty="0">
                <a:latin typeface="Calibri Light" panose="020F0302020204030204" pitchFamily="34" charset="0"/>
                <a:cs typeface="Calibri Light" panose="020F0302020204030204" pitchFamily="34" charset="0"/>
              </a:rPr>
              <a:t>Be rational!!!</a:t>
            </a:r>
            <a:endParaRPr lang="en-US" altLang="zh-CN" sz="4400" dirty="0">
              <a:latin typeface="Calibri Light" panose="020F0302020204030204" pitchFamily="34" charset="0"/>
              <a:cs typeface="Calibri Light" panose="020F0302020204030204" pitchFamily="34" charset="0"/>
            </a:endParaRPr>
          </a:p>
        </p:txBody>
      </p:sp>
      <p:cxnSp>
        <p:nvCxnSpPr>
          <p:cNvPr id="47" name="直接连接符 46"/>
          <p:cNvCxnSpPr/>
          <p:nvPr/>
        </p:nvCxnSpPr>
        <p:spPr>
          <a:xfrm flipH="1">
            <a:off x="3907187" y="4795249"/>
            <a:ext cx="949531" cy="1722854"/>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0" y="137965"/>
            <a:ext cx="6905297" cy="461789"/>
            <a:chOff x="0" y="137965"/>
            <a:chExt cx="6905297" cy="461789"/>
          </a:xfrm>
        </p:grpSpPr>
        <p:sp>
          <p:nvSpPr>
            <p:cNvPr id="18" name="文本框 17"/>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3.2 Co-occurrence analysis  </a:t>
              </a:r>
              <a:r>
                <a:rPr lang="zh-CN" altLang="en-US" dirty="0">
                  <a:solidFill>
                    <a:srgbClr val="3A3A3A"/>
                  </a:solidFill>
                  <a:latin typeface="微软雅黑" panose="020B0503020204020204" pitchFamily="34" charset="-122"/>
                  <a:ea typeface="微软雅黑" panose="020B0503020204020204" pitchFamily="34" charset="-122"/>
                </a:rPr>
                <a:t>共现分析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9"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0" name="文本框 19"/>
          <p:cNvSpPr txBox="1"/>
          <p:nvPr/>
        </p:nvSpPr>
        <p:spPr>
          <a:xfrm>
            <a:off x="4909837" y="207249"/>
            <a:ext cx="343406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The logic of Netizens</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8E8">
            <a:alpha val="0"/>
          </a:srgbClr>
        </a:solidFill>
        <a:effectLst/>
      </p:bgPr>
    </p:bg>
    <p:spTree>
      <p:nvGrpSpPr>
        <p:cNvPr id="1" name=""/>
        <p:cNvGrpSpPr/>
        <p:nvPr/>
      </p:nvGrpSpPr>
      <p:grpSpPr>
        <a:xfrm>
          <a:off x="0" y="0"/>
          <a:ext cx="0" cy="0"/>
          <a:chOff x="0" y="0"/>
          <a:chExt cx="0" cy="0"/>
        </a:xfrm>
      </p:grpSpPr>
      <p:grpSp>
        <p:nvGrpSpPr>
          <p:cNvPr id="154" name="组合 153"/>
          <p:cNvGrpSpPr/>
          <p:nvPr/>
        </p:nvGrpSpPr>
        <p:grpSpPr>
          <a:xfrm>
            <a:off x="0" y="137965"/>
            <a:ext cx="11506200" cy="461789"/>
            <a:chOff x="0" y="137965"/>
            <a:chExt cx="11506200" cy="461789"/>
          </a:xfrm>
        </p:grpSpPr>
        <p:sp>
          <p:nvSpPr>
            <p:cNvPr id="105" name="文本框 104"/>
            <p:cNvSpPr txBox="1"/>
            <p:nvPr/>
          </p:nvSpPr>
          <p:spPr>
            <a:xfrm>
              <a:off x="429260" y="138089"/>
              <a:ext cx="11076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3.3 Residents demand temporal evolution analysis  </a:t>
              </a:r>
              <a:r>
                <a:rPr lang="zh-CN" altLang="en-US" dirty="0">
                  <a:solidFill>
                    <a:srgbClr val="3A3A3A"/>
                  </a:solidFill>
                  <a:latin typeface="微软雅黑" panose="020B0503020204020204" pitchFamily="34" charset="-122"/>
                  <a:ea typeface="微软雅黑" panose="020B0503020204020204" pitchFamily="34" charset="-122"/>
                </a:rPr>
                <a:t>居民需求时序演化</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9" name="组合 8"/>
          <p:cNvGrpSpPr/>
          <p:nvPr/>
        </p:nvGrpSpPr>
        <p:grpSpPr>
          <a:xfrm>
            <a:off x="3574018" y="768309"/>
            <a:ext cx="8229272" cy="5951602"/>
            <a:chOff x="429260" y="849883"/>
            <a:chExt cx="8229272" cy="5951602"/>
          </a:xfrm>
        </p:grpSpPr>
        <p:grpSp>
          <p:nvGrpSpPr>
            <p:cNvPr id="4" name="组合 3"/>
            <p:cNvGrpSpPr/>
            <p:nvPr/>
          </p:nvGrpSpPr>
          <p:grpSpPr>
            <a:xfrm>
              <a:off x="429260" y="849883"/>
              <a:ext cx="8229272" cy="5716017"/>
              <a:chOff x="429260" y="849883"/>
              <a:chExt cx="7940002" cy="5515091"/>
            </a:xfrm>
          </p:grpSpPr>
          <p:grpSp>
            <p:nvGrpSpPr>
              <p:cNvPr id="3" name="组合 2"/>
              <p:cNvGrpSpPr/>
              <p:nvPr/>
            </p:nvGrpSpPr>
            <p:grpSpPr>
              <a:xfrm>
                <a:off x="429260" y="849883"/>
                <a:ext cx="7940002" cy="2710309"/>
                <a:chOff x="658890" y="705609"/>
                <a:chExt cx="7940002" cy="2710309"/>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890" y="713364"/>
                  <a:ext cx="3958608" cy="2694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498" y="705609"/>
                  <a:ext cx="3981394" cy="27103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429260" y="3656848"/>
                <a:ext cx="7940002" cy="2708126"/>
                <a:chOff x="658890" y="3983724"/>
                <a:chExt cx="8022274" cy="2736187"/>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90" y="3989354"/>
                  <a:ext cx="4002866" cy="2724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756" y="3983724"/>
                  <a:ext cx="4019408" cy="273618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文本框 11"/>
            <p:cNvSpPr txBox="1"/>
            <p:nvPr/>
          </p:nvSpPr>
          <p:spPr>
            <a:xfrm>
              <a:off x="513024" y="3521804"/>
              <a:ext cx="3931976"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Incubation Period Word cloud</a:t>
              </a:r>
              <a:r>
                <a:rPr lang="zh-CN" altLang="en-US" sz="1200" dirty="0">
                  <a:latin typeface="微软雅黑 Light" panose="020B0502040204020203" pitchFamily="34" charset="-122"/>
                  <a:ea typeface="微软雅黑 Light" panose="020B0502040204020203" pitchFamily="34" charset="-122"/>
                  <a:cs typeface="Calibri Light" panose="020F0302020204030204" pitchFamily="34" charset="0"/>
                </a:rPr>
                <a:t> 潜伏期</a:t>
              </a:r>
              <a:r>
                <a:rPr lang="zh-CN" altLang="en-US" sz="1200" dirty="0">
                  <a:latin typeface="微软雅黑 Light" panose="020B0502040204020203" pitchFamily="34" charset="-122"/>
                  <a:ea typeface="微软雅黑 Light" panose="020B0502040204020203" pitchFamily="34" charset="-122"/>
                </a:rPr>
                <a:t>词云</a:t>
              </a:r>
              <a:endParaRPr lang="zh-CN" altLang="en-US" sz="1600" dirty="0">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4607385" y="3521804"/>
              <a:ext cx="3931976"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Increase Period Word cloud</a:t>
              </a:r>
              <a:r>
                <a:rPr lang="zh-CN" altLang="en-US" sz="1200" dirty="0">
                  <a:latin typeface="微软雅黑 Light" panose="020B0502040204020203" pitchFamily="34" charset="-122"/>
                  <a:ea typeface="微软雅黑 Light" panose="020B0502040204020203" pitchFamily="34" charset="-122"/>
                  <a:cs typeface="Calibri Light" panose="020F0302020204030204" pitchFamily="34" charset="0"/>
                </a:rPr>
                <a:t> 增长期</a:t>
              </a:r>
              <a:r>
                <a:rPr lang="zh-CN" altLang="en-US" sz="1200" dirty="0">
                  <a:latin typeface="微软雅黑 Light" panose="020B0502040204020203" pitchFamily="34" charset="-122"/>
                  <a:ea typeface="微软雅黑 Light" panose="020B0502040204020203" pitchFamily="34" charset="-122"/>
                </a:rPr>
                <a:t>词云</a:t>
              </a:r>
              <a:endParaRPr lang="zh-CN" altLang="en-US" sz="1600" dirty="0">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513024" y="6462931"/>
              <a:ext cx="3931976"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High Plateau Period Word cloud</a:t>
              </a:r>
              <a:r>
                <a:rPr lang="zh-CN" altLang="en-US" sz="1200" dirty="0">
                  <a:latin typeface="微软雅黑 Light" panose="020B0502040204020203" pitchFamily="34" charset="-122"/>
                  <a:ea typeface="微软雅黑 Light" panose="020B0502040204020203" pitchFamily="34" charset="-122"/>
                  <a:cs typeface="Calibri Light" panose="020F0302020204030204" pitchFamily="34" charset="0"/>
                </a:rPr>
                <a:t> 高位平台期</a:t>
              </a:r>
              <a:r>
                <a:rPr lang="zh-CN" altLang="en-US" sz="1200" dirty="0">
                  <a:latin typeface="微软雅黑 Light" panose="020B0502040204020203" pitchFamily="34" charset="-122"/>
                  <a:ea typeface="微软雅黑 Light" panose="020B0502040204020203" pitchFamily="34" charset="-122"/>
                </a:rPr>
                <a:t>词云</a:t>
              </a:r>
              <a:endParaRPr lang="zh-CN" altLang="en-US" sz="16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4607385" y="6462931"/>
              <a:ext cx="3931976" cy="338554"/>
            </a:xfrm>
            <a:prstGeom prst="rect">
              <a:avLst/>
            </a:prstGeom>
            <a:noFill/>
          </p:spPr>
          <p:txBody>
            <a:bodyPr wrap="square" rtlCol="0">
              <a:spAutoFit/>
            </a:bodyPr>
            <a:lstStyle/>
            <a:p>
              <a:pPr algn="ctr"/>
              <a:r>
                <a:rPr lang="en-US" altLang="zh-CN" sz="1600" dirty="0">
                  <a:latin typeface="Calibri Light" panose="020F0302020204030204" pitchFamily="34" charset="0"/>
                  <a:cs typeface="Calibri Light" panose="020F0302020204030204" pitchFamily="34" charset="0"/>
                </a:rPr>
                <a:t>Recession Period Word cloud</a:t>
              </a:r>
              <a:r>
                <a:rPr lang="zh-CN" altLang="en-US" sz="1200" dirty="0">
                  <a:latin typeface="微软雅黑 Light" panose="020B0502040204020203" pitchFamily="34" charset="-122"/>
                  <a:ea typeface="微软雅黑 Light" panose="020B0502040204020203" pitchFamily="34" charset="-122"/>
                  <a:cs typeface="Calibri Light" panose="020F0302020204030204" pitchFamily="34" charset="0"/>
                </a:rPr>
                <a:t> 下降期</a:t>
              </a:r>
              <a:r>
                <a:rPr lang="zh-CN" altLang="en-US" sz="1200" dirty="0">
                  <a:latin typeface="微软雅黑 Light" panose="020B0502040204020203" pitchFamily="34" charset="-122"/>
                  <a:ea typeface="微软雅黑 Light" panose="020B0502040204020203" pitchFamily="34" charset="-122"/>
                </a:rPr>
                <a:t>词云</a:t>
              </a:r>
              <a:endParaRPr lang="zh-CN" altLang="en-US" sz="1600" dirty="0">
                <a:latin typeface="微软雅黑 Light" panose="020B0502040204020203" pitchFamily="34" charset="-122"/>
                <a:ea typeface="微软雅黑 Light" panose="020B0502040204020203" pitchFamily="34" charset="-122"/>
              </a:endParaRPr>
            </a:p>
          </p:txBody>
        </p:sp>
      </p:grpSp>
      <p:sp>
        <p:nvSpPr>
          <p:cNvPr id="16" name="文本框 15"/>
          <p:cNvSpPr txBox="1"/>
          <p:nvPr/>
        </p:nvSpPr>
        <p:spPr>
          <a:xfrm>
            <a:off x="429260" y="954337"/>
            <a:ext cx="3060994"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effectLst/>
                <a:latin typeface="Calibri Light" panose="020F0302020204030204" pitchFamily="34" charset="0"/>
                <a:ea typeface="宋体" panose="02010600030101010101" pitchFamily="2" charset="-122"/>
                <a:cs typeface="Calibri Light" panose="020F0302020204030204" pitchFamily="34" charset="0"/>
              </a:rPr>
              <a:t>Words frequency: </a:t>
            </a:r>
            <a:r>
              <a:rPr lang="en-US" altLang="zh-CN" sz="2000" b="1" dirty="0">
                <a:latin typeface="Calibri Light" panose="020F0302020204030204" pitchFamily="34" charset="0"/>
                <a:ea typeface="宋体" panose="02010600030101010101" pitchFamily="2" charset="-122"/>
                <a:cs typeface="Calibri Light" panose="020F0302020204030204" pitchFamily="34" charset="0"/>
              </a:rPr>
              <a:t>What </a:t>
            </a:r>
            <a:r>
              <a:rPr lang="en-US" altLang="zh-CN" sz="2000" dirty="0">
                <a:latin typeface="Calibri Light" panose="020F0302020204030204" pitchFamily="34" charset="0"/>
                <a:ea typeface="宋体" panose="02010600030101010101" pitchFamily="2" charset="-122"/>
                <a:cs typeface="Calibri Light" panose="020F0302020204030204" pitchFamily="34" charset="0"/>
              </a:rPr>
              <a:t>people are looking at?</a:t>
            </a:r>
            <a:endParaRPr lang="en-US" altLang="zh-CN" sz="2000" dirty="0">
              <a:latin typeface="Calibri Light" panose="020F0302020204030204" pitchFamily="34" charset="0"/>
              <a:ea typeface="宋体" panose="02010600030101010101" pitchFamily="2" charset="-122"/>
              <a:cs typeface="Calibri Light" panose="020F0302020204030204" pitchFamily="34" charset="0"/>
            </a:endParaRPr>
          </a:p>
        </p:txBody>
      </p:sp>
      <p:sp>
        <p:nvSpPr>
          <p:cNvPr id="17" name="文本框 16"/>
          <p:cNvSpPr txBox="1"/>
          <p:nvPr/>
        </p:nvSpPr>
        <p:spPr>
          <a:xfrm>
            <a:off x="429261" y="1802715"/>
            <a:ext cx="3060993"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词频；舆情关注点</a:t>
            </a: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464015" y="6413500"/>
            <a:ext cx="11359685" cy="0"/>
          </a:xfrm>
          <a:prstGeom prst="line">
            <a:avLst/>
          </a:prstGeom>
          <a:ln w="25400">
            <a:solidFill>
              <a:schemeClr val="bg2">
                <a:lumMod val="9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0" y="137965"/>
            <a:ext cx="11506200" cy="461789"/>
            <a:chOff x="0" y="137965"/>
            <a:chExt cx="11506200" cy="461789"/>
          </a:xfrm>
        </p:grpSpPr>
        <p:sp>
          <p:nvSpPr>
            <p:cNvPr id="105" name="文本框 104"/>
            <p:cNvSpPr txBox="1"/>
            <p:nvPr/>
          </p:nvSpPr>
          <p:spPr>
            <a:xfrm>
              <a:off x="429260" y="138089"/>
              <a:ext cx="11076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3.3 Residents demand temporal evolution analysis  </a:t>
              </a:r>
              <a:r>
                <a:rPr lang="zh-CN" altLang="en-US" dirty="0">
                  <a:solidFill>
                    <a:srgbClr val="3A3A3A"/>
                  </a:solidFill>
                  <a:latin typeface="微软雅黑" panose="020B0503020204020204" pitchFamily="34" charset="-122"/>
                  <a:ea typeface="微软雅黑" panose="020B0503020204020204" pitchFamily="34" charset="-122"/>
                </a:rPr>
                <a:t>居民需求时序演化</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6" name="文本框 15"/>
          <p:cNvSpPr txBox="1"/>
          <p:nvPr/>
        </p:nvSpPr>
        <p:spPr>
          <a:xfrm>
            <a:off x="429260" y="632690"/>
            <a:ext cx="7246914"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Calibri Light" panose="020F0302020204030204" pitchFamily="34" charset="0"/>
                <a:ea typeface="宋体" panose="02010600030101010101" pitchFamily="2" charset="-122"/>
                <a:cs typeface="Calibri Light" panose="020F0302020204030204" pitchFamily="34" charset="0"/>
              </a:rPr>
              <a:t>Part of speech: </a:t>
            </a:r>
            <a:r>
              <a:rPr lang="en-US" altLang="zh-CN" sz="2000" b="1" dirty="0">
                <a:latin typeface="Calibri Light" panose="020F0302020204030204" pitchFamily="34" charset="0"/>
                <a:ea typeface="宋体" panose="02010600030101010101" pitchFamily="2" charset="-122"/>
                <a:cs typeface="Calibri Light" panose="020F0302020204030204" pitchFamily="34" charset="0"/>
              </a:rPr>
              <a:t>Who </a:t>
            </a:r>
            <a:r>
              <a:rPr lang="en-US" altLang="zh-CN" sz="2000" dirty="0">
                <a:latin typeface="Calibri Light" panose="020F0302020204030204" pitchFamily="34" charset="0"/>
                <a:ea typeface="宋体" panose="02010600030101010101" pitchFamily="2" charset="-122"/>
                <a:cs typeface="Calibri Light" panose="020F0302020204030204" pitchFamily="34" charset="0"/>
              </a:rPr>
              <a:t>people are looking at?</a:t>
            </a:r>
            <a:endParaRPr lang="zh-CN" altLang="en-US" sz="2000" dirty="0">
              <a:latin typeface="Calibri Light" panose="020F0302020204030204" pitchFamily="34" charset="0"/>
              <a:cs typeface="Calibri Light" panose="020F0302020204030204" pitchFamily="34" charset="0"/>
            </a:endParaRPr>
          </a:p>
        </p:txBody>
      </p:sp>
      <p:sp>
        <p:nvSpPr>
          <p:cNvPr id="17" name="文本框 16"/>
          <p:cNvSpPr txBox="1"/>
          <p:nvPr/>
        </p:nvSpPr>
        <p:spPr>
          <a:xfrm>
            <a:off x="5476241" y="663468"/>
            <a:ext cx="3060993"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词性分析；舆情关注对象</a:t>
            </a: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grpSp>
        <p:nvGrpSpPr>
          <p:cNvPr id="18" name="组合 17"/>
          <p:cNvGrpSpPr/>
          <p:nvPr/>
        </p:nvGrpSpPr>
        <p:grpSpPr>
          <a:xfrm>
            <a:off x="1109843" y="1096735"/>
            <a:ext cx="11145657" cy="5106450"/>
            <a:chOff x="235904" y="1346761"/>
            <a:chExt cx="11727773" cy="5373150"/>
          </a:xfrm>
        </p:grpSpPr>
        <p:grpSp>
          <p:nvGrpSpPr>
            <p:cNvPr id="11" name="组合 10"/>
            <p:cNvGrpSpPr/>
            <p:nvPr/>
          </p:nvGrpSpPr>
          <p:grpSpPr>
            <a:xfrm>
              <a:off x="235904" y="1346761"/>
              <a:ext cx="3223891" cy="5373150"/>
              <a:chOff x="429260" y="1138554"/>
              <a:chExt cx="3223891" cy="5373150"/>
            </a:xfrm>
          </p:grpSpPr>
          <p:pic>
            <p:nvPicPr>
              <p:cNvPr id="1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261" y="1138554"/>
                <a:ext cx="3223890" cy="17910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60" y="2929604"/>
                <a:ext cx="3223890" cy="17910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 y="4720654"/>
                <a:ext cx="3223890" cy="1791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组合 23"/>
            <p:cNvGrpSpPr/>
            <p:nvPr/>
          </p:nvGrpSpPr>
          <p:grpSpPr>
            <a:xfrm>
              <a:off x="3070532" y="1346761"/>
              <a:ext cx="3223891" cy="5373150"/>
              <a:chOff x="3395933" y="1278375"/>
              <a:chExt cx="5169219" cy="8615361"/>
            </a:xfrm>
          </p:grpSpPr>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935" y="1278375"/>
                <a:ext cx="5169217" cy="28717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934" y="4150162"/>
                <a:ext cx="5169217" cy="28717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933" y="7021949"/>
                <a:ext cx="5169215" cy="2871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5905160" y="1346763"/>
              <a:ext cx="3223889" cy="5373146"/>
              <a:chOff x="3660139" y="-849323"/>
              <a:chExt cx="5280661" cy="8801100"/>
            </a:xfrm>
          </p:grpSpPr>
          <p:pic>
            <p:nvPicPr>
              <p:cNvPr id="2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0139" y="-849323"/>
                <a:ext cx="5280659" cy="29337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0141" y="2084377"/>
                <a:ext cx="5280659" cy="29337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0139" y="5018078"/>
                <a:ext cx="5280658" cy="293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组合 31"/>
            <p:cNvGrpSpPr/>
            <p:nvPr/>
          </p:nvGrpSpPr>
          <p:grpSpPr>
            <a:xfrm>
              <a:off x="8739787" y="1346763"/>
              <a:ext cx="3223890" cy="5373146"/>
              <a:chOff x="3989387" y="-768794"/>
              <a:chExt cx="5004501" cy="8340830"/>
            </a:xfrm>
          </p:grpSpPr>
          <p:pic>
            <p:nvPicPr>
              <p:cNvPr id="3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9390" y="-768794"/>
                <a:ext cx="5004498" cy="27802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9389" y="2011483"/>
                <a:ext cx="5004499" cy="27802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9387" y="4791759"/>
                <a:ext cx="5004499" cy="278027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 name="矩形: 圆角 21"/>
          <p:cNvSpPr/>
          <p:nvPr/>
        </p:nvSpPr>
        <p:spPr>
          <a:xfrm>
            <a:off x="1911350" y="6268720"/>
            <a:ext cx="1362778" cy="26903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Calibri Light" panose="020F0302020204030204" pitchFamily="34" charset="0"/>
                <a:cs typeface="Calibri Light" panose="020F0302020204030204" pitchFamily="34" charset="0"/>
              </a:rPr>
              <a:t>Incubation Period</a:t>
            </a:r>
            <a:endParaRPr lang="zh-CN" altLang="en-US" sz="1200" b="1" dirty="0">
              <a:latin typeface="Calibri Light" panose="020F0302020204030204" pitchFamily="34" charset="0"/>
              <a:cs typeface="Calibri Light" panose="020F0302020204030204" pitchFamily="34" charset="0"/>
            </a:endParaRPr>
          </a:p>
        </p:txBody>
      </p:sp>
      <p:sp>
        <p:nvSpPr>
          <p:cNvPr id="38" name="矩形: 圆角 37"/>
          <p:cNvSpPr/>
          <p:nvPr/>
        </p:nvSpPr>
        <p:spPr>
          <a:xfrm>
            <a:off x="4654318" y="6268720"/>
            <a:ext cx="1362778" cy="26903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Calibri Light" panose="020F0302020204030204" pitchFamily="34" charset="0"/>
                <a:cs typeface="Calibri Light" panose="020F0302020204030204" pitchFamily="34" charset="0"/>
              </a:rPr>
              <a:t>Increase Period</a:t>
            </a:r>
            <a:endParaRPr lang="zh-CN" altLang="en-US" sz="1200" b="1" dirty="0">
              <a:latin typeface="Calibri Light" panose="020F0302020204030204" pitchFamily="34" charset="0"/>
              <a:cs typeface="Calibri Light" panose="020F0302020204030204" pitchFamily="34" charset="0"/>
            </a:endParaRPr>
          </a:p>
        </p:txBody>
      </p:sp>
      <p:sp>
        <p:nvSpPr>
          <p:cNvPr id="57" name="矩形: 圆角 56"/>
          <p:cNvSpPr/>
          <p:nvPr/>
        </p:nvSpPr>
        <p:spPr>
          <a:xfrm>
            <a:off x="7275103" y="6268720"/>
            <a:ext cx="1509064" cy="26903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Calibri Light" panose="020F0302020204030204" pitchFamily="34" charset="0"/>
                <a:cs typeface="Calibri Light" panose="020F0302020204030204" pitchFamily="34" charset="0"/>
              </a:rPr>
              <a:t>High Plateau Period</a:t>
            </a:r>
            <a:endParaRPr lang="zh-CN" altLang="en-US" sz="1200" b="1" dirty="0">
              <a:latin typeface="Calibri Light" panose="020F0302020204030204" pitchFamily="34" charset="0"/>
              <a:cs typeface="Calibri Light" panose="020F0302020204030204" pitchFamily="34" charset="0"/>
            </a:endParaRPr>
          </a:p>
        </p:txBody>
      </p:sp>
      <p:sp>
        <p:nvSpPr>
          <p:cNvPr id="58" name="矩形: 圆角 57"/>
          <p:cNvSpPr/>
          <p:nvPr/>
        </p:nvSpPr>
        <p:spPr>
          <a:xfrm>
            <a:off x="10042174" y="6274208"/>
            <a:ext cx="1362778" cy="26903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Calibri Light" panose="020F0302020204030204" pitchFamily="34" charset="0"/>
                <a:cs typeface="Calibri Light" panose="020F0302020204030204" pitchFamily="34" charset="0"/>
              </a:rPr>
              <a:t>Recession Period</a:t>
            </a:r>
            <a:endParaRPr lang="zh-CN" altLang="en-US" sz="1200" b="1" dirty="0">
              <a:latin typeface="Calibri Light" panose="020F0302020204030204" pitchFamily="34" charset="0"/>
              <a:cs typeface="Calibri Light" panose="020F0302020204030204" pitchFamily="34" charset="0"/>
            </a:endParaRPr>
          </a:p>
        </p:txBody>
      </p:sp>
      <p:sp>
        <p:nvSpPr>
          <p:cNvPr id="59" name="矩形: 圆角 58"/>
          <p:cNvSpPr/>
          <p:nvPr/>
        </p:nvSpPr>
        <p:spPr>
          <a:xfrm>
            <a:off x="464015" y="1991360"/>
            <a:ext cx="579925" cy="213678"/>
          </a:xfrm>
          <a:prstGeom prst="round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565656"/>
                </a:solidFill>
                <a:latin typeface="Calibri Light" panose="020F0302020204030204" pitchFamily="34" charset="0"/>
                <a:cs typeface="Calibri Light" panose="020F0302020204030204" pitchFamily="34" charset="0"/>
              </a:rPr>
              <a:t>Noun</a:t>
            </a:r>
            <a:endParaRPr lang="zh-CN" altLang="en-US" sz="1200" b="1" dirty="0">
              <a:solidFill>
                <a:srgbClr val="565656"/>
              </a:solidFill>
              <a:latin typeface="Calibri Light" panose="020F0302020204030204" pitchFamily="34" charset="0"/>
              <a:cs typeface="Calibri Light" panose="020F0302020204030204" pitchFamily="34" charset="0"/>
            </a:endParaRPr>
          </a:p>
        </p:txBody>
      </p:sp>
      <p:sp>
        <p:nvSpPr>
          <p:cNvPr id="60" name="矩形: 圆角 59"/>
          <p:cNvSpPr/>
          <p:nvPr/>
        </p:nvSpPr>
        <p:spPr>
          <a:xfrm>
            <a:off x="464015" y="3543121"/>
            <a:ext cx="864406" cy="213678"/>
          </a:xfrm>
          <a:prstGeom prst="round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565656"/>
                </a:solidFill>
                <a:latin typeface="Calibri Light" panose="020F0302020204030204" pitchFamily="34" charset="0"/>
                <a:cs typeface="Calibri Light" panose="020F0302020204030204" pitchFamily="34" charset="0"/>
              </a:rPr>
              <a:t>Adjectives</a:t>
            </a:r>
            <a:endParaRPr lang="zh-CN" altLang="en-US" sz="1200" b="1" dirty="0">
              <a:solidFill>
                <a:srgbClr val="565656"/>
              </a:solidFill>
              <a:latin typeface="Calibri Light" panose="020F0302020204030204" pitchFamily="34" charset="0"/>
              <a:cs typeface="Calibri Light" panose="020F0302020204030204" pitchFamily="34" charset="0"/>
            </a:endParaRPr>
          </a:p>
        </p:txBody>
      </p:sp>
      <p:sp>
        <p:nvSpPr>
          <p:cNvPr id="61" name="矩形: 圆角 60"/>
          <p:cNvSpPr/>
          <p:nvPr/>
        </p:nvSpPr>
        <p:spPr>
          <a:xfrm>
            <a:off x="464015" y="5202367"/>
            <a:ext cx="579924" cy="213678"/>
          </a:xfrm>
          <a:prstGeom prst="round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565656"/>
                </a:solidFill>
                <a:latin typeface="Calibri Light" panose="020F0302020204030204" pitchFamily="34" charset="0"/>
                <a:cs typeface="Calibri Light" panose="020F0302020204030204" pitchFamily="34" charset="0"/>
              </a:rPr>
              <a:t>Verbs</a:t>
            </a:r>
            <a:endParaRPr lang="zh-CN" altLang="en-US" sz="1200" b="1" dirty="0">
              <a:solidFill>
                <a:srgbClr val="565656"/>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10088217" cy="461789"/>
            <a:chOff x="0" y="137965"/>
            <a:chExt cx="10088217" cy="461789"/>
          </a:xfrm>
        </p:grpSpPr>
        <p:sp>
          <p:nvSpPr>
            <p:cNvPr id="105" name="文本框 104"/>
            <p:cNvSpPr txBox="1"/>
            <p:nvPr/>
          </p:nvSpPr>
          <p:spPr>
            <a:xfrm>
              <a:off x="429260" y="138089"/>
              <a:ext cx="965895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3.4 Residents demand space differentiation  </a:t>
              </a:r>
              <a:r>
                <a:rPr lang="zh-CN" altLang="en-US" dirty="0">
                  <a:solidFill>
                    <a:srgbClr val="3A3A3A"/>
                  </a:solidFill>
                  <a:latin typeface="微软雅黑" panose="020B0503020204020204" pitchFamily="34" charset="-122"/>
                  <a:ea typeface="微软雅黑" panose="020B0503020204020204" pitchFamily="34" charset="-122"/>
                </a:rPr>
                <a:t>居民需求空间分异</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2" name="组合 1"/>
          <p:cNvGrpSpPr/>
          <p:nvPr/>
        </p:nvGrpSpPr>
        <p:grpSpPr>
          <a:xfrm>
            <a:off x="213360" y="839179"/>
            <a:ext cx="12260448" cy="6183921"/>
            <a:chOff x="314960" y="762979"/>
            <a:chExt cx="12260448" cy="6183921"/>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30530" y="5143376"/>
              <a:ext cx="3045189" cy="16917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508" y="762979"/>
              <a:ext cx="3141176" cy="17450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151" y="810148"/>
              <a:ext cx="3141176" cy="1745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7787" y="772466"/>
              <a:ext cx="3242347" cy="18013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60" y="2205865"/>
              <a:ext cx="3141177" cy="1745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186" y="2205866"/>
              <a:ext cx="3141176" cy="174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4474" y="2225890"/>
              <a:ext cx="3141177" cy="1745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7787" y="2213128"/>
              <a:ext cx="3242347" cy="18013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204" y="3693712"/>
              <a:ext cx="3045189" cy="16917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2912" y="3702714"/>
              <a:ext cx="3141175" cy="17450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5331" y="3702714"/>
              <a:ext cx="3141175" cy="1745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3063" y="3698374"/>
              <a:ext cx="3242345" cy="18013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960" y="5136598"/>
              <a:ext cx="3045189" cy="16917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1508" y="5145599"/>
              <a:ext cx="3242342" cy="18013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14474" y="5136598"/>
              <a:ext cx="3258542" cy="181030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文本框 20"/>
          <p:cNvSpPr txBox="1"/>
          <p:nvPr/>
        </p:nvSpPr>
        <p:spPr>
          <a:xfrm>
            <a:off x="195452" y="688431"/>
            <a:ext cx="2833809"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Calibri Light" panose="020F0302020204030204" pitchFamily="34" charset="0"/>
                <a:ea typeface="宋体" panose="02010600030101010101" pitchFamily="2" charset="-122"/>
                <a:cs typeface="Calibri Light" panose="020F0302020204030204" pitchFamily="34" charset="0"/>
              </a:rPr>
              <a:t>Public opinion analysis  by district</a:t>
            </a:r>
            <a:endParaRPr lang="en-US" altLang="zh-CN" sz="2000" dirty="0">
              <a:latin typeface="Calibri Light" panose="020F0302020204030204" pitchFamily="34" charset="0"/>
              <a:ea typeface="宋体" panose="02010600030101010101" pitchFamily="2" charset="-122"/>
              <a:cs typeface="Calibri Light" panose="020F0302020204030204" pitchFamily="34" charset="0"/>
            </a:endParaRPr>
          </a:p>
        </p:txBody>
      </p:sp>
      <p:sp>
        <p:nvSpPr>
          <p:cNvPr id="23" name="文本框 22"/>
          <p:cNvSpPr txBox="1"/>
          <p:nvPr/>
        </p:nvSpPr>
        <p:spPr>
          <a:xfrm>
            <a:off x="195452" y="1484994"/>
            <a:ext cx="3060993"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全阶段分区词云</a:t>
            </a:r>
            <a:endParaRPr lang="en-US" altLang="zh-CN" sz="16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04</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47274" y="3009214"/>
            <a:ext cx="989373"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04</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3445894" y="2658931"/>
            <a:ext cx="4586897" cy="769441"/>
          </a:xfrm>
          <a:prstGeom prst="rect">
            <a:avLst/>
          </a:prstGeom>
        </p:spPr>
        <p:txBody>
          <a:bodyPr wrap="none">
            <a:spAutoFit/>
          </a:bodyPr>
          <a:lstStyle/>
          <a:p>
            <a:pPr lvl="0"/>
            <a:r>
              <a:rPr lang="en-US" altLang="zh-CN" sz="2400" dirty="0">
                <a:solidFill>
                  <a:srgbClr val="FFC001"/>
                </a:solidFill>
                <a:latin typeface="Calibri Light" panose="020F0302020204030204" pitchFamily="34" charset="0"/>
              </a:rPr>
              <a:t>Sentiment analysis and visualization</a:t>
            </a:r>
            <a:endParaRPr lang="en-US" altLang="zh-CN" sz="2400" dirty="0">
              <a:solidFill>
                <a:srgbClr val="FFC001"/>
              </a:solidFill>
              <a:latin typeface="Calibri Light" panose="020F0302020204030204" pitchFamily="34" charset="0"/>
            </a:endParaRPr>
          </a:p>
          <a:p>
            <a:pPr lvl="0"/>
            <a:r>
              <a:rPr lang="zh-CN" altLang="en-US" sz="2000" dirty="0">
                <a:solidFill>
                  <a:srgbClr val="FFC001"/>
                </a:solidFill>
                <a:latin typeface="微软雅黑 Light" panose="020B0502040204020203" pitchFamily="34" charset="-122"/>
                <a:ea typeface="微软雅黑 Light" panose="020B0502040204020203" pitchFamily="34" charset="-122"/>
              </a:rPr>
              <a:t>情感感知分析与可视化</a:t>
            </a:r>
            <a:endParaRPr lang="zh-CN" altLang="en-US" sz="2000"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3444592" y="3386661"/>
            <a:ext cx="7280652" cy="1077218"/>
          </a:xfrm>
          <a:prstGeom prst="rect">
            <a:avLst/>
          </a:prstGeom>
          <a:noFill/>
        </p:spPr>
        <p:txBody>
          <a:bodyPr wrap="square" rtlCol="0">
            <a:spAutoFit/>
          </a:bodyPr>
          <a:lstStyle/>
          <a:p>
            <a:r>
              <a:rPr lang="en-US" altLang="zh-CN" sz="1600" b="1" dirty="0">
                <a:latin typeface="Calibri Light" panose="020F0302020204030204" pitchFamily="34" charset="0"/>
                <a:ea typeface="微软雅黑 Light" panose="020B0502040204020203" pitchFamily="34" charset="-122"/>
                <a:cs typeface="Calibri Light" panose="020F0302020204030204" pitchFamily="34" charset="0"/>
              </a:rPr>
              <a:t>4.1 Sentimental data statistics  </a:t>
            </a:r>
            <a:r>
              <a:rPr lang="zh-CN" altLang="en-US" sz="1400" dirty="0">
                <a:latin typeface="微软雅黑 Light" panose="020B0502040204020203" pitchFamily="34" charset="-122"/>
                <a:ea typeface="微软雅黑 Light" panose="020B0502040204020203" pitchFamily="34" charset="-122"/>
              </a:rPr>
              <a:t>情感数据统计</a:t>
            </a:r>
            <a:endParaRPr lang="en-US" altLang="zh-CN" sz="1400" dirty="0">
              <a:latin typeface="微软雅黑 Light" panose="020B0502040204020203" pitchFamily="34" charset="-122"/>
              <a:ea typeface="微软雅黑 Light" panose="020B0502040204020203" pitchFamily="34" charset="-122"/>
            </a:endParaRPr>
          </a:p>
          <a:p>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4.2 Evolution of residents’ sentiments  </a:t>
            </a:r>
            <a:r>
              <a:rPr lang="zh-CN" altLang="en-US" sz="1400" dirty="0">
                <a:solidFill>
                  <a:srgbClr val="3A3A3A"/>
                </a:solidFill>
                <a:latin typeface="微软雅黑 Light" panose="020B0502040204020203" pitchFamily="34" charset="-122"/>
                <a:ea typeface="微软雅黑 Light" panose="020B0502040204020203" pitchFamily="34" charset="-122"/>
              </a:rPr>
              <a:t>居民情感演化分析</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4.3 Spatial differentiation of residents’ sentiments  </a:t>
            </a:r>
            <a:r>
              <a:rPr lang="zh-CN" altLang="en-US" sz="1400" dirty="0">
                <a:solidFill>
                  <a:srgbClr val="3A3A3A"/>
                </a:solidFill>
                <a:latin typeface="微软雅黑 Light" panose="020B0502040204020203" pitchFamily="34" charset="-122"/>
                <a:ea typeface="微软雅黑 Light" panose="020B0502040204020203" pitchFamily="34" charset="-122"/>
              </a:rPr>
              <a:t>居民情感的空间分异</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r>
              <a:rPr lang="en-US" altLang="zh-CN" sz="1600" b="1" dirty="0">
                <a:solidFill>
                  <a:srgbClr val="3A3A3A"/>
                </a:solidFill>
                <a:latin typeface="Calibri Light" panose="020F0302020204030204" pitchFamily="34" charset="0"/>
                <a:ea typeface="微软雅黑 Light" panose="020B0502040204020203" pitchFamily="34" charset="-122"/>
                <a:cs typeface="Calibri Light" panose="020F0302020204030204" pitchFamily="34" charset="0"/>
              </a:rPr>
              <a:t>4.4 Attribution analysis of sentimental perception differences  </a:t>
            </a:r>
            <a:r>
              <a:rPr lang="zh-CN" altLang="en-US" sz="1400" dirty="0">
                <a:solidFill>
                  <a:srgbClr val="3A3A3A"/>
                </a:solidFill>
                <a:latin typeface="微软雅黑 Light" panose="020B0502040204020203" pitchFamily="34" charset="-122"/>
                <a:ea typeface="微软雅黑 Light" panose="020B0502040204020203" pitchFamily="34" charset="-122"/>
              </a:rPr>
              <a:t>情感感知差异归因分析</a:t>
            </a:r>
            <a:endParaRPr lang="zh-CN" altLang="en-US" sz="2000" dirty="0">
              <a:solidFill>
                <a:srgbClr val="3A3A3A"/>
              </a:solidFill>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3335345"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5132436" y="471306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4.1 Sentimental data statistics  </a:t>
              </a:r>
              <a:r>
                <a:rPr lang="zh-CN" altLang="en-US" dirty="0">
                  <a:solidFill>
                    <a:srgbClr val="3A3A3A"/>
                  </a:solidFill>
                  <a:latin typeface="微软雅黑" panose="020B0503020204020204" pitchFamily="34" charset="-122"/>
                  <a:ea typeface="微软雅黑" panose="020B0503020204020204" pitchFamily="34" charset="-122"/>
                </a:rPr>
                <a:t>情感数据统计</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aphicFrame>
        <p:nvGraphicFramePr>
          <p:cNvPr id="5" name="表格 4"/>
          <p:cNvGraphicFramePr>
            <a:graphicFrameLocks noGrp="1"/>
          </p:cNvGraphicFramePr>
          <p:nvPr/>
        </p:nvGraphicFramePr>
        <p:xfrm>
          <a:off x="5849958" y="909814"/>
          <a:ext cx="2104724" cy="2980970"/>
        </p:xfrm>
        <a:graphic>
          <a:graphicData uri="http://schemas.openxmlformats.org/drawingml/2006/table">
            <a:tbl>
              <a:tblPr/>
              <a:tblGrid>
                <a:gridCol w="1052362"/>
                <a:gridCol w="1052362"/>
              </a:tblGrid>
              <a:tr h="476955">
                <a:tc>
                  <a:txBody>
                    <a:bodyPr/>
                    <a:lstStyle/>
                    <a:p>
                      <a:pPr algn="r" fontAlgn="ctr"/>
                      <a:br>
                        <a:rPr lang="en-US" sz="1100" b="1">
                          <a:effectLst/>
                        </a:rPr>
                      </a:br>
                      <a:r>
                        <a:rPr lang="en-US" sz="1100" b="1">
                          <a:effectLst/>
                        </a:rPr>
                        <a:t>emotion</a:t>
                      </a:r>
                      <a:endParaRPr lang="en-US" sz="1100" b="1">
                        <a:effectLst/>
                      </a:endParaRPr>
                    </a:p>
                  </a:txBody>
                  <a:tcPr anchor="ctr">
                    <a:lnL>
                      <a:noFill/>
                    </a:lnL>
                    <a:lnR>
                      <a:noFill/>
                    </a:lnR>
                    <a:lnT>
                      <a:noFill/>
                    </a:lnT>
                    <a:lnB>
                      <a:noFill/>
                    </a:lnB>
                  </a:tcPr>
                </a:tc>
                <a:tc>
                  <a:txBody>
                    <a:bodyPr/>
                    <a:lstStyle/>
                    <a:p>
                      <a:endParaRPr lang="zh-CN" altLang="en-US" sz="1100" dirty="0"/>
                    </a:p>
                  </a:txBody>
                  <a:tcPr>
                    <a:lnL>
                      <a:noFill/>
                    </a:lnL>
                  </a:tcPr>
                </a:tc>
              </a:tr>
              <a:tr h="476955">
                <a:tc>
                  <a:txBody>
                    <a:bodyPr/>
                    <a:lstStyle/>
                    <a:p>
                      <a:pPr algn="r" fontAlgn="ctr"/>
                      <a:r>
                        <a:rPr lang="en-US" sz="1100" b="1" dirty="0">
                          <a:effectLst/>
                        </a:rPr>
                        <a:t>count</a:t>
                      </a:r>
                      <a:endParaRPr lang="en-US" sz="1100" b="1" dirty="0">
                        <a:effectLst/>
                      </a:endParaRPr>
                    </a:p>
                  </a:txBody>
                  <a:tcPr anchor="ctr">
                    <a:lnL>
                      <a:noFill/>
                    </a:lnL>
                    <a:lnR>
                      <a:noFill/>
                    </a:lnR>
                    <a:lnT>
                      <a:noFill/>
                    </a:lnT>
                    <a:lnB>
                      <a:noFill/>
                    </a:lnB>
                    <a:solidFill>
                      <a:srgbClr val="F5F5F5"/>
                    </a:solidFill>
                  </a:tcPr>
                </a:tc>
                <a:tc>
                  <a:txBody>
                    <a:bodyPr/>
                    <a:lstStyle/>
                    <a:p>
                      <a:pPr algn="r" fontAlgn="ctr"/>
                      <a:r>
                        <a:rPr lang="en-US" altLang="zh-CN" sz="1100">
                          <a:effectLst/>
                        </a:rPr>
                        <a:t>90932.000000</a:t>
                      </a:r>
                      <a:endParaRPr lang="en-US" altLang="zh-CN" sz="1100">
                        <a:effectLst/>
                      </a:endParaRPr>
                    </a:p>
                  </a:txBody>
                  <a:tcPr anchor="ctr">
                    <a:lnL>
                      <a:noFill/>
                    </a:lnL>
                    <a:lnR>
                      <a:noFill/>
                    </a:lnR>
                    <a:lnB>
                      <a:noFill/>
                    </a:lnB>
                    <a:solidFill>
                      <a:srgbClr val="F5F5F5"/>
                    </a:solidFill>
                  </a:tcPr>
                </a:tc>
              </a:tr>
              <a:tr h="289580">
                <a:tc>
                  <a:txBody>
                    <a:bodyPr/>
                    <a:lstStyle/>
                    <a:p>
                      <a:pPr algn="r" fontAlgn="ctr"/>
                      <a:r>
                        <a:rPr lang="en-US" sz="1100" b="1">
                          <a:effectLst/>
                        </a:rPr>
                        <a:t>mean</a:t>
                      </a:r>
                      <a:endParaRPr lang="en-US" sz="1100" b="1">
                        <a:effectLst/>
                      </a:endParaRPr>
                    </a:p>
                  </a:txBody>
                  <a:tcPr anchor="ctr">
                    <a:lnL>
                      <a:noFill/>
                    </a:lnL>
                    <a:lnR>
                      <a:noFill/>
                    </a:lnR>
                    <a:lnT>
                      <a:noFill/>
                    </a:lnT>
                    <a:lnB>
                      <a:noFill/>
                    </a:lnB>
                  </a:tcPr>
                </a:tc>
                <a:tc>
                  <a:txBody>
                    <a:bodyPr/>
                    <a:lstStyle/>
                    <a:p>
                      <a:pPr algn="r" fontAlgn="ctr"/>
                      <a:r>
                        <a:rPr lang="en-US" altLang="zh-CN" sz="1100">
                          <a:effectLst/>
                        </a:rPr>
                        <a:t>0.440691</a:t>
                      </a:r>
                      <a:endParaRPr lang="en-US" altLang="zh-CN" sz="1100">
                        <a:effectLst/>
                      </a:endParaRPr>
                    </a:p>
                  </a:txBody>
                  <a:tcPr anchor="ctr">
                    <a:lnL>
                      <a:noFill/>
                    </a:lnL>
                    <a:lnR>
                      <a:noFill/>
                    </a:lnR>
                    <a:lnT>
                      <a:noFill/>
                    </a:lnT>
                    <a:lnB>
                      <a:noFill/>
                    </a:lnB>
                  </a:tcPr>
                </a:tc>
              </a:tr>
              <a:tr h="289580">
                <a:tc>
                  <a:txBody>
                    <a:bodyPr/>
                    <a:lstStyle/>
                    <a:p>
                      <a:pPr algn="r" fontAlgn="ctr"/>
                      <a:r>
                        <a:rPr lang="en-US" sz="1100" b="1">
                          <a:effectLst/>
                        </a:rPr>
                        <a:t>std</a:t>
                      </a:r>
                      <a:endParaRPr lang="en-US" sz="1100" b="1">
                        <a:effectLst/>
                      </a:endParaRPr>
                    </a:p>
                  </a:txBody>
                  <a:tcPr anchor="ctr">
                    <a:lnL>
                      <a:noFill/>
                    </a:lnL>
                    <a:lnR>
                      <a:noFill/>
                    </a:lnR>
                    <a:lnT>
                      <a:noFill/>
                    </a:lnT>
                    <a:lnB>
                      <a:noFill/>
                    </a:lnB>
                    <a:solidFill>
                      <a:srgbClr val="F5F5F5"/>
                    </a:solidFill>
                  </a:tcPr>
                </a:tc>
                <a:tc>
                  <a:txBody>
                    <a:bodyPr/>
                    <a:lstStyle/>
                    <a:p>
                      <a:pPr algn="r" fontAlgn="ctr"/>
                      <a:r>
                        <a:rPr lang="en-US" altLang="zh-CN" sz="1100" dirty="0">
                          <a:effectLst/>
                        </a:rPr>
                        <a:t>0.422244</a:t>
                      </a:r>
                      <a:endParaRPr lang="en-US" altLang="zh-CN" sz="1100" dirty="0">
                        <a:effectLst/>
                      </a:endParaRPr>
                    </a:p>
                  </a:txBody>
                  <a:tcPr anchor="ctr">
                    <a:lnL>
                      <a:noFill/>
                    </a:lnL>
                    <a:lnR>
                      <a:noFill/>
                    </a:lnR>
                    <a:lnT>
                      <a:noFill/>
                    </a:lnT>
                    <a:lnB>
                      <a:noFill/>
                    </a:lnB>
                    <a:solidFill>
                      <a:srgbClr val="F5F5F5"/>
                    </a:solidFill>
                  </a:tcPr>
                </a:tc>
              </a:tr>
              <a:tr h="289580">
                <a:tc>
                  <a:txBody>
                    <a:bodyPr/>
                    <a:lstStyle/>
                    <a:p>
                      <a:pPr algn="r" fontAlgn="ctr"/>
                      <a:r>
                        <a:rPr lang="en-US" sz="1100" b="1">
                          <a:effectLst/>
                        </a:rPr>
                        <a:t>min</a:t>
                      </a:r>
                      <a:endParaRPr lang="en-US" sz="1100" b="1">
                        <a:effectLst/>
                      </a:endParaRPr>
                    </a:p>
                  </a:txBody>
                  <a:tcPr anchor="ctr">
                    <a:lnL>
                      <a:noFill/>
                    </a:lnL>
                    <a:lnR>
                      <a:noFill/>
                    </a:lnR>
                    <a:lnT>
                      <a:noFill/>
                    </a:lnT>
                    <a:lnB>
                      <a:noFill/>
                    </a:lnB>
                  </a:tcPr>
                </a:tc>
                <a:tc>
                  <a:txBody>
                    <a:bodyPr/>
                    <a:lstStyle/>
                    <a:p>
                      <a:pPr algn="r" fontAlgn="ctr"/>
                      <a:r>
                        <a:rPr lang="en-US" altLang="zh-CN" sz="1100" dirty="0">
                          <a:effectLst/>
                        </a:rPr>
                        <a:t>0.000000</a:t>
                      </a:r>
                      <a:endParaRPr lang="en-US" altLang="zh-CN" sz="1100" dirty="0">
                        <a:effectLst/>
                      </a:endParaRPr>
                    </a:p>
                  </a:txBody>
                  <a:tcPr anchor="ctr">
                    <a:lnL>
                      <a:noFill/>
                    </a:lnL>
                    <a:lnR>
                      <a:noFill/>
                    </a:lnR>
                    <a:lnT>
                      <a:noFill/>
                    </a:lnT>
                    <a:lnB>
                      <a:noFill/>
                    </a:lnB>
                  </a:tcPr>
                </a:tc>
              </a:tr>
              <a:tr h="289580">
                <a:tc>
                  <a:txBody>
                    <a:bodyPr/>
                    <a:lstStyle/>
                    <a:p>
                      <a:pPr algn="r" fontAlgn="ctr"/>
                      <a:r>
                        <a:rPr lang="en-US" altLang="zh-CN" sz="1100" b="1">
                          <a:effectLst/>
                        </a:rPr>
                        <a:t>25%</a:t>
                      </a:r>
                      <a:endParaRPr lang="en-US" altLang="zh-CN" sz="1100" b="1">
                        <a:effectLst/>
                      </a:endParaRPr>
                    </a:p>
                  </a:txBody>
                  <a:tcPr anchor="ctr">
                    <a:lnL>
                      <a:noFill/>
                    </a:lnL>
                    <a:lnR>
                      <a:noFill/>
                    </a:lnR>
                    <a:lnT>
                      <a:noFill/>
                    </a:lnT>
                    <a:lnB>
                      <a:noFill/>
                    </a:lnB>
                    <a:solidFill>
                      <a:srgbClr val="F5F5F5"/>
                    </a:solidFill>
                  </a:tcPr>
                </a:tc>
                <a:tc>
                  <a:txBody>
                    <a:bodyPr/>
                    <a:lstStyle/>
                    <a:p>
                      <a:pPr algn="r" fontAlgn="ctr"/>
                      <a:r>
                        <a:rPr lang="en-US" altLang="zh-CN" sz="1100" dirty="0">
                          <a:effectLst/>
                        </a:rPr>
                        <a:t>0.015180</a:t>
                      </a:r>
                      <a:endParaRPr lang="en-US" altLang="zh-CN" sz="1100" dirty="0">
                        <a:effectLst/>
                      </a:endParaRPr>
                    </a:p>
                  </a:txBody>
                  <a:tcPr anchor="ctr">
                    <a:lnL>
                      <a:noFill/>
                    </a:lnL>
                    <a:lnR>
                      <a:noFill/>
                    </a:lnR>
                    <a:lnT>
                      <a:noFill/>
                    </a:lnT>
                    <a:lnB>
                      <a:noFill/>
                    </a:lnB>
                    <a:solidFill>
                      <a:srgbClr val="F5F5F5"/>
                    </a:solidFill>
                  </a:tcPr>
                </a:tc>
              </a:tr>
              <a:tr h="289580">
                <a:tc>
                  <a:txBody>
                    <a:bodyPr/>
                    <a:lstStyle/>
                    <a:p>
                      <a:pPr algn="r" fontAlgn="ctr"/>
                      <a:r>
                        <a:rPr lang="en-US" altLang="zh-CN" sz="1100" b="1" dirty="0">
                          <a:effectLst/>
                        </a:rPr>
                        <a:t>50%</a:t>
                      </a:r>
                      <a:endParaRPr lang="en-US" altLang="zh-CN" sz="1100" b="1" dirty="0">
                        <a:effectLst/>
                      </a:endParaRPr>
                    </a:p>
                  </a:txBody>
                  <a:tcPr anchor="ctr">
                    <a:lnL>
                      <a:noFill/>
                    </a:lnL>
                    <a:lnR>
                      <a:noFill/>
                    </a:lnR>
                    <a:lnT>
                      <a:noFill/>
                    </a:lnT>
                    <a:lnB>
                      <a:noFill/>
                    </a:lnB>
                  </a:tcPr>
                </a:tc>
                <a:tc>
                  <a:txBody>
                    <a:bodyPr/>
                    <a:lstStyle/>
                    <a:p>
                      <a:pPr algn="r" fontAlgn="ctr"/>
                      <a:r>
                        <a:rPr lang="en-US" altLang="zh-CN" sz="1100" dirty="0">
                          <a:effectLst/>
                        </a:rPr>
                        <a:t>0.286757</a:t>
                      </a:r>
                      <a:endParaRPr lang="en-US" altLang="zh-CN" sz="1100" dirty="0">
                        <a:effectLst/>
                      </a:endParaRPr>
                    </a:p>
                  </a:txBody>
                  <a:tcPr anchor="ctr">
                    <a:lnL>
                      <a:noFill/>
                    </a:lnL>
                    <a:lnR>
                      <a:noFill/>
                    </a:lnR>
                    <a:lnT>
                      <a:noFill/>
                    </a:lnT>
                    <a:lnB>
                      <a:noFill/>
                    </a:lnB>
                  </a:tcPr>
                </a:tc>
              </a:tr>
              <a:tr h="289580">
                <a:tc>
                  <a:txBody>
                    <a:bodyPr/>
                    <a:lstStyle/>
                    <a:p>
                      <a:pPr algn="r" fontAlgn="ctr"/>
                      <a:r>
                        <a:rPr lang="en-US" altLang="zh-CN" sz="1100" b="1">
                          <a:effectLst/>
                        </a:rPr>
                        <a:t>75%</a:t>
                      </a:r>
                      <a:endParaRPr lang="en-US" altLang="zh-CN" sz="1100" b="1">
                        <a:effectLst/>
                      </a:endParaRPr>
                    </a:p>
                  </a:txBody>
                  <a:tcPr anchor="ctr">
                    <a:lnL>
                      <a:noFill/>
                    </a:lnL>
                    <a:lnR>
                      <a:noFill/>
                    </a:lnR>
                    <a:lnT>
                      <a:noFill/>
                    </a:lnT>
                    <a:lnB>
                      <a:noFill/>
                    </a:lnB>
                    <a:solidFill>
                      <a:srgbClr val="F5F5F5"/>
                    </a:solidFill>
                  </a:tcPr>
                </a:tc>
                <a:tc>
                  <a:txBody>
                    <a:bodyPr/>
                    <a:lstStyle/>
                    <a:p>
                      <a:pPr algn="r" fontAlgn="ctr"/>
                      <a:r>
                        <a:rPr lang="en-US" altLang="zh-CN" sz="1100" dirty="0">
                          <a:effectLst/>
                        </a:rPr>
                        <a:t>0.957516</a:t>
                      </a:r>
                      <a:endParaRPr lang="en-US" altLang="zh-CN" sz="1100" dirty="0">
                        <a:effectLst/>
                      </a:endParaRPr>
                    </a:p>
                  </a:txBody>
                  <a:tcPr anchor="ctr">
                    <a:lnL>
                      <a:noFill/>
                    </a:lnL>
                    <a:lnR>
                      <a:noFill/>
                    </a:lnR>
                    <a:lnT>
                      <a:noFill/>
                    </a:lnT>
                    <a:lnB>
                      <a:noFill/>
                    </a:lnB>
                    <a:solidFill>
                      <a:srgbClr val="F5F5F5"/>
                    </a:solidFill>
                  </a:tcPr>
                </a:tc>
              </a:tr>
              <a:tr h="289580">
                <a:tc>
                  <a:txBody>
                    <a:bodyPr/>
                    <a:lstStyle/>
                    <a:p>
                      <a:pPr algn="r" fontAlgn="ctr"/>
                      <a:r>
                        <a:rPr lang="en-US" sz="1100" b="1">
                          <a:effectLst/>
                        </a:rPr>
                        <a:t>max</a:t>
                      </a:r>
                      <a:endParaRPr lang="en-US" sz="1100" b="1">
                        <a:effectLst/>
                      </a:endParaRPr>
                    </a:p>
                  </a:txBody>
                  <a:tcPr anchor="ctr">
                    <a:lnL>
                      <a:noFill/>
                    </a:lnL>
                    <a:lnR>
                      <a:noFill/>
                    </a:lnR>
                    <a:lnT>
                      <a:noFill/>
                    </a:lnT>
                    <a:lnB>
                      <a:noFill/>
                    </a:lnB>
                  </a:tcPr>
                </a:tc>
                <a:tc>
                  <a:txBody>
                    <a:bodyPr/>
                    <a:lstStyle/>
                    <a:p>
                      <a:pPr algn="r" fontAlgn="ctr"/>
                      <a:r>
                        <a:rPr lang="en-US" altLang="zh-CN" sz="1100" dirty="0">
                          <a:effectLst/>
                        </a:rPr>
                        <a:t>1.000000</a:t>
                      </a:r>
                      <a:endParaRPr lang="en-US" altLang="zh-CN" sz="1100" dirty="0">
                        <a:effectLst/>
                      </a:endParaRPr>
                    </a:p>
                  </a:txBody>
                  <a:tcPr anchor="ctr">
                    <a:lnL>
                      <a:noFill/>
                    </a:lnL>
                    <a:lnR>
                      <a:noFill/>
                    </a:lnR>
                    <a:lnT>
                      <a:noFill/>
                    </a:lnT>
                    <a:lnB>
                      <a:noFill/>
                    </a:lnB>
                  </a:tcPr>
                </a:tc>
              </a:tr>
            </a:tbl>
          </a:graphicData>
        </a:graphic>
      </p:graphicFrame>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918" y="622147"/>
            <a:ext cx="5519082" cy="37849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682" y="545113"/>
            <a:ext cx="3710374" cy="371037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29260" y="4407053"/>
            <a:ext cx="11369040"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dirty="0" err="1">
                <a:latin typeface="Calibri Light" panose="020F0302020204030204" pitchFamily="34" charset="0"/>
                <a:cs typeface="Calibri Light" panose="020F0302020204030204" pitchFamily="34" charset="0"/>
              </a:rPr>
              <a:t>SnowNLP</a:t>
            </a:r>
            <a:r>
              <a:rPr lang="en-US" altLang="zh-CN" dirty="0">
                <a:latin typeface="Calibri Light" panose="020F0302020204030204" pitchFamily="34" charset="0"/>
                <a:cs typeface="Calibri Light" panose="020F0302020204030204" pitchFamily="34" charset="0"/>
              </a:rPr>
              <a:t>, python</a:t>
            </a:r>
            <a:endParaRPr lang="en-US" altLang="zh-CN"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Sentiment scores greater than 0.5 were identified as positive comments, while the rest were identified as negative comments.</a:t>
            </a:r>
            <a:endParaRPr lang="en-US" altLang="zh-CN"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The overall sentiment scores showed </a:t>
            </a:r>
            <a:r>
              <a:rPr lang="en-US" altLang="zh-CN" b="1" dirty="0">
                <a:latin typeface="Calibri Light" panose="020F0302020204030204" pitchFamily="34" charset="0"/>
                <a:cs typeface="Calibri Light" panose="020F0302020204030204" pitchFamily="34" charset="0"/>
              </a:rPr>
              <a:t>both extremes</a:t>
            </a:r>
            <a:r>
              <a:rPr lang="en-US" altLang="zh-CN" dirty="0">
                <a:latin typeface="Calibri Light" panose="020F0302020204030204" pitchFamily="34" charset="0"/>
                <a:cs typeface="Calibri Light" panose="020F0302020204030204" pitchFamily="34" charset="0"/>
              </a:rPr>
              <a:t>, but the overall number of </a:t>
            </a:r>
            <a:r>
              <a:rPr lang="en-US" altLang="zh-CN" b="1" dirty="0">
                <a:latin typeface="Calibri Light" panose="020F0302020204030204" pitchFamily="34" charset="0"/>
                <a:cs typeface="Calibri Light" panose="020F0302020204030204" pitchFamily="34" charset="0"/>
              </a:rPr>
              <a:t>negative tweets was higher</a:t>
            </a:r>
            <a:r>
              <a:rPr lang="en-US" altLang="zh-CN" dirty="0">
                <a:latin typeface="Calibri Light" panose="020F0302020204030204" pitchFamily="34" charset="0"/>
                <a:cs typeface="Calibri Light" panose="020F0302020204030204" pitchFamily="34" charset="0"/>
              </a:rPr>
              <a:t>. </a:t>
            </a:r>
            <a:endParaRPr lang="zh-CN" altLang="en-US" dirty="0">
              <a:latin typeface="Calibri Light" panose="020F0302020204030204" pitchFamily="34" charset="0"/>
              <a:cs typeface="Calibri Light" panose="020F0302020204030204" pitchFamily="34" charset="0"/>
            </a:endParaRPr>
          </a:p>
        </p:txBody>
      </p:sp>
      <p:sp>
        <p:nvSpPr>
          <p:cNvPr id="13" name="文本框 12"/>
          <p:cNvSpPr txBox="1"/>
          <p:nvPr/>
        </p:nvSpPr>
        <p:spPr>
          <a:xfrm>
            <a:off x="429260" y="5699562"/>
            <a:ext cx="10743565"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采用</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python</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的</a:t>
            </a:r>
            <a:r>
              <a:rPr lang="en-US" altLang="zh-CN" sz="1400" dirty="0" err="1">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SnowNLP</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库进行情感分析</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情感分值大于</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0.5</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的被确定为正面评论，而其余的则被确定为负面评论</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整体的情感分数显示出两个极端，但负面推文的整体数量较多</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4.1 Sentimental data statistics  </a:t>
              </a:r>
              <a:r>
                <a:rPr lang="zh-CN" altLang="en-US" dirty="0">
                  <a:solidFill>
                    <a:srgbClr val="3A3A3A"/>
                  </a:solidFill>
                  <a:latin typeface="微软雅黑" panose="020B0503020204020204" pitchFamily="34" charset="-122"/>
                  <a:ea typeface="微软雅黑" panose="020B0503020204020204" pitchFamily="34" charset="-122"/>
                </a:rPr>
                <a:t>情感数据统计</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29" name="组合 28"/>
          <p:cNvGrpSpPr/>
          <p:nvPr/>
        </p:nvGrpSpPr>
        <p:grpSpPr>
          <a:xfrm>
            <a:off x="0" y="1845070"/>
            <a:ext cx="12129012" cy="4673977"/>
            <a:chOff x="0" y="2048270"/>
            <a:chExt cx="12129012" cy="4673977"/>
          </a:xfrm>
        </p:grpSpPr>
        <p:grpSp>
          <p:nvGrpSpPr>
            <p:cNvPr id="28" name="组合 27"/>
            <p:cNvGrpSpPr/>
            <p:nvPr/>
          </p:nvGrpSpPr>
          <p:grpSpPr>
            <a:xfrm>
              <a:off x="0" y="2048270"/>
              <a:ext cx="2866733" cy="4056940"/>
              <a:chOff x="0" y="1108470"/>
              <a:chExt cx="2866733" cy="405694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08470"/>
                <a:ext cx="2866733" cy="19907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41" y="2965135"/>
                <a:ext cx="2200275" cy="220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3087427" y="2048270"/>
              <a:ext cx="2866732" cy="4056940"/>
              <a:chOff x="3087427" y="1108470"/>
              <a:chExt cx="2866732" cy="405694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427" y="1108470"/>
                <a:ext cx="2866732" cy="19907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922" y="2965135"/>
                <a:ext cx="2200275" cy="220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p:cNvGrpSpPr/>
            <p:nvPr/>
          </p:nvGrpSpPr>
          <p:grpSpPr>
            <a:xfrm>
              <a:off x="6174853" y="2048270"/>
              <a:ext cx="2866733" cy="4056940"/>
              <a:chOff x="6174853" y="1108470"/>
              <a:chExt cx="2866733" cy="405694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53" y="1108470"/>
                <a:ext cx="2866733" cy="19907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703" y="2965135"/>
                <a:ext cx="2200275" cy="220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9262280" y="2048270"/>
              <a:ext cx="2866732" cy="4056940"/>
              <a:chOff x="9262280" y="1108470"/>
              <a:chExt cx="2866732" cy="4056940"/>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280" y="1108470"/>
                <a:ext cx="2866732" cy="19907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9485" y="2965135"/>
                <a:ext cx="2200275" cy="220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3448492" y="6014361"/>
              <a:ext cx="2364242" cy="707886"/>
              <a:chOff x="3482975" y="5748056"/>
              <a:chExt cx="2364242" cy="707886"/>
            </a:xfrm>
          </p:grpSpPr>
          <p:sp>
            <p:nvSpPr>
              <p:cNvPr id="17" name="矩形 16"/>
              <p:cNvSpPr/>
              <p:nvPr/>
            </p:nvSpPr>
            <p:spPr>
              <a:xfrm>
                <a:off x="3939320" y="5748056"/>
                <a:ext cx="1451551" cy="338554"/>
              </a:xfrm>
              <a:prstGeom prst="rect">
                <a:avLst/>
              </a:prstGeom>
            </p:spPr>
            <p:txBody>
              <a:bodyPr wrap="none">
                <a:spAutoFit/>
              </a:bodyPr>
              <a:lstStyle/>
              <a:p>
                <a:pPr algn="ctr"/>
                <a:r>
                  <a:rPr lang="zh-CN" altLang="en-US" sz="1600" dirty="0">
                    <a:latin typeface="Calibri Light" panose="020F0302020204030204" pitchFamily="34" charset="0"/>
                    <a:cs typeface="Calibri Light" panose="020F0302020204030204" pitchFamily="34" charset="0"/>
                  </a:rPr>
                  <a:t>Increase Period</a:t>
                </a:r>
                <a:endParaRPr lang="zh-CN" altLang="en-US" sz="1600" dirty="0">
                  <a:latin typeface="Calibri Light" panose="020F0302020204030204" pitchFamily="34" charset="0"/>
                  <a:cs typeface="Calibri Light" panose="020F0302020204030204" pitchFamily="34" charset="0"/>
                </a:endParaRPr>
              </a:p>
            </p:txBody>
          </p:sp>
          <p:sp>
            <p:nvSpPr>
              <p:cNvPr id="18" name="矩形 17"/>
              <p:cNvSpPr/>
              <p:nvPr/>
            </p:nvSpPr>
            <p:spPr>
              <a:xfrm>
                <a:off x="3482975" y="6117388"/>
                <a:ext cx="2364242"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2022/3/24-2022/4/9</a:t>
                </a:r>
                <a:endParaRPr lang="zh-CN" altLang="en-US" sz="1600" dirty="0">
                  <a:latin typeface="Calibri Light" panose="020F0302020204030204" pitchFamily="34" charset="0"/>
                  <a:cs typeface="Calibri Light" panose="020F0302020204030204" pitchFamily="34" charset="0"/>
                </a:endParaRPr>
              </a:p>
            </p:txBody>
          </p:sp>
        </p:grpSp>
        <p:grpSp>
          <p:nvGrpSpPr>
            <p:cNvPr id="6" name="组合 5"/>
            <p:cNvGrpSpPr/>
            <p:nvPr/>
          </p:nvGrpSpPr>
          <p:grpSpPr>
            <a:xfrm>
              <a:off x="313988" y="6014361"/>
              <a:ext cx="2364242" cy="707886"/>
              <a:chOff x="395702" y="5711549"/>
              <a:chExt cx="2364242" cy="707886"/>
            </a:xfrm>
          </p:grpSpPr>
          <p:sp>
            <p:nvSpPr>
              <p:cNvPr id="19" name="矩形 18"/>
              <p:cNvSpPr/>
              <p:nvPr/>
            </p:nvSpPr>
            <p:spPr>
              <a:xfrm>
                <a:off x="756957" y="5711549"/>
                <a:ext cx="1641732" cy="338554"/>
              </a:xfrm>
              <a:prstGeom prst="rect">
                <a:avLst/>
              </a:prstGeom>
            </p:spPr>
            <p:txBody>
              <a:bodyPr wrap="none">
                <a:spAutoFit/>
              </a:bodyPr>
              <a:lstStyle/>
              <a:p>
                <a:pPr algn="ctr"/>
                <a:r>
                  <a:rPr lang="zh-CN" altLang="en-US" sz="1600" dirty="0">
                    <a:latin typeface="Calibri Light" panose="020F0302020204030204" pitchFamily="34" charset="0"/>
                    <a:cs typeface="Calibri Light" panose="020F0302020204030204" pitchFamily="34" charset="0"/>
                  </a:rPr>
                  <a:t>Inc</a:t>
                </a:r>
                <a:r>
                  <a:rPr lang="en-US" altLang="zh-CN" sz="1600" dirty="0" err="1">
                    <a:latin typeface="Calibri Light" panose="020F0302020204030204" pitchFamily="34" charset="0"/>
                    <a:cs typeface="Calibri Light" panose="020F0302020204030204" pitchFamily="34" charset="0"/>
                  </a:rPr>
                  <a:t>ubation</a:t>
                </a:r>
                <a:r>
                  <a:rPr lang="zh-CN" altLang="en-US" sz="1600" dirty="0">
                    <a:latin typeface="Calibri Light" panose="020F0302020204030204" pitchFamily="34" charset="0"/>
                    <a:cs typeface="Calibri Light" panose="020F0302020204030204" pitchFamily="34" charset="0"/>
                  </a:rPr>
                  <a:t> Period</a:t>
                </a:r>
                <a:endParaRPr lang="zh-CN" altLang="en-US" sz="1600" dirty="0">
                  <a:latin typeface="Calibri Light" panose="020F0302020204030204" pitchFamily="34" charset="0"/>
                  <a:cs typeface="Calibri Light" panose="020F0302020204030204" pitchFamily="34" charset="0"/>
                </a:endParaRPr>
              </a:p>
            </p:txBody>
          </p:sp>
          <p:sp>
            <p:nvSpPr>
              <p:cNvPr id="20" name="矩形 19"/>
              <p:cNvSpPr/>
              <p:nvPr/>
            </p:nvSpPr>
            <p:spPr>
              <a:xfrm>
                <a:off x="395702" y="6080881"/>
                <a:ext cx="2364242"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2022/3/1-2022/3/23</a:t>
                </a:r>
                <a:endParaRPr lang="zh-CN" altLang="en-US" sz="1600" dirty="0">
                  <a:latin typeface="Calibri Light" panose="020F0302020204030204" pitchFamily="34" charset="0"/>
                  <a:cs typeface="Calibri Light" panose="020F0302020204030204" pitchFamily="34" charset="0"/>
                </a:endParaRPr>
              </a:p>
            </p:txBody>
          </p:sp>
        </p:grpSp>
        <p:grpSp>
          <p:nvGrpSpPr>
            <p:cNvPr id="3" name="组合 2"/>
            <p:cNvGrpSpPr/>
            <p:nvPr/>
          </p:nvGrpSpPr>
          <p:grpSpPr>
            <a:xfrm>
              <a:off x="6582996" y="6014361"/>
              <a:ext cx="2364242" cy="693880"/>
              <a:chOff x="6798585" y="5762062"/>
              <a:chExt cx="2364242" cy="693880"/>
            </a:xfrm>
          </p:grpSpPr>
          <p:sp>
            <p:nvSpPr>
              <p:cNvPr id="21" name="矩形 20"/>
              <p:cNvSpPr/>
              <p:nvPr/>
            </p:nvSpPr>
            <p:spPr>
              <a:xfrm>
                <a:off x="6885229" y="5762062"/>
                <a:ext cx="2190954"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High plateau Period</a:t>
                </a:r>
                <a:endParaRPr lang="en-US" altLang="zh-CN" sz="1600" dirty="0">
                  <a:latin typeface="Calibri Light" panose="020F0302020204030204" pitchFamily="34" charset="0"/>
                  <a:cs typeface="Calibri Light" panose="020F0302020204030204" pitchFamily="34" charset="0"/>
                </a:endParaRPr>
              </a:p>
            </p:txBody>
          </p:sp>
          <p:sp>
            <p:nvSpPr>
              <p:cNvPr id="22" name="矩形 21"/>
              <p:cNvSpPr/>
              <p:nvPr/>
            </p:nvSpPr>
            <p:spPr>
              <a:xfrm>
                <a:off x="6798585" y="6117388"/>
                <a:ext cx="2364242"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2022/4/9-2022/4/21</a:t>
                </a:r>
                <a:endParaRPr lang="zh-CN" altLang="en-US" sz="1600" dirty="0">
                  <a:latin typeface="Calibri Light" panose="020F0302020204030204" pitchFamily="34" charset="0"/>
                  <a:cs typeface="Calibri Light" panose="020F0302020204030204" pitchFamily="34" charset="0"/>
                </a:endParaRPr>
              </a:p>
            </p:txBody>
          </p:sp>
        </p:grpSp>
        <p:grpSp>
          <p:nvGrpSpPr>
            <p:cNvPr id="2" name="组合 1"/>
            <p:cNvGrpSpPr/>
            <p:nvPr/>
          </p:nvGrpSpPr>
          <p:grpSpPr>
            <a:xfrm>
              <a:off x="9717501" y="6014361"/>
              <a:ext cx="2364242" cy="693880"/>
              <a:chOff x="9822849" y="5755678"/>
              <a:chExt cx="2364242" cy="693880"/>
            </a:xfrm>
          </p:grpSpPr>
          <p:sp>
            <p:nvSpPr>
              <p:cNvPr id="23" name="矩形 22"/>
              <p:cNvSpPr/>
              <p:nvPr/>
            </p:nvSpPr>
            <p:spPr>
              <a:xfrm>
                <a:off x="9909493" y="5755678"/>
                <a:ext cx="2190954"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Recession Period</a:t>
                </a:r>
                <a:endParaRPr lang="en-US" altLang="zh-CN" sz="1600" dirty="0">
                  <a:latin typeface="Calibri Light" panose="020F0302020204030204" pitchFamily="34" charset="0"/>
                  <a:cs typeface="Calibri Light" panose="020F0302020204030204" pitchFamily="34" charset="0"/>
                </a:endParaRPr>
              </a:p>
            </p:txBody>
          </p:sp>
          <p:sp>
            <p:nvSpPr>
              <p:cNvPr id="24" name="矩形 23"/>
              <p:cNvSpPr/>
              <p:nvPr/>
            </p:nvSpPr>
            <p:spPr>
              <a:xfrm>
                <a:off x="9822849" y="6111004"/>
                <a:ext cx="2364242" cy="338554"/>
              </a:xfrm>
              <a:prstGeom prst="rect">
                <a:avLst/>
              </a:prstGeom>
            </p:spPr>
            <p:txBody>
              <a:bodyPr wrap="square">
                <a:spAutoFit/>
              </a:bodyPr>
              <a:lstStyle/>
              <a:p>
                <a:pPr algn="ctr"/>
                <a:r>
                  <a:rPr lang="en-US" altLang="zh-CN" sz="1600" dirty="0">
                    <a:latin typeface="Calibri Light" panose="020F0302020204030204" pitchFamily="34" charset="0"/>
                    <a:cs typeface="Calibri Light" panose="020F0302020204030204" pitchFamily="34" charset="0"/>
                  </a:rPr>
                  <a:t>2022/4/21-2022/4/30</a:t>
                </a:r>
                <a:endParaRPr lang="zh-CN" altLang="en-US" sz="1600" dirty="0">
                  <a:latin typeface="Calibri Light" panose="020F0302020204030204" pitchFamily="34" charset="0"/>
                  <a:cs typeface="Calibri Light" panose="020F0302020204030204" pitchFamily="34" charset="0"/>
                </a:endParaRPr>
              </a:p>
            </p:txBody>
          </p:sp>
        </p:grpSp>
      </p:grpSp>
      <p:sp>
        <p:nvSpPr>
          <p:cNvPr id="32" name="文本框 31"/>
          <p:cNvSpPr txBox="1"/>
          <p:nvPr/>
        </p:nvSpPr>
        <p:spPr>
          <a:xfrm>
            <a:off x="440951" y="687933"/>
            <a:ext cx="10743565" cy="646331"/>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It can be seen that the sentiment in the body of the tweets is all skewed to the </a:t>
            </a:r>
            <a:r>
              <a:rPr lang="en-US" altLang="zh-CN" b="1" dirty="0">
                <a:latin typeface="Calibri Light" panose="020F0302020204030204" pitchFamily="34" charset="0"/>
                <a:cs typeface="Calibri Light" panose="020F0302020204030204" pitchFamily="34" charset="0"/>
              </a:rPr>
              <a:t>two extremes</a:t>
            </a:r>
            <a:r>
              <a:rPr lang="en-US" altLang="zh-CN" dirty="0">
                <a:latin typeface="Calibri Light" panose="020F0302020204030204" pitchFamily="34" charset="0"/>
                <a:cs typeface="Calibri Light" panose="020F0302020204030204" pitchFamily="34" charset="0"/>
              </a:rPr>
              <a:t>, and in total there are more tweets with </a:t>
            </a:r>
            <a:r>
              <a:rPr lang="en-US" altLang="zh-CN" b="1" dirty="0">
                <a:latin typeface="Calibri Light" panose="020F0302020204030204" pitchFamily="34" charset="0"/>
                <a:cs typeface="Calibri Light" panose="020F0302020204030204" pitchFamily="34" charset="0"/>
              </a:rPr>
              <a:t>negative sentiment, </a:t>
            </a:r>
            <a:r>
              <a:rPr lang="en-US" altLang="zh-CN" dirty="0">
                <a:latin typeface="Calibri Light" panose="020F0302020204030204" pitchFamily="34" charset="0"/>
                <a:cs typeface="Calibri Light" panose="020F0302020204030204" pitchFamily="34" charset="0"/>
              </a:rPr>
              <a:t>except for the high plateau period.</a:t>
            </a:r>
            <a:endParaRPr lang="en-US" altLang="zh-CN" dirty="0">
              <a:latin typeface="Calibri Light" panose="020F0302020204030204" pitchFamily="34" charset="0"/>
              <a:cs typeface="Calibri Light" panose="020F0302020204030204" pitchFamily="34" charset="0"/>
            </a:endParaRPr>
          </a:p>
        </p:txBody>
      </p:sp>
      <p:sp>
        <p:nvSpPr>
          <p:cNvPr id="33" name="文本框 32"/>
          <p:cNvSpPr txBox="1"/>
          <p:nvPr/>
        </p:nvSpPr>
        <p:spPr>
          <a:xfrm>
            <a:off x="429260" y="1384997"/>
            <a:ext cx="10743565" cy="307777"/>
          </a:xfrm>
          <a:prstGeom prst="rect">
            <a:avLst/>
          </a:prstGeom>
          <a:noFill/>
        </p:spPr>
        <p:txBody>
          <a:bodyPr wrap="square" rtlCol="0">
            <a:spAutoFit/>
          </a:bodyPr>
          <a:lstStyle/>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rPr>
              <a:t>可以看到微博正文的情感都是偏向两个极端，总量上除了高位平台期以外，其余都是负面情感的微博更多。</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809311" y="300921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812681" y="2658931"/>
            <a:ext cx="1942263" cy="830997"/>
          </a:xfrm>
          <a:prstGeom prst="rect">
            <a:avLst/>
          </a:prstGeom>
        </p:spPr>
        <p:txBody>
          <a:bodyPr wrap="none">
            <a:spAutoFit/>
          </a:bodyPr>
          <a:lstStyle/>
          <a:p>
            <a:pPr lvl="0"/>
            <a:r>
              <a:rPr lang="en-US" altLang="zh-CN" sz="2800" b="1" dirty="0">
                <a:solidFill>
                  <a:srgbClr val="FFC001"/>
                </a:solidFill>
                <a:latin typeface="Calibri Light" panose="020F0302020204030204" pitchFamily="34" charset="0"/>
              </a:rPr>
              <a:t>Introduction</a:t>
            </a:r>
            <a:endParaRPr lang="en-US" altLang="zh-CN" sz="2800" b="1" dirty="0">
              <a:solidFill>
                <a:srgbClr val="FFC001"/>
              </a:solidFill>
              <a:latin typeface="Calibri Light" panose="020F0302020204030204" pitchFamily="34" charset="0"/>
            </a:endParaRPr>
          </a:p>
          <a:p>
            <a:pPr lvl="0"/>
            <a:r>
              <a:rPr lang="zh-CN" altLang="en-US" sz="2000" b="1" dirty="0">
                <a:solidFill>
                  <a:srgbClr val="FFC001"/>
                </a:solidFill>
                <a:latin typeface="微软雅黑 Light" panose="020B0502040204020203" pitchFamily="34" charset="-122"/>
                <a:ea typeface="微软雅黑 Light" panose="020B0502040204020203" pitchFamily="34" charset="-122"/>
              </a:rPr>
              <a:t>引言</a:t>
            </a:r>
            <a:endParaRPr lang="zh-CN" altLang="en-US" sz="2400" b="1"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4812681" y="3429000"/>
            <a:ext cx="4102659" cy="861774"/>
          </a:xfrm>
          <a:prstGeom prst="rect">
            <a:avLst/>
          </a:prstGeom>
          <a:noFill/>
        </p:spPr>
        <p:txBody>
          <a:bodyPr wrap="square" rtlCol="0">
            <a:spAutoFit/>
          </a:bodyPr>
          <a:lstStyle/>
          <a:p>
            <a:pPr algn="just"/>
            <a:r>
              <a:rPr lang="en-US" altLang="zh-CN" sz="1600" b="1" dirty="0">
                <a:solidFill>
                  <a:srgbClr val="3A3A3A"/>
                </a:solidFill>
                <a:latin typeface="Calibri Light" panose="020F0302020204030204" pitchFamily="34" charset="0"/>
              </a:rPr>
              <a:t>1.1 Research background  </a:t>
            </a:r>
            <a:r>
              <a:rPr lang="zh-CN" altLang="en-US" sz="1400" dirty="0">
                <a:solidFill>
                  <a:srgbClr val="3A3A3A"/>
                </a:solidFill>
                <a:latin typeface="微软雅黑 Light" panose="020B0502040204020203" pitchFamily="34" charset="-122"/>
                <a:ea typeface="微软雅黑 Light" panose="020B0502040204020203" pitchFamily="34" charset="-122"/>
              </a:rPr>
              <a:t>研究背景</a:t>
            </a:r>
            <a:endParaRPr lang="en-US" altLang="zh-CN" sz="16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rPr>
              <a:t>1.2 Research status  </a:t>
            </a:r>
            <a:r>
              <a:rPr lang="zh-CN" altLang="en-US" sz="1400" dirty="0">
                <a:solidFill>
                  <a:srgbClr val="3A3A3A"/>
                </a:solidFill>
                <a:latin typeface="微软雅黑 Light" panose="020B0502040204020203" pitchFamily="34" charset="-122"/>
                <a:ea typeface="微软雅黑 Light" panose="020B0502040204020203" pitchFamily="34" charset="-122"/>
              </a:rPr>
              <a:t>研究现状</a:t>
            </a:r>
            <a:endParaRPr lang="en-US" altLang="zh-CN" sz="16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rPr>
              <a:t>1.3 Research framework  </a:t>
            </a:r>
            <a:r>
              <a:rPr lang="zh-CN" altLang="en-US" sz="1400" dirty="0">
                <a:solidFill>
                  <a:srgbClr val="3A3A3A"/>
                </a:solidFill>
                <a:latin typeface="微软雅黑 Light" panose="020B0502040204020203" pitchFamily="34" charset="-122"/>
                <a:ea typeface="微软雅黑 Light" panose="020B0502040204020203" pitchFamily="34" charset="-122"/>
              </a:rPr>
              <a:t>研究框架</a:t>
            </a:r>
            <a:endParaRPr lang="zh-CN" altLang="en-US" sz="2400" dirty="0">
              <a:solidFill>
                <a:srgbClr val="3A3A3A"/>
              </a:solidFill>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883982" y="3951595"/>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任意多边形 32"/>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8547234" cy="461789"/>
            <a:chOff x="0" y="137965"/>
            <a:chExt cx="8547234" cy="461789"/>
          </a:xfrm>
        </p:grpSpPr>
        <p:sp>
          <p:nvSpPr>
            <p:cNvPr id="105" name="文本框 104"/>
            <p:cNvSpPr txBox="1"/>
            <p:nvPr/>
          </p:nvSpPr>
          <p:spPr>
            <a:xfrm>
              <a:off x="429260" y="138089"/>
              <a:ext cx="8117974"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4.2 Evolution of residents’ sentiments  </a:t>
              </a:r>
              <a:r>
                <a:rPr lang="zh-CN" altLang="en-US" dirty="0">
                  <a:solidFill>
                    <a:srgbClr val="3A3A3A"/>
                  </a:solidFill>
                  <a:latin typeface="微软雅黑" panose="020B0503020204020204" pitchFamily="34" charset="-122"/>
                  <a:ea typeface="微软雅黑" panose="020B0503020204020204" pitchFamily="34" charset="-122"/>
                </a:rPr>
                <a:t>居民情感演化分析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47" name="组合 46"/>
          <p:cNvGrpSpPr/>
          <p:nvPr/>
        </p:nvGrpSpPr>
        <p:grpSpPr>
          <a:xfrm>
            <a:off x="256540" y="935598"/>
            <a:ext cx="11501126" cy="5454679"/>
            <a:chOff x="345440" y="935598"/>
            <a:chExt cx="11501126" cy="5454679"/>
          </a:xfrm>
        </p:grpSpPr>
        <p:pic>
          <p:nvPicPr>
            <p:cNvPr id="7" name="图片 6"/>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440" y="935598"/>
              <a:ext cx="11501120" cy="4765620"/>
            </a:xfrm>
            <a:prstGeom prst="rect">
              <a:avLst/>
            </a:prstGeom>
          </p:spPr>
        </p:pic>
        <p:cxnSp>
          <p:nvCxnSpPr>
            <p:cNvPr id="9" name="直接连接符 8"/>
            <p:cNvCxnSpPr/>
            <p:nvPr/>
          </p:nvCxnSpPr>
          <p:spPr>
            <a:xfrm>
              <a:off x="5054600" y="1397000"/>
              <a:ext cx="0" cy="4304218"/>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68280" y="1397000"/>
              <a:ext cx="0" cy="4304218"/>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8164827" y="1397000"/>
              <a:ext cx="3" cy="4304218"/>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38207" y="5701218"/>
              <a:ext cx="4216399" cy="442838"/>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Calibri Light" panose="020F0302020204030204" pitchFamily="34" charset="0"/>
                  <a:cs typeface="Calibri Light" panose="020F0302020204030204" pitchFamily="34" charset="0"/>
                </a:rPr>
                <a:t>Incubation Period</a:t>
              </a:r>
              <a:endParaRPr lang="en-US" altLang="zh-CN" sz="1200" dirty="0">
                <a:solidFill>
                  <a:schemeClr val="bg1"/>
                </a:solidFill>
                <a:latin typeface="Calibri Light" panose="020F0302020204030204" pitchFamily="34" charset="0"/>
                <a:cs typeface="Calibri Light" panose="020F0302020204030204" pitchFamily="34" charset="0"/>
              </a:endParaRPr>
            </a:p>
            <a:p>
              <a:pPr algn="ctr"/>
              <a:r>
                <a:rPr lang="en-US" altLang="zh-CN" sz="1200" dirty="0">
                  <a:solidFill>
                    <a:schemeClr val="bg1"/>
                  </a:solidFill>
                  <a:latin typeface="Calibri Light" panose="020F0302020204030204" pitchFamily="34" charset="0"/>
                  <a:cs typeface="Calibri Light" panose="020F0302020204030204" pitchFamily="34" charset="0"/>
                </a:rPr>
                <a:t>(3.1-3.24)</a:t>
              </a:r>
              <a:endParaRPr lang="zh-CN" altLang="en-US" sz="1200" dirty="0">
                <a:solidFill>
                  <a:schemeClr val="bg1"/>
                </a:solidFill>
                <a:latin typeface="Calibri Light" panose="020F0302020204030204" pitchFamily="34" charset="0"/>
                <a:cs typeface="Calibri Light" panose="020F0302020204030204" pitchFamily="34" charset="0"/>
              </a:endParaRPr>
            </a:p>
          </p:txBody>
        </p:sp>
        <p:sp>
          <p:nvSpPr>
            <p:cNvPr id="23" name="矩形 22"/>
            <p:cNvSpPr/>
            <p:nvPr/>
          </p:nvSpPr>
          <p:spPr>
            <a:xfrm>
              <a:off x="8164838" y="5701218"/>
              <a:ext cx="2203450" cy="442838"/>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anose="020F0302020204030204" pitchFamily="34" charset="0"/>
                  <a:cs typeface="Calibri Light" panose="020F0302020204030204" pitchFamily="34" charset="0"/>
                </a:rPr>
                <a:t>High Plateau Period</a:t>
              </a:r>
              <a:endParaRPr lang="en-US" altLang="zh-CN" sz="1200" dirty="0">
                <a:latin typeface="Calibri Light" panose="020F0302020204030204" pitchFamily="34" charset="0"/>
                <a:cs typeface="Calibri Light" panose="020F0302020204030204" pitchFamily="34" charset="0"/>
              </a:endParaRPr>
            </a:p>
            <a:p>
              <a:pPr algn="ctr"/>
              <a:r>
                <a:rPr lang="en-US" altLang="zh-CN" sz="1200" dirty="0">
                  <a:latin typeface="Calibri Light" panose="020F0302020204030204" pitchFamily="34" charset="0"/>
                  <a:cs typeface="Calibri Light" panose="020F0302020204030204" pitchFamily="34" charset="0"/>
                </a:rPr>
                <a:t>(4.10-4.22)</a:t>
              </a:r>
              <a:endParaRPr lang="zh-CN" altLang="en-US" sz="1200" dirty="0">
                <a:latin typeface="Calibri Light" panose="020F0302020204030204" pitchFamily="34" charset="0"/>
                <a:cs typeface="Calibri Light" panose="020F0302020204030204" pitchFamily="34" charset="0"/>
              </a:endParaRPr>
            </a:p>
          </p:txBody>
        </p:sp>
        <p:sp>
          <p:nvSpPr>
            <p:cNvPr id="24" name="矩形 23"/>
            <p:cNvSpPr/>
            <p:nvPr/>
          </p:nvSpPr>
          <p:spPr>
            <a:xfrm>
              <a:off x="10368287" y="5701218"/>
              <a:ext cx="1478278" cy="4428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anose="020F0302020204030204" pitchFamily="34" charset="0"/>
                  <a:cs typeface="Calibri Light" panose="020F0302020204030204" pitchFamily="34" charset="0"/>
                </a:rPr>
                <a:t>Recession Period</a:t>
              </a:r>
              <a:endParaRPr lang="en-US" altLang="zh-CN" sz="1200" dirty="0">
                <a:latin typeface="Calibri Light" panose="020F0302020204030204" pitchFamily="34" charset="0"/>
                <a:cs typeface="Calibri Light" panose="020F0302020204030204" pitchFamily="34" charset="0"/>
              </a:endParaRPr>
            </a:p>
            <a:p>
              <a:pPr algn="ctr"/>
              <a:r>
                <a:rPr lang="en-US" altLang="zh-CN" sz="1200" dirty="0">
                  <a:latin typeface="Calibri Light" panose="020F0302020204030204" pitchFamily="34" charset="0"/>
                  <a:cs typeface="Calibri Light" panose="020F0302020204030204" pitchFamily="34" charset="0"/>
                </a:rPr>
                <a:t>(4.23-4.30)</a:t>
              </a:r>
              <a:endParaRPr lang="zh-CN" altLang="en-US" sz="1200" dirty="0">
                <a:latin typeface="Calibri Light" panose="020F0302020204030204" pitchFamily="34" charset="0"/>
                <a:cs typeface="Calibri Light" panose="020F0302020204030204" pitchFamily="34" charset="0"/>
              </a:endParaRPr>
            </a:p>
          </p:txBody>
        </p:sp>
        <p:sp>
          <p:nvSpPr>
            <p:cNvPr id="25" name="矩形 24"/>
            <p:cNvSpPr/>
            <p:nvPr/>
          </p:nvSpPr>
          <p:spPr>
            <a:xfrm>
              <a:off x="5054605" y="5701218"/>
              <a:ext cx="3110225" cy="4428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anose="020F0302020204030204" pitchFamily="34" charset="0"/>
                  <a:cs typeface="Calibri Light" panose="020F0302020204030204" pitchFamily="34" charset="0"/>
                </a:rPr>
                <a:t>Increase Period</a:t>
              </a:r>
              <a:endParaRPr lang="en-US" altLang="zh-CN" sz="1200" dirty="0">
                <a:latin typeface="Calibri Light" panose="020F0302020204030204" pitchFamily="34" charset="0"/>
                <a:cs typeface="Calibri Light" panose="020F0302020204030204" pitchFamily="34" charset="0"/>
              </a:endParaRPr>
            </a:p>
            <a:p>
              <a:pPr algn="ctr"/>
              <a:r>
                <a:rPr lang="en-US" altLang="zh-CN" sz="1200" dirty="0">
                  <a:latin typeface="Calibri Light" panose="020F0302020204030204" pitchFamily="34" charset="0"/>
                  <a:cs typeface="Calibri Light" panose="020F0302020204030204" pitchFamily="34" charset="0"/>
                </a:rPr>
                <a:t>(3.25-4.10)</a:t>
              </a:r>
              <a:endParaRPr lang="zh-CN" altLang="en-US" sz="1200" dirty="0">
                <a:latin typeface="Calibri Light" panose="020F0302020204030204" pitchFamily="34" charset="0"/>
                <a:cs typeface="Calibri Light" panose="020F0302020204030204" pitchFamily="34" charset="0"/>
              </a:endParaRPr>
            </a:p>
          </p:txBody>
        </p:sp>
        <p:sp>
          <p:nvSpPr>
            <p:cNvPr id="18" name="文本框 17"/>
            <p:cNvSpPr txBox="1"/>
            <p:nvPr/>
          </p:nvSpPr>
          <p:spPr>
            <a:xfrm>
              <a:off x="2207266" y="6144056"/>
              <a:ext cx="1478279" cy="246221"/>
            </a:xfrm>
            <a:prstGeom prst="rect">
              <a:avLst/>
            </a:prstGeom>
            <a:noFill/>
          </p:spPr>
          <p:txBody>
            <a:bodyPr wrap="square" rtlCol="0">
              <a:spAutoFit/>
            </a:bodyPr>
            <a:lstStyle/>
            <a:p>
              <a:pPr algn="ctr"/>
              <a:r>
                <a:rPr lang="zh-CN" altLang="en-US" sz="1000" dirty="0">
                  <a:latin typeface="微软雅黑 Light" panose="020B0502040204020203" pitchFamily="34" charset="-122"/>
                  <a:ea typeface="微软雅黑 Light" panose="020B0502040204020203" pitchFamily="34" charset="-122"/>
                </a:rPr>
                <a:t>潜伏期</a:t>
              </a:r>
              <a:endParaRPr lang="zh-CN" altLang="en-US" sz="1000" dirty="0">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5870577" y="6144056"/>
              <a:ext cx="1478279" cy="246221"/>
            </a:xfrm>
            <a:prstGeom prst="rect">
              <a:avLst/>
            </a:prstGeom>
            <a:noFill/>
          </p:spPr>
          <p:txBody>
            <a:bodyPr wrap="square" rtlCol="0">
              <a:spAutoFit/>
            </a:bodyPr>
            <a:lstStyle/>
            <a:p>
              <a:pPr algn="ctr"/>
              <a:r>
                <a:rPr lang="zh-CN" altLang="en-US" sz="1000" dirty="0">
                  <a:latin typeface="微软雅黑 Light" panose="020B0502040204020203" pitchFamily="34" charset="-122"/>
                  <a:ea typeface="微软雅黑 Light" panose="020B0502040204020203" pitchFamily="34" charset="-122"/>
                </a:rPr>
                <a:t>增长期</a:t>
              </a:r>
              <a:endParaRPr lang="zh-CN" altLang="en-US" sz="1000" dirty="0">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8527423" y="6144056"/>
              <a:ext cx="1478279" cy="246221"/>
            </a:xfrm>
            <a:prstGeom prst="rect">
              <a:avLst/>
            </a:prstGeom>
            <a:noFill/>
          </p:spPr>
          <p:txBody>
            <a:bodyPr wrap="square" rtlCol="0">
              <a:spAutoFit/>
            </a:bodyPr>
            <a:lstStyle/>
            <a:p>
              <a:pPr algn="ctr"/>
              <a:r>
                <a:rPr lang="zh-CN" altLang="en-US" sz="1000" dirty="0">
                  <a:latin typeface="微软雅黑 Light" panose="020B0502040204020203" pitchFamily="34" charset="-122"/>
                  <a:ea typeface="微软雅黑 Light" panose="020B0502040204020203" pitchFamily="34" charset="-122"/>
                </a:rPr>
                <a:t>高位平台期</a:t>
              </a:r>
              <a:endParaRPr lang="zh-CN" altLang="en-US" sz="1000" dirty="0">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10368288" y="6144056"/>
              <a:ext cx="1478278" cy="246221"/>
            </a:xfrm>
            <a:prstGeom prst="rect">
              <a:avLst/>
            </a:prstGeom>
            <a:noFill/>
          </p:spPr>
          <p:txBody>
            <a:bodyPr wrap="square" rtlCol="0">
              <a:spAutoFit/>
            </a:bodyPr>
            <a:lstStyle/>
            <a:p>
              <a:pPr algn="ctr"/>
              <a:r>
                <a:rPr lang="zh-CN" altLang="en-US" sz="1000" dirty="0">
                  <a:latin typeface="微软雅黑 Light" panose="020B0502040204020203" pitchFamily="34" charset="-122"/>
                  <a:ea typeface="微软雅黑 Light" panose="020B0502040204020203" pitchFamily="34" charset="-122"/>
                </a:rPr>
                <a:t>下降期</a:t>
              </a:r>
              <a:endParaRPr lang="zh-CN" altLang="en-US" sz="1000" dirty="0">
                <a:latin typeface="微软雅黑 Light" panose="020B0502040204020203" pitchFamily="34" charset="-122"/>
                <a:ea typeface="微软雅黑 Light" panose="020B0502040204020203" pitchFamily="34" charset="-122"/>
              </a:endParaRPr>
            </a:p>
          </p:txBody>
        </p:sp>
        <p:sp>
          <p:nvSpPr>
            <p:cNvPr id="19" name="椭圆 18"/>
            <p:cNvSpPr/>
            <p:nvPr/>
          </p:nvSpPr>
          <p:spPr>
            <a:xfrm>
              <a:off x="792324" y="2949891"/>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804744" y="3305709"/>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536107" y="3123676"/>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71016" y="3826224"/>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022270" y="3521736"/>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036842" y="3022396"/>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590643" y="3606960"/>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496594" y="2921116"/>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743099" y="3962429"/>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317640" y="3017025"/>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1598439" y="3676034"/>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6650386" y="3826405"/>
              <a:ext cx="101280" cy="101280"/>
            </a:xfrm>
            <a:prstGeom prst="ellipse">
              <a:avLst/>
            </a:prstGeom>
            <a:solidFill>
              <a:schemeClr val="accent4">
                <a:lumMod val="20000"/>
                <a:lumOff val="80000"/>
                <a:alpha val="55000"/>
              </a:schemeClr>
            </a:solidFill>
            <a:ln w="25400" cmpd="dbl">
              <a:solidFill>
                <a:schemeClr val="accent4"/>
              </a:solidFill>
              <a:prstDash val="solid"/>
            </a:ln>
            <a:effectLst>
              <a:glow rad="63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826061" y="2496008"/>
            <a:ext cx="2058825" cy="246221"/>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3.1-First locally confirmed case</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49" name="连接符: 肘形 48"/>
          <p:cNvCxnSpPr>
            <a:stCxn id="19" idx="0"/>
            <a:endCxn id="46" idx="1"/>
          </p:cNvCxnSpPr>
          <p:nvPr/>
        </p:nvCxnSpPr>
        <p:spPr>
          <a:xfrm rot="5400000" flipH="1" flipV="1">
            <a:off x="624676" y="2748507"/>
            <a:ext cx="330772" cy="71997"/>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892518" y="1971502"/>
            <a:ext cx="2047862" cy="400110"/>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3.12-Primary and secondary schools have started online teaching</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54" name="连接符: 肘形 53"/>
          <p:cNvCxnSpPr>
            <a:stCxn id="32" idx="0"/>
            <a:endCxn id="53" idx="1"/>
          </p:cNvCxnSpPr>
          <p:nvPr/>
        </p:nvCxnSpPr>
        <p:spPr>
          <a:xfrm rot="5400000" flipH="1" flipV="1">
            <a:off x="2262425" y="2675616"/>
            <a:ext cx="1134152" cy="126034"/>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620204" y="4125500"/>
            <a:ext cx="1218034" cy="400110"/>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3.16-Grid screening nucleic acids</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61" name="连接符: 肘形 60"/>
          <p:cNvCxnSpPr>
            <a:stCxn id="60" idx="1"/>
            <a:endCxn id="33" idx="4"/>
          </p:cNvCxnSpPr>
          <p:nvPr/>
        </p:nvCxnSpPr>
        <p:spPr>
          <a:xfrm rot="10800000">
            <a:off x="3497848" y="3224957"/>
            <a:ext cx="122357" cy="1100599"/>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5831748" y="2489937"/>
            <a:ext cx="1525605" cy="246221"/>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3.28-Pudong lockdown</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67" name="连接符: 肘形 66"/>
          <p:cNvCxnSpPr>
            <a:stCxn id="39" idx="0"/>
            <a:endCxn id="66" idx="1"/>
          </p:cNvCxnSpPr>
          <p:nvPr/>
        </p:nvCxnSpPr>
        <p:spPr>
          <a:xfrm rot="5400000" flipH="1" flipV="1">
            <a:off x="5093603" y="3224285"/>
            <a:ext cx="1349381" cy="126909"/>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493706" y="2889192"/>
            <a:ext cx="1349549" cy="246221"/>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4.1-Puxi lockdown</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77" name="连接符: 肘形 76"/>
          <p:cNvCxnSpPr>
            <a:stCxn id="34" idx="0"/>
            <a:endCxn id="76" idx="1"/>
          </p:cNvCxnSpPr>
          <p:nvPr/>
        </p:nvCxnSpPr>
        <p:spPr>
          <a:xfrm rot="5400000" flipH="1" flipV="1">
            <a:off x="6056271" y="3388789"/>
            <a:ext cx="813921" cy="60950"/>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205686" y="4149725"/>
            <a:ext cx="861618" cy="400110"/>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4.4-Shanghai lockdown</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88" name="连接符: 肘形 87"/>
          <p:cNvCxnSpPr>
            <a:stCxn id="35" idx="4"/>
            <a:endCxn id="83" idx="1"/>
          </p:cNvCxnSpPr>
          <p:nvPr/>
        </p:nvCxnSpPr>
        <p:spPr>
          <a:xfrm rot="16200000" flipH="1">
            <a:off x="6731466" y="3875560"/>
            <a:ext cx="726764" cy="221676"/>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8642287" y="1397000"/>
            <a:ext cx="1637093" cy="707886"/>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4.12-Wenxiong Qian, the director of Shanghai Health Commission Information Center, suicided</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98" name="连接符: 肘形 97"/>
          <p:cNvCxnSpPr>
            <a:stCxn id="38" idx="0"/>
            <a:endCxn id="97" idx="1"/>
          </p:cNvCxnSpPr>
          <p:nvPr/>
        </p:nvCxnSpPr>
        <p:spPr>
          <a:xfrm rot="5400000" flipH="1" flipV="1">
            <a:off x="7965224" y="2244054"/>
            <a:ext cx="1170173" cy="183953"/>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9060273" y="2241608"/>
            <a:ext cx="1230149" cy="553998"/>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4.15-Jingdong supports Shanghai in a suicidal logistics</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108" name="连接符: 肘形 107"/>
          <p:cNvCxnSpPr>
            <a:stCxn id="36" idx="0"/>
            <a:endCxn id="107" idx="1"/>
          </p:cNvCxnSpPr>
          <p:nvPr/>
        </p:nvCxnSpPr>
        <p:spPr>
          <a:xfrm rot="5400000" flipH="1" flipV="1">
            <a:off x="8777533" y="2739657"/>
            <a:ext cx="503789" cy="61691"/>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9728191" y="4678332"/>
            <a:ext cx="1626717" cy="553998"/>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4.18-Online videos shows supplies from Liaoning were discarded</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113" name="连接符: 肘形 112"/>
          <p:cNvCxnSpPr>
            <a:stCxn id="112" idx="1"/>
            <a:endCxn id="37" idx="4"/>
          </p:cNvCxnSpPr>
          <p:nvPr/>
        </p:nvCxnSpPr>
        <p:spPr>
          <a:xfrm rot="10800000">
            <a:off x="9552383" y="3708241"/>
            <a:ext cx="175808" cy="1247091"/>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599509" y="2171557"/>
            <a:ext cx="1328006" cy="553998"/>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4.22-Phenomenal spread of a video named </a:t>
            </a:r>
            <a:r>
              <a:rPr lang="en-US" altLang="zh-CN" sz="1000" i="1" u="sng" dirty="0">
                <a:solidFill>
                  <a:srgbClr val="565656"/>
                </a:solidFill>
                <a:latin typeface="Calibri Light" panose="020F0302020204030204" pitchFamily="34" charset="0"/>
                <a:cs typeface="Calibri Light" panose="020F0302020204030204" pitchFamily="34" charset="0"/>
              </a:rPr>
              <a:t>Voice of April</a:t>
            </a:r>
            <a:endParaRPr lang="zh-CN" altLang="en-US" sz="1000" i="1" u="sng" dirty="0">
              <a:solidFill>
                <a:srgbClr val="565656"/>
              </a:solidFill>
              <a:latin typeface="Calibri Light" panose="020F0302020204030204" pitchFamily="34" charset="0"/>
              <a:cs typeface="Calibri Light" panose="020F0302020204030204" pitchFamily="34" charset="0"/>
            </a:endParaRPr>
          </a:p>
        </p:txBody>
      </p:sp>
      <p:cxnSp>
        <p:nvCxnSpPr>
          <p:cNvPr id="120" name="连接符: 肘形 119"/>
          <p:cNvCxnSpPr>
            <a:stCxn id="40" idx="0"/>
            <a:endCxn id="119" idx="1"/>
          </p:cNvCxnSpPr>
          <p:nvPr/>
        </p:nvCxnSpPr>
        <p:spPr>
          <a:xfrm rot="5400000" flipH="1" flipV="1">
            <a:off x="10155210" y="2572727"/>
            <a:ext cx="568469" cy="320129"/>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10805186" y="3943415"/>
            <a:ext cx="1200724" cy="707886"/>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4.26-First zero community transmission day of Shanghai</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125" name="连接符: 肘形 124"/>
          <p:cNvCxnSpPr>
            <a:stCxn id="124" idx="0"/>
            <a:endCxn id="41" idx="2"/>
          </p:cNvCxnSpPr>
          <p:nvPr/>
        </p:nvCxnSpPr>
        <p:spPr>
          <a:xfrm rot="5400000" flipH="1" flipV="1">
            <a:off x="11349173" y="3783050"/>
            <a:ext cx="216741" cy="103991"/>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6662766" y="4552639"/>
            <a:ext cx="1460074" cy="707886"/>
          </a:xfrm>
          <a:prstGeom prst="rect">
            <a:avLst/>
          </a:prstGeom>
          <a:noFill/>
          <a:ln>
            <a:noFill/>
            <a:prstDash val="sysDot"/>
          </a:ln>
        </p:spPr>
        <p:txBody>
          <a:bodyPr wrap="square" rtlCol="0">
            <a:spAutoFit/>
          </a:bodyPr>
          <a:lstStyle/>
          <a:p>
            <a:r>
              <a:rPr lang="en-US" altLang="zh-CN" sz="1000" u="sng" dirty="0">
                <a:solidFill>
                  <a:srgbClr val="565656"/>
                </a:solidFill>
                <a:latin typeface="Calibri Light" panose="020F0302020204030204" pitchFamily="34" charset="0"/>
                <a:cs typeface="Calibri Light" panose="020F0302020204030204" pitchFamily="34" charset="0"/>
              </a:rPr>
              <a:t>4.2-Chunlan Sun arrived in Shanghai to guide epidemic prevention and control</a:t>
            </a:r>
            <a:endParaRPr lang="zh-CN" altLang="en-US" sz="1000" u="sng" dirty="0">
              <a:solidFill>
                <a:srgbClr val="565656"/>
              </a:solidFill>
              <a:latin typeface="Calibri Light" panose="020F0302020204030204" pitchFamily="34" charset="0"/>
              <a:cs typeface="Calibri Light" panose="020F0302020204030204" pitchFamily="34" charset="0"/>
            </a:endParaRPr>
          </a:p>
        </p:txBody>
      </p:sp>
      <p:cxnSp>
        <p:nvCxnSpPr>
          <p:cNvPr id="139" name="连接符: 肘形 138"/>
          <p:cNvCxnSpPr>
            <a:stCxn id="138" idx="1"/>
            <a:endCxn id="142" idx="4"/>
          </p:cNvCxnSpPr>
          <p:nvPr/>
        </p:nvCxnSpPr>
        <p:spPr>
          <a:xfrm rot="10800000">
            <a:off x="6612126" y="3927686"/>
            <a:ext cx="50640" cy="978897"/>
          </a:xfrm>
          <a:prstGeom prst="bentConnector2">
            <a:avLst/>
          </a:prstGeom>
          <a:ln w="12700">
            <a:solidFill>
              <a:srgbClr val="565656"/>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四川"/>
          <p:cNvSpPr/>
          <p:nvPr/>
        </p:nvSpPr>
        <p:spPr bwMode="auto">
          <a:xfrm>
            <a:off x="9633857" y="4173223"/>
            <a:ext cx="1387261" cy="121728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3A3A3A">
              <a:alpha val="8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38" name="河北"/>
          <p:cNvSpPr/>
          <p:nvPr/>
        </p:nvSpPr>
        <p:spPr bwMode="auto">
          <a:xfrm>
            <a:off x="9867628" y="2592995"/>
            <a:ext cx="919717" cy="131258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3A3A3A">
              <a:alpha val="9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9" name="文本框 58"/>
          <p:cNvSpPr txBox="1"/>
          <p:nvPr/>
        </p:nvSpPr>
        <p:spPr>
          <a:xfrm>
            <a:off x="8254602" y="1000966"/>
            <a:ext cx="3845998"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3A3A3A"/>
                </a:solidFill>
                <a:effectLst/>
                <a:highlight>
                  <a:srgbClr val="FFC001"/>
                </a:highlight>
                <a:uLnTx/>
                <a:uFillTx/>
                <a:latin typeface="Calibri Light" panose="020F0302020204030204" pitchFamily="34" charset="0"/>
                <a:ea typeface="等线" panose="02010600030101010101" charset="-122"/>
                <a:cs typeface="+mn-cs"/>
              </a:rPr>
              <a:t>Visualization</a:t>
            </a:r>
            <a:endParaRPr kumimoji="0" lang="en-US" altLang="zh-CN" sz="2400"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Scatter plots and bar charts are drawn based on all emotion data within the study area. As shown in the top left panel, each point represents the emotion value of a tweet content, </a:t>
            </a: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different colors represent different zones, and the size of the point indicates the influence of the tweet. </a:t>
            </a:r>
            <a:endPar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kern="0" dirty="0">
              <a:solidFill>
                <a:srgbClr val="3A3A3A"/>
              </a:solidFill>
              <a:latin typeface="Calibri Light" panose="020F0302020204030204" pitchFamily="34" charset="0"/>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It can be seen that the distribution of emotion values is more </a:t>
            </a:r>
            <a:r>
              <a:rPr kumimoji="0" lang="en-US" altLang="zh-CN" b="1" i="0" u="none" strike="noStrike" kern="0" cap="none" spc="0" normalizeH="0" baseline="0" noProof="0" dirty="0">
                <a:ln>
                  <a:noFill/>
                </a:ln>
                <a:solidFill>
                  <a:srgbClr val="3A3A3A"/>
                </a:solidFill>
                <a:effectLst/>
                <a:highlight>
                  <a:srgbClr val="FFC001"/>
                </a:highlight>
                <a:uLnTx/>
                <a:uFillTx/>
                <a:latin typeface="Calibri Light" panose="020F0302020204030204" pitchFamily="34" charset="0"/>
                <a:ea typeface="等线" panose="02010600030101010101" charset="-122"/>
                <a:cs typeface="+mn-cs"/>
              </a:rPr>
              <a:t>polarized</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 and as the epidemic develops, the number of people involved in the discussion of the epidemic in Shanghai is increasing.</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896" y="1000966"/>
            <a:ext cx="8074706" cy="4856068"/>
          </a:xfrm>
          <a:prstGeom prst="rect">
            <a:avLst/>
          </a:prstGeom>
        </p:spPr>
      </p:pic>
      <p:grpSp>
        <p:nvGrpSpPr>
          <p:cNvPr id="8" name="组合 7"/>
          <p:cNvGrpSpPr/>
          <p:nvPr/>
        </p:nvGrpSpPr>
        <p:grpSpPr>
          <a:xfrm>
            <a:off x="0" y="137965"/>
            <a:ext cx="8547234" cy="461789"/>
            <a:chOff x="0" y="137965"/>
            <a:chExt cx="8547234" cy="461789"/>
          </a:xfrm>
        </p:grpSpPr>
        <p:sp>
          <p:nvSpPr>
            <p:cNvPr id="9" name="文本框 8"/>
            <p:cNvSpPr txBox="1"/>
            <p:nvPr/>
          </p:nvSpPr>
          <p:spPr>
            <a:xfrm>
              <a:off x="429260" y="138089"/>
              <a:ext cx="8117974"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4.2 Evolution of residents’ sentiments  </a:t>
              </a:r>
              <a:r>
                <a:rPr lang="zh-CN" altLang="en-US" dirty="0">
                  <a:solidFill>
                    <a:srgbClr val="3A3A3A"/>
                  </a:solidFill>
                  <a:latin typeface="微软雅黑" panose="020B0503020204020204" pitchFamily="34" charset="-122"/>
                  <a:ea typeface="微软雅黑" panose="020B0503020204020204" pitchFamily="34" charset="-122"/>
                </a:rPr>
                <a:t>居民情感演化分析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四川"/>
          <p:cNvSpPr/>
          <p:nvPr/>
        </p:nvSpPr>
        <p:spPr bwMode="auto">
          <a:xfrm>
            <a:off x="9748157" y="4173223"/>
            <a:ext cx="1387261" cy="121728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3A3A3A">
              <a:alpha val="8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38" name="河北"/>
          <p:cNvSpPr/>
          <p:nvPr/>
        </p:nvSpPr>
        <p:spPr bwMode="auto">
          <a:xfrm>
            <a:off x="9981928" y="2592995"/>
            <a:ext cx="919717" cy="131258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3A3A3A">
              <a:alpha val="9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9" name="文本框 58"/>
          <p:cNvSpPr txBox="1"/>
          <p:nvPr/>
        </p:nvSpPr>
        <p:spPr>
          <a:xfrm>
            <a:off x="8254602" y="1000966"/>
            <a:ext cx="3679540"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3A3A3A"/>
                </a:solidFill>
                <a:effectLst/>
                <a:highlight>
                  <a:srgbClr val="FFC001"/>
                </a:highlight>
                <a:uLnTx/>
                <a:uFillTx/>
                <a:latin typeface="Calibri Light" panose="020F0302020204030204" pitchFamily="34" charset="0"/>
                <a:ea typeface="等线" panose="02010600030101010101" charset="-122"/>
                <a:cs typeface="+mn-cs"/>
              </a:rPr>
              <a:t>Visualization</a:t>
            </a:r>
            <a:endParaRPr kumimoji="0" lang="en-US" altLang="zh-CN" sz="2400"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Based on this, the average sentiment value for each day was also counted, as shown in the bottom left graph, with a </a:t>
            </a:r>
            <a:r>
              <a:rPr kumimoji="0" lang="en-US" altLang="zh-CN" b="1" i="0" u="none" strike="noStrike" kern="0" cap="none" spc="0" normalizeH="0" baseline="0" noProof="0" dirty="0">
                <a:ln>
                  <a:noFill/>
                </a:ln>
                <a:solidFill>
                  <a:srgbClr val="3A3A3A"/>
                </a:solidFill>
                <a:effectLst/>
                <a:highlight>
                  <a:srgbClr val="FFC001"/>
                </a:highlight>
                <a:uLnTx/>
                <a:uFillTx/>
                <a:latin typeface="Calibri Light" panose="020F0302020204030204" pitchFamily="34" charset="0"/>
                <a:ea typeface="等线" panose="02010600030101010101" charset="-122"/>
                <a:cs typeface="+mn-cs"/>
              </a:rPr>
              <a:t>mean value of 0.42</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 indicating an overall negative emotion.</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kern="0" dirty="0">
              <a:solidFill>
                <a:srgbClr val="3A3A3A"/>
              </a:solidFill>
              <a:latin typeface="Calibri Light" panose="020F0302020204030204" pitchFamily="34" charset="0"/>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This negative sentiment reached its peak when the number of people in the epidemic was growing the fastest. </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Later, as the epidemic gradually stabilized, the residents’ emotion gradually tilted towards the positive side.</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p:txBody>
      </p:sp>
      <p:grpSp>
        <p:nvGrpSpPr>
          <p:cNvPr id="8" name="组合 7"/>
          <p:cNvGrpSpPr/>
          <p:nvPr/>
        </p:nvGrpSpPr>
        <p:grpSpPr>
          <a:xfrm>
            <a:off x="0" y="137965"/>
            <a:ext cx="8547234" cy="461789"/>
            <a:chOff x="0" y="137965"/>
            <a:chExt cx="8547234" cy="461789"/>
          </a:xfrm>
        </p:grpSpPr>
        <p:sp>
          <p:nvSpPr>
            <p:cNvPr id="9" name="文本框 8"/>
            <p:cNvSpPr txBox="1"/>
            <p:nvPr/>
          </p:nvSpPr>
          <p:spPr>
            <a:xfrm>
              <a:off x="429260" y="138089"/>
              <a:ext cx="8117974"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4.2 Evolution of residents’ sentiments  </a:t>
              </a:r>
              <a:r>
                <a:rPr lang="zh-CN" altLang="en-US" dirty="0">
                  <a:solidFill>
                    <a:srgbClr val="3A3A3A"/>
                  </a:solidFill>
                  <a:latin typeface="微软雅黑" panose="020B0503020204020204" pitchFamily="34" charset="-122"/>
                  <a:ea typeface="微软雅黑" panose="020B0503020204020204" pitchFamily="34" charset="-122"/>
                </a:rPr>
                <a:t>居民情感演化分析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12" name="图片 11"/>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896" y="1000966"/>
            <a:ext cx="8074706" cy="48560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9355756" cy="461789"/>
            <a:chOff x="0" y="137965"/>
            <a:chExt cx="9355756" cy="461789"/>
          </a:xfrm>
        </p:grpSpPr>
        <p:sp>
          <p:nvSpPr>
            <p:cNvPr id="105" name="文本框 104"/>
            <p:cNvSpPr txBox="1"/>
            <p:nvPr/>
          </p:nvSpPr>
          <p:spPr>
            <a:xfrm>
              <a:off x="429260" y="138089"/>
              <a:ext cx="8926496"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4.3 Spatial differentiation of residents’ sentiments  </a:t>
              </a:r>
              <a:r>
                <a:rPr lang="zh-CN" altLang="en-US" dirty="0">
                  <a:solidFill>
                    <a:srgbClr val="3A3A3A"/>
                  </a:solidFill>
                  <a:latin typeface="微软雅黑" panose="020B0503020204020204" pitchFamily="34" charset="-122"/>
                  <a:ea typeface="微软雅黑" panose="020B0503020204020204" pitchFamily="34" charset="-122"/>
                </a:rPr>
                <a:t>居民情感的空间分异</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260" y="1632978"/>
            <a:ext cx="7178041" cy="3987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7586"/>
          <a:stretch>
            <a:fillRect/>
          </a:stretch>
        </p:blipFill>
        <p:spPr bwMode="auto">
          <a:xfrm>
            <a:off x="7818295" y="1231900"/>
            <a:ext cx="4063162" cy="4789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四川"/>
          <p:cNvSpPr/>
          <p:nvPr/>
        </p:nvSpPr>
        <p:spPr bwMode="auto">
          <a:xfrm>
            <a:off x="9659257" y="3919223"/>
            <a:ext cx="1387261" cy="121728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3A3A3A">
              <a:alpha val="8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138" name="河北"/>
          <p:cNvSpPr/>
          <p:nvPr/>
        </p:nvSpPr>
        <p:spPr bwMode="auto">
          <a:xfrm>
            <a:off x="9893028" y="2338995"/>
            <a:ext cx="919717" cy="131258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3A3A3A">
              <a:alpha val="9000"/>
            </a:srgb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59" name="文本框 58"/>
          <p:cNvSpPr txBox="1"/>
          <p:nvPr/>
        </p:nvSpPr>
        <p:spPr>
          <a:xfrm>
            <a:off x="6096000" y="1075732"/>
            <a:ext cx="5898243"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Based on the summary statistics, the </a:t>
            </a: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district-based</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 emotion map of Shanghai public opinion is drawn in four periods, with </a:t>
            </a:r>
            <a:r>
              <a:rPr kumimoji="0" lang="en-US" altLang="zh-CN" b="1" i="0" u="none" strike="noStrike" kern="0" cap="none" spc="0" normalizeH="0" baseline="0" noProof="0" dirty="0">
                <a:ln>
                  <a:noFill/>
                </a:ln>
                <a:solidFill>
                  <a:srgbClr val="3A3A3A"/>
                </a:solidFill>
                <a:effectLst/>
                <a:highlight>
                  <a:srgbClr val="FFC001"/>
                </a:highlight>
                <a:uLnTx/>
                <a:uFillTx/>
                <a:latin typeface="Calibri Light" panose="020F0302020204030204" pitchFamily="34" charset="0"/>
                <a:ea typeface="等线" panose="02010600030101010101" charset="-122"/>
                <a:cs typeface="+mn-cs"/>
              </a:rPr>
              <a:t>lighter colors indicating stronger negative sentiment</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 In the  whole process, it can be seen that the emotion value dominated by negative sentiment (&lt;0.5).</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kern="0" dirty="0">
              <a:solidFill>
                <a:srgbClr val="3A3A3A"/>
              </a:solidFill>
              <a:latin typeface="Calibri Light" panose="020F0302020204030204" pitchFamily="34" charset="0"/>
              <a:ea typeface="等线" panose="02010600030101010101" charset="-122"/>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Incubation period: </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There were few discussions about the "Shanghai epidemic", and the overall emotion was positive, but the more serious the epidemic was, the higher the negative sentiment was.</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Growth period: </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Emotion across Shanghai has dropped significantly, and this is the strongest period of negative sentiment.</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High plateau period: </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With the change of policy, there is a trend of easing of residents' sentiment.</a:t>
            </a:r>
            <a:endPar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altLang="zh-CN"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Recession period: </a:t>
            </a:r>
            <a:r>
              <a:rPr kumimoji="0" lang="en-US" altLang="zh-CN"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With the decrease in the number of case growth, and the gradual increase in material capacity, positive emotions are becoming more and more frequent. </a:t>
            </a:r>
            <a:endParaRPr kumimoji="0" lang="zh-CN" altLang="en-US"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p:txBody>
      </p:sp>
      <p:pic>
        <p:nvPicPr>
          <p:cNvPr id="3" name="图片 2"/>
          <p:cNvPicPr>
            <a:picLocks noChangeAspect="1"/>
          </p:cNvPicPr>
          <p:nvPr/>
        </p:nvPicPr>
        <p:blipFill rotWithShape="1">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l="3992" t="1815" r="2620" b="2642"/>
          <a:stretch>
            <a:fillRect/>
          </a:stretch>
        </p:blipFill>
        <p:spPr>
          <a:xfrm>
            <a:off x="201492" y="599490"/>
            <a:ext cx="5894509" cy="6030533"/>
          </a:xfrm>
          <a:prstGeom prst="rect">
            <a:avLst/>
          </a:prstGeom>
        </p:spPr>
      </p:pic>
      <p:grpSp>
        <p:nvGrpSpPr>
          <p:cNvPr id="11" name="组合 10"/>
          <p:cNvGrpSpPr/>
          <p:nvPr/>
        </p:nvGrpSpPr>
        <p:grpSpPr>
          <a:xfrm>
            <a:off x="0" y="137965"/>
            <a:ext cx="9355756" cy="461789"/>
            <a:chOff x="0" y="137965"/>
            <a:chExt cx="9355756" cy="461789"/>
          </a:xfrm>
        </p:grpSpPr>
        <p:sp>
          <p:nvSpPr>
            <p:cNvPr id="12" name="文本框 11"/>
            <p:cNvSpPr txBox="1"/>
            <p:nvPr/>
          </p:nvSpPr>
          <p:spPr>
            <a:xfrm>
              <a:off x="429260" y="138089"/>
              <a:ext cx="8926496"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4.3 Spatial differentiation of residents’ sentiments  </a:t>
              </a:r>
              <a:r>
                <a:rPr lang="zh-CN" altLang="en-US" dirty="0">
                  <a:solidFill>
                    <a:srgbClr val="3A3A3A"/>
                  </a:solidFill>
                  <a:latin typeface="微软雅黑" panose="020B0503020204020204" pitchFamily="34" charset="-122"/>
                  <a:ea typeface="微软雅黑" panose="020B0503020204020204" pitchFamily="34" charset="-122"/>
                </a:rPr>
                <a:t>居民情感的空间分异</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3"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4967606" y="1415938"/>
            <a:ext cx="823913" cy="1900985"/>
            <a:chOff x="5232401" y="1488328"/>
            <a:chExt cx="823913" cy="1900985"/>
          </a:xfrm>
          <a:solidFill>
            <a:srgbClr val="FFC001"/>
          </a:solidFill>
        </p:grpSpPr>
        <p:sp>
          <p:nvSpPr>
            <p:cNvPr id="61" name="任意多边形 60"/>
            <p:cNvSpPr/>
            <p:nvPr/>
          </p:nvSpPr>
          <p:spPr>
            <a:xfrm>
              <a:off x="5703953" y="2044931"/>
              <a:ext cx="352360" cy="92568"/>
            </a:xfrm>
            <a:custGeom>
              <a:avLst/>
              <a:gdLst>
                <a:gd name="connsiteX0" fmla="*/ 352360 w 352360"/>
                <a:gd name="connsiteY0" fmla="*/ 0 h 92568"/>
                <a:gd name="connsiteX1" fmla="*/ 352360 w 352360"/>
                <a:gd name="connsiteY1" fmla="*/ 47795 h 92568"/>
                <a:gd name="connsiteX2" fmla="*/ 320620 w 352360"/>
                <a:gd name="connsiteY2" fmla="*/ 53016 h 92568"/>
                <a:gd name="connsiteX3" fmla="*/ 257152 w 352360"/>
                <a:gd name="connsiteY3" fmla="*/ 63453 h 92568"/>
                <a:gd name="connsiteX4" fmla="*/ 193138 w 352360"/>
                <a:gd name="connsiteY4" fmla="*/ 72243 h 92568"/>
                <a:gd name="connsiteX5" fmla="*/ 128576 w 352360"/>
                <a:gd name="connsiteY5" fmla="*/ 80483 h 92568"/>
                <a:gd name="connsiteX6" fmla="*/ 96843 w 352360"/>
                <a:gd name="connsiteY6" fmla="*/ 84328 h 92568"/>
                <a:gd name="connsiteX7" fmla="*/ 64562 w 352360"/>
                <a:gd name="connsiteY7" fmla="*/ 87625 h 92568"/>
                <a:gd name="connsiteX8" fmla="*/ 32828 w 352360"/>
                <a:gd name="connsiteY8" fmla="*/ 90372 h 92568"/>
                <a:gd name="connsiteX9" fmla="*/ 0 w 352360"/>
                <a:gd name="connsiteY9" fmla="*/ 92568 h 92568"/>
                <a:gd name="connsiteX10" fmla="*/ 31186 w 352360"/>
                <a:gd name="connsiteY10" fmla="*/ 83230 h 92568"/>
                <a:gd name="connsiteX11" fmla="*/ 61826 w 352360"/>
                <a:gd name="connsiteY11" fmla="*/ 73342 h 92568"/>
                <a:gd name="connsiteX12" fmla="*/ 93012 w 352360"/>
                <a:gd name="connsiteY12" fmla="*/ 64553 h 92568"/>
                <a:gd name="connsiteX13" fmla="*/ 124200 w 352360"/>
                <a:gd name="connsiteY13" fmla="*/ 55761 h 92568"/>
                <a:gd name="connsiteX14" fmla="*/ 186572 w 352360"/>
                <a:gd name="connsiteY14" fmla="*/ 39282 h 92568"/>
                <a:gd name="connsiteX15" fmla="*/ 248945 w 352360"/>
                <a:gd name="connsiteY15" fmla="*/ 23900 h 92568"/>
                <a:gd name="connsiteX16" fmla="*/ 312412 w 352360"/>
                <a:gd name="connsiteY16" fmla="*/ 9068 h 92568"/>
                <a:gd name="connsiteX17" fmla="*/ 352360 w 352360"/>
                <a:gd name="connsiteY17" fmla="*/ 0 h 9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568">
                  <a:moveTo>
                    <a:pt x="352360" y="0"/>
                  </a:moveTo>
                  <a:lnTo>
                    <a:pt x="352360" y="47795"/>
                  </a:lnTo>
                  <a:lnTo>
                    <a:pt x="320620" y="53016"/>
                  </a:lnTo>
                  <a:lnTo>
                    <a:pt x="257152" y="63453"/>
                  </a:lnTo>
                  <a:lnTo>
                    <a:pt x="193138" y="72243"/>
                  </a:lnTo>
                  <a:lnTo>
                    <a:pt x="128576" y="80483"/>
                  </a:lnTo>
                  <a:lnTo>
                    <a:pt x="96843" y="84328"/>
                  </a:lnTo>
                  <a:lnTo>
                    <a:pt x="64562" y="87625"/>
                  </a:lnTo>
                  <a:lnTo>
                    <a:pt x="32828" y="90372"/>
                  </a:lnTo>
                  <a:lnTo>
                    <a:pt x="0" y="92568"/>
                  </a:lnTo>
                  <a:lnTo>
                    <a:pt x="31186" y="83230"/>
                  </a:lnTo>
                  <a:lnTo>
                    <a:pt x="61826" y="73342"/>
                  </a:lnTo>
                  <a:lnTo>
                    <a:pt x="93012" y="64553"/>
                  </a:lnTo>
                  <a:lnTo>
                    <a:pt x="124200" y="55761"/>
                  </a:lnTo>
                  <a:lnTo>
                    <a:pt x="186572" y="39282"/>
                  </a:lnTo>
                  <a:lnTo>
                    <a:pt x="248945" y="23900"/>
                  </a:lnTo>
                  <a:lnTo>
                    <a:pt x="312412" y="9068"/>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5703953" y="2567904"/>
              <a:ext cx="352360" cy="92770"/>
            </a:xfrm>
            <a:custGeom>
              <a:avLst/>
              <a:gdLst>
                <a:gd name="connsiteX0" fmla="*/ 352360 w 352360"/>
                <a:gd name="connsiteY0" fmla="*/ 0 h 92770"/>
                <a:gd name="connsiteX1" fmla="*/ 352360 w 352360"/>
                <a:gd name="connsiteY1" fmla="*/ 47722 h 92770"/>
                <a:gd name="connsiteX2" fmla="*/ 320620 w 352360"/>
                <a:gd name="connsiteY2" fmla="*/ 53217 h 92770"/>
                <a:gd name="connsiteX3" fmla="*/ 257152 w 352360"/>
                <a:gd name="connsiteY3" fmla="*/ 62556 h 92770"/>
                <a:gd name="connsiteX4" fmla="*/ 193138 w 352360"/>
                <a:gd name="connsiteY4" fmla="*/ 71895 h 92770"/>
                <a:gd name="connsiteX5" fmla="*/ 128576 w 352360"/>
                <a:gd name="connsiteY5" fmla="*/ 80134 h 92770"/>
                <a:gd name="connsiteX6" fmla="*/ 96843 w 352360"/>
                <a:gd name="connsiteY6" fmla="*/ 83432 h 92770"/>
                <a:gd name="connsiteX7" fmla="*/ 64562 w 352360"/>
                <a:gd name="connsiteY7" fmla="*/ 87276 h 92770"/>
                <a:gd name="connsiteX8" fmla="*/ 32828 w 352360"/>
                <a:gd name="connsiteY8" fmla="*/ 90023 h 92770"/>
                <a:gd name="connsiteX9" fmla="*/ 0 w 352360"/>
                <a:gd name="connsiteY9" fmla="*/ 92770 h 92770"/>
                <a:gd name="connsiteX10" fmla="*/ 31186 w 352360"/>
                <a:gd name="connsiteY10" fmla="*/ 82332 h 92770"/>
                <a:gd name="connsiteX11" fmla="*/ 61826 w 352360"/>
                <a:gd name="connsiteY11" fmla="*/ 72993 h 92770"/>
                <a:gd name="connsiteX12" fmla="*/ 93012 w 352360"/>
                <a:gd name="connsiteY12" fmla="*/ 64203 h 92770"/>
                <a:gd name="connsiteX13" fmla="*/ 124200 w 352360"/>
                <a:gd name="connsiteY13" fmla="*/ 55414 h 92770"/>
                <a:gd name="connsiteX14" fmla="*/ 186572 w 352360"/>
                <a:gd name="connsiteY14" fmla="*/ 38934 h 92770"/>
                <a:gd name="connsiteX15" fmla="*/ 248945 w 352360"/>
                <a:gd name="connsiteY15" fmla="*/ 24101 h 92770"/>
                <a:gd name="connsiteX16" fmla="*/ 312412 w 352360"/>
                <a:gd name="connsiteY16" fmla="*/ 8719 h 92770"/>
                <a:gd name="connsiteX17" fmla="*/ 352360 w 352360"/>
                <a:gd name="connsiteY17" fmla="*/ 0 h 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770">
                  <a:moveTo>
                    <a:pt x="352360" y="0"/>
                  </a:moveTo>
                  <a:lnTo>
                    <a:pt x="352360" y="47722"/>
                  </a:lnTo>
                  <a:lnTo>
                    <a:pt x="320620" y="53217"/>
                  </a:lnTo>
                  <a:lnTo>
                    <a:pt x="257152" y="62556"/>
                  </a:lnTo>
                  <a:lnTo>
                    <a:pt x="193138" y="71895"/>
                  </a:lnTo>
                  <a:lnTo>
                    <a:pt x="128576" y="80134"/>
                  </a:lnTo>
                  <a:lnTo>
                    <a:pt x="96843" y="83432"/>
                  </a:lnTo>
                  <a:lnTo>
                    <a:pt x="64562" y="87276"/>
                  </a:lnTo>
                  <a:lnTo>
                    <a:pt x="32828" y="90023"/>
                  </a:lnTo>
                  <a:lnTo>
                    <a:pt x="0" y="92770"/>
                  </a:lnTo>
                  <a:lnTo>
                    <a:pt x="31186" y="82332"/>
                  </a:lnTo>
                  <a:lnTo>
                    <a:pt x="61826" y="72993"/>
                  </a:lnTo>
                  <a:lnTo>
                    <a:pt x="93012" y="64203"/>
                  </a:lnTo>
                  <a:lnTo>
                    <a:pt x="124200" y="55414"/>
                  </a:lnTo>
                  <a:lnTo>
                    <a:pt x="186572" y="38934"/>
                  </a:lnTo>
                  <a:lnTo>
                    <a:pt x="248945" y="24101"/>
                  </a:lnTo>
                  <a:lnTo>
                    <a:pt x="312412" y="8719"/>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703953" y="3089824"/>
              <a:ext cx="352360" cy="91284"/>
            </a:xfrm>
            <a:custGeom>
              <a:avLst/>
              <a:gdLst>
                <a:gd name="connsiteX0" fmla="*/ 352360 w 352360"/>
                <a:gd name="connsiteY0" fmla="*/ 0 h 91284"/>
                <a:gd name="connsiteX1" fmla="*/ 352360 w 352360"/>
                <a:gd name="connsiteY1" fmla="*/ 46862 h 91284"/>
                <a:gd name="connsiteX2" fmla="*/ 320620 w 352360"/>
                <a:gd name="connsiteY2" fmla="*/ 52280 h 91284"/>
                <a:gd name="connsiteX3" fmla="*/ 257152 w 352360"/>
                <a:gd name="connsiteY3" fmla="*/ 62031 h 91284"/>
                <a:gd name="connsiteX4" fmla="*/ 193138 w 352360"/>
                <a:gd name="connsiteY4" fmla="*/ 71241 h 91284"/>
                <a:gd name="connsiteX5" fmla="*/ 128576 w 352360"/>
                <a:gd name="connsiteY5" fmla="*/ 78824 h 91284"/>
                <a:gd name="connsiteX6" fmla="*/ 96843 w 352360"/>
                <a:gd name="connsiteY6" fmla="*/ 82617 h 91284"/>
                <a:gd name="connsiteX7" fmla="*/ 64562 w 352360"/>
                <a:gd name="connsiteY7" fmla="*/ 85868 h 91284"/>
                <a:gd name="connsiteX8" fmla="*/ 32828 w 352360"/>
                <a:gd name="connsiteY8" fmla="*/ 89117 h 91284"/>
                <a:gd name="connsiteX9" fmla="*/ 0 w 352360"/>
                <a:gd name="connsiteY9" fmla="*/ 91284 h 91284"/>
                <a:gd name="connsiteX10" fmla="*/ 31186 w 352360"/>
                <a:gd name="connsiteY10" fmla="*/ 81533 h 91284"/>
                <a:gd name="connsiteX11" fmla="*/ 61826 w 352360"/>
                <a:gd name="connsiteY11" fmla="*/ 72325 h 91284"/>
                <a:gd name="connsiteX12" fmla="*/ 93012 w 352360"/>
                <a:gd name="connsiteY12" fmla="*/ 63114 h 91284"/>
                <a:gd name="connsiteX13" fmla="*/ 124200 w 352360"/>
                <a:gd name="connsiteY13" fmla="*/ 54989 h 91284"/>
                <a:gd name="connsiteX14" fmla="*/ 186572 w 352360"/>
                <a:gd name="connsiteY14" fmla="*/ 38737 h 91284"/>
                <a:gd name="connsiteX15" fmla="*/ 248945 w 352360"/>
                <a:gd name="connsiteY15" fmla="*/ 23027 h 91284"/>
                <a:gd name="connsiteX16" fmla="*/ 312412 w 352360"/>
                <a:gd name="connsiteY16" fmla="*/ 8943 h 91284"/>
                <a:gd name="connsiteX17" fmla="*/ 352360 w 352360"/>
                <a:gd name="connsiteY17" fmla="*/ 0 h 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1284">
                  <a:moveTo>
                    <a:pt x="352360" y="0"/>
                  </a:moveTo>
                  <a:lnTo>
                    <a:pt x="352360" y="46862"/>
                  </a:lnTo>
                  <a:lnTo>
                    <a:pt x="320620" y="52280"/>
                  </a:lnTo>
                  <a:lnTo>
                    <a:pt x="257152" y="62031"/>
                  </a:lnTo>
                  <a:lnTo>
                    <a:pt x="193138" y="71241"/>
                  </a:lnTo>
                  <a:lnTo>
                    <a:pt x="128576" y="78824"/>
                  </a:lnTo>
                  <a:lnTo>
                    <a:pt x="96843" y="82617"/>
                  </a:lnTo>
                  <a:lnTo>
                    <a:pt x="64562" y="85868"/>
                  </a:lnTo>
                  <a:lnTo>
                    <a:pt x="32828" y="89117"/>
                  </a:lnTo>
                  <a:lnTo>
                    <a:pt x="0" y="91284"/>
                  </a:lnTo>
                  <a:lnTo>
                    <a:pt x="31186" y="81533"/>
                  </a:lnTo>
                  <a:lnTo>
                    <a:pt x="61826" y="72325"/>
                  </a:lnTo>
                  <a:lnTo>
                    <a:pt x="93012" y="63114"/>
                  </a:lnTo>
                  <a:lnTo>
                    <a:pt x="124200" y="54989"/>
                  </a:lnTo>
                  <a:lnTo>
                    <a:pt x="186572" y="38737"/>
                  </a:lnTo>
                  <a:lnTo>
                    <a:pt x="248945" y="23027"/>
                  </a:lnTo>
                  <a:lnTo>
                    <a:pt x="312412" y="8943"/>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5232401" y="1488328"/>
              <a:ext cx="823913" cy="495783"/>
            </a:xfrm>
            <a:custGeom>
              <a:avLst/>
              <a:gdLst>
                <a:gd name="connsiteX0" fmla="*/ 797908 w 823913"/>
                <a:gd name="connsiteY0" fmla="*/ 0 h 495783"/>
                <a:gd name="connsiteX1" fmla="*/ 807225 w 823913"/>
                <a:gd name="connsiteY1" fmla="*/ 0 h 495783"/>
                <a:gd name="connsiteX2" fmla="*/ 815993 w 823913"/>
                <a:gd name="connsiteY2" fmla="*/ 0 h 495783"/>
                <a:gd name="connsiteX3" fmla="*/ 823913 w 823913"/>
                <a:gd name="connsiteY3" fmla="*/ 467 h 495783"/>
                <a:gd name="connsiteX4" fmla="*/ 823913 w 823913"/>
                <a:gd name="connsiteY4" fmla="*/ 363796 h 495783"/>
                <a:gd name="connsiteX5" fmla="*/ 219206 w 823913"/>
                <a:gd name="connsiteY5" fmla="*/ 491395 h 495783"/>
                <a:gd name="connsiteX6" fmla="*/ 209342 w 823913"/>
                <a:gd name="connsiteY6" fmla="*/ 493041 h 495783"/>
                <a:gd name="connsiteX7" fmla="*/ 200025 w 823913"/>
                <a:gd name="connsiteY7" fmla="*/ 494686 h 495783"/>
                <a:gd name="connsiteX8" fmla="*/ 190709 w 823913"/>
                <a:gd name="connsiteY8" fmla="*/ 495234 h 495783"/>
                <a:gd name="connsiteX9" fmla="*/ 181392 w 823913"/>
                <a:gd name="connsiteY9" fmla="*/ 495783 h 495783"/>
                <a:gd name="connsiteX10" fmla="*/ 173174 w 823913"/>
                <a:gd name="connsiteY10" fmla="*/ 495234 h 495783"/>
                <a:gd name="connsiteX11" fmla="*/ 165501 w 823913"/>
                <a:gd name="connsiteY11" fmla="*/ 494686 h 495783"/>
                <a:gd name="connsiteX12" fmla="*/ 150156 w 823913"/>
                <a:gd name="connsiteY12" fmla="*/ 492493 h 495783"/>
                <a:gd name="connsiteX13" fmla="*/ 135360 w 823913"/>
                <a:gd name="connsiteY13" fmla="*/ 489202 h 495783"/>
                <a:gd name="connsiteX14" fmla="*/ 121112 w 823913"/>
                <a:gd name="connsiteY14" fmla="*/ 484814 h 495783"/>
                <a:gd name="connsiteX15" fmla="*/ 106315 w 823913"/>
                <a:gd name="connsiteY15" fmla="*/ 479329 h 495783"/>
                <a:gd name="connsiteX16" fmla="*/ 92615 w 823913"/>
                <a:gd name="connsiteY16" fmla="*/ 472200 h 495783"/>
                <a:gd name="connsiteX17" fmla="*/ 80010 w 823913"/>
                <a:gd name="connsiteY17" fmla="*/ 463973 h 495783"/>
                <a:gd name="connsiteX18" fmla="*/ 67954 w 823913"/>
                <a:gd name="connsiteY18" fmla="*/ 455748 h 495783"/>
                <a:gd name="connsiteX19" fmla="*/ 56445 w 823913"/>
                <a:gd name="connsiteY19" fmla="*/ 445326 h 495783"/>
                <a:gd name="connsiteX20" fmla="*/ 46033 w 823913"/>
                <a:gd name="connsiteY20" fmla="*/ 434357 h 495783"/>
                <a:gd name="connsiteX21" fmla="*/ 36168 w 823913"/>
                <a:gd name="connsiteY21" fmla="*/ 422293 h 495783"/>
                <a:gd name="connsiteX22" fmla="*/ 27401 w 823913"/>
                <a:gd name="connsiteY22" fmla="*/ 409679 h 495783"/>
                <a:gd name="connsiteX23" fmla="*/ 19729 w 823913"/>
                <a:gd name="connsiteY23" fmla="*/ 396517 h 495783"/>
                <a:gd name="connsiteX24" fmla="*/ 16441 w 823913"/>
                <a:gd name="connsiteY24" fmla="*/ 388839 h 495783"/>
                <a:gd name="connsiteX25" fmla="*/ 13700 w 823913"/>
                <a:gd name="connsiteY25" fmla="*/ 381709 h 495783"/>
                <a:gd name="connsiteX26" fmla="*/ 10412 w 823913"/>
                <a:gd name="connsiteY26" fmla="*/ 374580 h 495783"/>
                <a:gd name="connsiteX27" fmla="*/ 7673 w 823913"/>
                <a:gd name="connsiteY27" fmla="*/ 366902 h 495783"/>
                <a:gd name="connsiteX28" fmla="*/ 6029 w 823913"/>
                <a:gd name="connsiteY28" fmla="*/ 359223 h 495783"/>
                <a:gd name="connsiteX29" fmla="*/ 3836 w 823913"/>
                <a:gd name="connsiteY29" fmla="*/ 350997 h 495783"/>
                <a:gd name="connsiteX30" fmla="*/ 2192 w 823913"/>
                <a:gd name="connsiteY30" fmla="*/ 341672 h 495783"/>
                <a:gd name="connsiteX31" fmla="*/ 1097 w 823913"/>
                <a:gd name="connsiteY31" fmla="*/ 332898 h 495783"/>
                <a:gd name="connsiteX32" fmla="*/ 548 w 823913"/>
                <a:gd name="connsiteY32" fmla="*/ 323574 h 495783"/>
                <a:gd name="connsiteX33" fmla="*/ 0 w 823913"/>
                <a:gd name="connsiteY33" fmla="*/ 314800 h 495783"/>
                <a:gd name="connsiteX34" fmla="*/ 548 w 823913"/>
                <a:gd name="connsiteY34" fmla="*/ 305476 h 495783"/>
                <a:gd name="connsiteX35" fmla="*/ 1097 w 823913"/>
                <a:gd name="connsiteY35" fmla="*/ 296702 h 495783"/>
                <a:gd name="connsiteX36" fmla="*/ 2192 w 823913"/>
                <a:gd name="connsiteY36" fmla="*/ 287378 h 495783"/>
                <a:gd name="connsiteX37" fmla="*/ 3288 w 823913"/>
                <a:gd name="connsiteY37" fmla="*/ 279151 h 495783"/>
                <a:gd name="connsiteX38" fmla="*/ 5480 w 823913"/>
                <a:gd name="connsiteY38" fmla="*/ 270926 h 495783"/>
                <a:gd name="connsiteX39" fmla="*/ 7673 w 823913"/>
                <a:gd name="connsiteY39" fmla="*/ 261602 h 495783"/>
                <a:gd name="connsiteX40" fmla="*/ 9865 w 823913"/>
                <a:gd name="connsiteY40" fmla="*/ 253924 h 495783"/>
                <a:gd name="connsiteX41" fmla="*/ 13700 w 823913"/>
                <a:gd name="connsiteY41" fmla="*/ 245148 h 495783"/>
                <a:gd name="connsiteX42" fmla="*/ 16989 w 823913"/>
                <a:gd name="connsiteY42" fmla="*/ 237472 h 495783"/>
                <a:gd name="connsiteX43" fmla="*/ 20824 w 823913"/>
                <a:gd name="connsiteY43" fmla="*/ 229245 h 495783"/>
                <a:gd name="connsiteX44" fmla="*/ 24662 w 823913"/>
                <a:gd name="connsiteY44" fmla="*/ 222115 h 495783"/>
                <a:gd name="connsiteX45" fmla="*/ 29594 w 823913"/>
                <a:gd name="connsiteY45" fmla="*/ 214437 h 495783"/>
                <a:gd name="connsiteX46" fmla="*/ 34524 w 823913"/>
                <a:gd name="connsiteY46" fmla="*/ 207308 h 495783"/>
                <a:gd name="connsiteX47" fmla="*/ 40006 w 823913"/>
                <a:gd name="connsiteY47" fmla="*/ 200178 h 495783"/>
                <a:gd name="connsiteX48" fmla="*/ 45486 w 823913"/>
                <a:gd name="connsiteY48" fmla="*/ 193596 h 495783"/>
                <a:gd name="connsiteX49" fmla="*/ 50965 w 823913"/>
                <a:gd name="connsiteY49" fmla="*/ 187015 h 495783"/>
                <a:gd name="connsiteX50" fmla="*/ 57542 w 823913"/>
                <a:gd name="connsiteY50" fmla="*/ 180983 h 495783"/>
                <a:gd name="connsiteX51" fmla="*/ 64118 w 823913"/>
                <a:gd name="connsiteY51" fmla="*/ 175497 h 495783"/>
                <a:gd name="connsiteX52" fmla="*/ 70694 w 823913"/>
                <a:gd name="connsiteY52" fmla="*/ 170014 h 495783"/>
                <a:gd name="connsiteX53" fmla="*/ 78366 w 823913"/>
                <a:gd name="connsiteY53" fmla="*/ 164529 h 495783"/>
                <a:gd name="connsiteX54" fmla="*/ 85491 w 823913"/>
                <a:gd name="connsiteY54" fmla="*/ 159594 h 495783"/>
                <a:gd name="connsiteX55" fmla="*/ 92615 w 823913"/>
                <a:gd name="connsiteY55" fmla="*/ 155206 h 495783"/>
                <a:gd name="connsiteX56" fmla="*/ 100835 w 823913"/>
                <a:gd name="connsiteY56" fmla="*/ 151367 h 495783"/>
                <a:gd name="connsiteX57" fmla="*/ 109056 w 823913"/>
                <a:gd name="connsiteY57" fmla="*/ 146979 h 495783"/>
                <a:gd name="connsiteX58" fmla="*/ 117824 w 823913"/>
                <a:gd name="connsiteY58" fmla="*/ 143689 h 495783"/>
                <a:gd name="connsiteX59" fmla="*/ 126044 w 823913"/>
                <a:gd name="connsiteY59" fmla="*/ 140399 h 495783"/>
                <a:gd name="connsiteX60" fmla="*/ 135360 w 823913"/>
                <a:gd name="connsiteY60" fmla="*/ 138204 h 495783"/>
                <a:gd name="connsiteX61" fmla="*/ 144127 w 823913"/>
                <a:gd name="connsiteY61" fmla="*/ 136011 h 495783"/>
                <a:gd name="connsiteX62" fmla="*/ 770508 w 823913"/>
                <a:gd name="connsiteY62" fmla="*/ 3839 h 495783"/>
                <a:gd name="connsiteX63" fmla="*/ 779276 w 823913"/>
                <a:gd name="connsiteY63" fmla="*/ 2193 h 495783"/>
                <a:gd name="connsiteX64" fmla="*/ 788593 w 823913"/>
                <a:gd name="connsiteY64" fmla="*/ 1097 h 495783"/>
                <a:gd name="connsiteX65" fmla="*/ 797908 w 823913"/>
                <a:gd name="connsiteY65" fmla="*/ 0 h 4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913" h="495783">
                  <a:moveTo>
                    <a:pt x="797908" y="0"/>
                  </a:moveTo>
                  <a:lnTo>
                    <a:pt x="807225" y="0"/>
                  </a:lnTo>
                  <a:lnTo>
                    <a:pt x="815993" y="0"/>
                  </a:lnTo>
                  <a:lnTo>
                    <a:pt x="823913" y="467"/>
                  </a:lnTo>
                  <a:lnTo>
                    <a:pt x="823913" y="363796"/>
                  </a:lnTo>
                  <a:lnTo>
                    <a:pt x="219206" y="491395"/>
                  </a:lnTo>
                  <a:lnTo>
                    <a:pt x="209342" y="493041"/>
                  </a:lnTo>
                  <a:lnTo>
                    <a:pt x="200025" y="494686"/>
                  </a:lnTo>
                  <a:lnTo>
                    <a:pt x="190709" y="495234"/>
                  </a:lnTo>
                  <a:lnTo>
                    <a:pt x="181392" y="495783"/>
                  </a:lnTo>
                  <a:lnTo>
                    <a:pt x="173174" y="495234"/>
                  </a:lnTo>
                  <a:lnTo>
                    <a:pt x="165501" y="494686"/>
                  </a:lnTo>
                  <a:lnTo>
                    <a:pt x="150156" y="492493"/>
                  </a:lnTo>
                  <a:lnTo>
                    <a:pt x="135360" y="489202"/>
                  </a:lnTo>
                  <a:lnTo>
                    <a:pt x="121112" y="484814"/>
                  </a:lnTo>
                  <a:lnTo>
                    <a:pt x="106315" y="479329"/>
                  </a:lnTo>
                  <a:lnTo>
                    <a:pt x="92615" y="472200"/>
                  </a:lnTo>
                  <a:lnTo>
                    <a:pt x="80010" y="463973"/>
                  </a:lnTo>
                  <a:lnTo>
                    <a:pt x="67954" y="455748"/>
                  </a:lnTo>
                  <a:lnTo>
                    <a:pt x="56445" y="445326"/>
                  </a:lnTo>
                  <a:lnTo>
                    <a:pt x="46033" y="434357"/>
                  </a:lnTo>
                  <a:lnTo>
                    <a:pt x="36168" y="422293"/>
                  </a:lnTo>
                  <a:lnTo>
                    <a:pt x="27401" y="409679"/>
                  </a:lnTo>
                  <a:lnTo>
                    <a:pt x="19729" y="396517"/>
                  </a:lnTo>
                  <a:lnTo>
                    <a:pt x="16441" y="388839"/>
                  </a:lnTo>
                  <a:lnTo>
                    <a:pt x="13700" y="381709"/>
                  </a:lnTo>
                  <a:lnTo>
                    <a:pt x="10412" y="374580"/>
                  </a:lnTo>
                  <a:lnTo>
                    <a:pt x="7673" y="366902"/>
                  </a:lnTo>
                  <a:lnTo>
                    <a:pt x="6029" y="359223"/>
                  </a:lnTo>
                  <a:lnTo>
                    <a:pt x="3836" y="350997"/>
                  </a:lnTo>
                  <a:lnTo>
                    <a:pt x="2192" y="341672"/>
                  </a:lnTo>
                  <a:lnTo>
                    <a:pt x="1097" y="332898"/>
                  </a:lnTo>
                  <a:lnTo>
                    <a:pt x="548" y="323574"/>
                  </a:lnTo>
                  <a:lnTo>
                    <a:pt x="0" y="314800"/>
                  </a:lnTo>
                  <a:lnTo>
                    <a:pt x="548" y="305476"/>
                  </a:lnTo>
                  <a:lnTo>
                    <a:pt x="1097" y="296702"/>
                  </a:lnTo>
                  <a:lnTo>
                    <a:pt x="2192" y="287378"/>
                  </a:lnTo>
                  <a:lnTo>
                    <a:pt x="3288" y="279151"/>
                  </a:lnTo>
                  <a:lnTo>
                    <a:pt x="5480" y="270926"/>
                  </a:lnTo>
                  <a:lnTo>
                    <a:pt x="7673" y="261602"/>
                  </a:lnTo>
                  <a:lnTo>
                    <a:pt x="9865" y="253924"/>
                  </a:lnTo>
                  <a:lnTo>
                    <a:pt x="13700" y="245148"/>
                  </a:lnTo>
                  <a:lnTo>
                    <a:pt x="16989" y="237472"/>
                  </a:lnTo>
                  <a:lnTo>
                    <a:pt x="20824" y="229245"/>
                  </a:lnTo>
                  <a:lnTo>
                    <a:pt x="24662" y="222115"/>
                  </a:lnTo>
                  <a:lnTo>
                    <a:pt x="29594" y="214437"/>
                  </a:lnTo>
                  <a:lnTo>
                    <a:pt x="34524" y="207308"/>
                  </a:lnTo>
                  <a:lnTo>
                    <a:pt x="40006" y="200178"/>
                  </a:lnTo>
                  <a:lnTo>
                    <a:pt x="45486" y="193596"/>
                  </a:lnTo>
                  <a:lnTo>
                    <a:pt x="50965" y="187015"/>
                  </a:lnTo>
                  <a:lnTo>
                    <a:pt x="57542" y="180983"/>
                  </a:lnTo>
                  <a:lnTo>
                    <a:pt x="64118" y="175497"/>
                  </a:lnTo>
                  <a:lnTo>
                    <a:pt x="70694" y="170014"/>
                  </a:lnTo>
                  <a:lnTo>
                    <a:pt x="78366" y="164529"/>
                  </a:lnTo>
                  <a:lnTo>
                    <a:pt x="85491" y="159594"/>
                  </a:lnTo>
                  <a:lnTo>
                    <a:pt x="92615" y="155206"/>
                  </a:lnTo>
                  <a:lnTo>
                    <a:pt x="100835" y="151367"/>
                  </a:lnTo>
                  <a:lnTo>
                    <a:pt x="109056" y="146979"/>
                  </a:lnTo>
                  <a:lnTo>
                    <a:pt x="117824" y="143689"/>
                  </a:lnTo>
                  <a:lnTo>
                    <a:pt x="126044" y="140399"/>
                  </a:lnTo>
                  <a:lnTo>
                    <a:pt x="135360" y="138204"/>
                  </a:lnTo>
                  <a:lnTo>
                    <a:pt x="144127" y="136011"/>
                  </a:lnTo>
                  <a:lnTo>
                    <a:pt x="770508" y="3839"/>
                  </a:lnTo>
                  <a:lnTo>
                    <a:pt x="779276" y="2193"/>
                  </a:lnTo>
                  <a:lnTo>
                    <a:pt x="788593" y="1097"/>
                  </a:lnTo>
                  <a:lnTo>
                    <a:pt x="7979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32401" y="1984934"/>
              <a:ext cx="823913" cy="503174"/>
            </a:xfrm>
            <a:custGeom>
              <a:avLst/>
              <a:gdLst>
                <a:gd name="connsiteX0" fmla="*/ 823913 w 823913"/>
                <a:gd name="connsiteY0" fmla="*/ 0 h 503174"/>
                <a:gd name="connsiteX1" fmla="*/ 823913 w 823913"/>
                <a:gd name="connsiteY1" fmla="*/ 59997 h 503174"/>
                <a:gd name="connsiteX2" fmla="*/ 783965 w 823913"/>
                <a:gd name="connsiteY2" fmla="*/ 69065 h 503174"/>
                <a:gd name="connsiteX3" fmla="*/ 720498 w 823913"/>
                <a:gd name="connsiteY3" fmla="*/ 83897 h 503174"/>
                <a:gd name="connsiteX4" fmla="*/ 658125 w 823913"/>
                <a:gd name="connsiteY4" fmla="*/ 99279 h 503174"/>
                <a:gd name="connsiteX5" fmla="*/ 595753 w 823913"/>
                <a:gd name="connsiteY5" fmla="*/ 115758 h 503174"/>
                <a:gd name="connsiteX6" fmla="*/ 564565 w 823913"/>
                <a:gd name="connsiteY6" fmla="*/ 124550 h 503174"/>
                <a:gd name="connsiteX7" fmla="*/ 533379 w 823913"/>
                <a:gd name="connsiteY7" fmla="*/ 133339 h 503174"/>
                <a:gd name="connsiteX8" fmla="*/ 502739 w 823913"/>
                <a:gd name="connsiteY8" fmla="*/ 143227 h 503174"/>
                <a:gd name="connsiteX9" fmla="*/ 471553 w 823913"/>
                <a:gd name="connsiteY9" fmla="*/ 152565 h 503174"/>
                <a:gd name="connsiteX10" fmla="*/ 504381 w 823913"/>
                <a:gd name="connsiteY10" fmla="*/ 150369 h 503174"/>
                <a:gd name="connsiteX11" fmla="*/ 536115 w 823913"/>
                <a:gd name="connsiteY11" fmla="*/ 147622 h 503174"/>
                <a:gd name="connsiteX12" fmla="*/ 568396 w 823913"/>
                <a:gd name="connsiteY12" fmla="*/ 144325 h 503174"/>
                <a:gd name="connsiteX13" fmla="*/ 600129 w 823913"/>
                <a:gd name="connsiteY13" fmla="*/ 140480 h 503174"/>
                <a:gd name="connsiteX14" fmla="*/ 664691 w 823913"/>
                <a:gd name="connsiteY14" fmla="*/ 132240 h 503174"/>
                <a:gd name="connsiteX15" fmla="*/ 728705 w 823913"/>
                <a:gd name="connsiteY15" fmla="*/ 123450 h 503174"/>
                <a:gd name="connsiteX16" fmla="*/ 792173 w 823913"/>
                <a:gd name="connsiteY16" fmla="*/ 113013 h 503174"/>
                <a:gd name="connsiteX17" fmla="*/ 823913 w 823913"/>
                <a:gd name="connsiteY17" fmla="*/ 107792 h 503174"/>
                <a:gd name="connsiteX18" fmla="*/ 823913 w 823913"/>
                <a:gd name="connsiteY18" fmla="*/ 371735 h 503174"/>
                <a:gd name="connsiteX19" fmla="*/ 219258 w 823913"/>
                <a:gd name="connsiteY19" fmla="*/ 499329 h 503174"/>
                <a:gd name="connsiteX20" fmla="*/ 209392 w 823913"/>
                <a:gd name="connsiteY20" fmla="*/ 500977 h 503174"/>
                <a:gd name="connsiteX21" fmla="*/ 200073 w 823913"/>
                <a:gd name="connsiteY21" fmla="*/ 502076 h 503174"/>
                <a:gd name="connsiteX22" fmla="*/ 190754 w 823913"/>
                <a:gd name="connsiteY22" fmla="*/ 502625 h 503174"/>
                <a:gd name="connsiteX23" fmla="*/ 181435 w 823913"/>
                <a:gd name="connsiteY23" fmla="*/ 503174 h 503174"/>
                <a:gd name="connsiteX24" fmla="*/ 173213 w 823913"/>
                <a:gd name="connsiteY24" fmla="*/ 502625 h 503174"/>
                <a:gd name="connsiteX25" fmla="*/ 165540 w 823913"/>
                <a:gd name="connsiteY25" fmla="*/ 502076 h 503174"/>
                <a:gd name="connsiteX26" fmla="*/ 150191 w 823913"/>
                <a:gd name="connsiteY26" fmla="*/ 500429 h 503174"/>
                <a:gd name="connsiteX27" fmla="*/ 135392 w 823913"/>
                <a:gd name="connsiteY27" fmla="*/ 497133 h 503174"/>
                <a:gd name="connsiteX28" fmla="*/ 121140 w 823913"/>
                <a:gd name="connsiteY28" fmla="*/ 492738 h 503174"/>
                <a:gd name="connsiteX29" fmla="*/ 106339 w 823913"/>
                <a:gd name="connsiteY29" fmla="*/ 487246 h 503174"/>
                <a:gd name="connsiteX30" fmla="*/ 92636 w 823913"/>
                <a:gd name="connsiteY30" fmla="*/ 480108 h 503174"/>
                <a:gd name="connsiteX31" fmla="*/ 80029 w 823913"/>
                <a:gd name="connsiteY31" fmla="*/ 472418 h 503174"/>
                <a:gd name="connsiteX32" fmla="*/ 67971 w 823913"/>
                <a:gd name="connsiteY32" fmla="*/ 463082 h 503174"/>
                <a:gd name="connsiteX33" fmla="*/ 56459 w 823913"/>
                <a:gd name="connsiteY33" fmla="*/ 453196 h 503174"/>
                <a:gd name="connsiteX34" fmla="*/ 46045 w 823913"/>
                <a:gd name="connsiteY34" fmla="*/ 441662 h 503174"/>
                <a:gd name="connsiteX35" fmla="*/ 36177 w 823913"/>
                <a:gd name="connsiteY35" fmla="*/ 430129 h 503174"/>
                <a:gd name="connsiteX36" fmla="*/ 27407 w 823913"/>
                <a:gd name="connsiteY36" fmla="*/ 417497 h 503174"/>
                <a:gd name="connsiteX37" fmla="*/ 19733 w 823913"/>
                <a:gd name="connsiteY37" fmla="*/ 404317 h 503174"/>
                <a:gd name="connsiteX38" fmla="*/ 16445 w 823913"/>
                <a:gd name="connsiteY38" fmla="*/ 396628 h 503174"/>
                <a:gd name="connsiteX39" fmla="*/ 13704 w 823913"/>
                <a:gd name="connsiteY39" fmla="*/ 389488 h 503174"/>
                <a:gd name="connsiteX40" fmla="*/ 10416 w 823913"/>
                <a:gd name="connsiteY40" fmla="*/ 381798 h 503174"/>
                <a:gd name="connsiteX41" fmla="*/ 7675 w 823913"/>
                <a:gd name="connsiteY41" fmla="*/ 374658 h 503174"/>
                <a:gd name="connsiteX42" fmla="*/ 6029 w 823913"/>
                <a:gd name="connsiteY42" fmla="*/ 366970 h 503174"/>
                <a:gd name="connsiteX43" fmla="*/ 3838 w 823913"/>
                <a:gd name="connsiteY43" fmla="*/ 358732 h 503174"/>
                <a:gd name="connsiteX44" fmla="*/ 2194 w 823913"/>
                <a:gd name="connsiteY44" fmla="*/ 349945 h 503174"/>
                <a:gd name="connsiteX45" fmla="*/ 1097 w 823913"/>
                <a:gd name="connsiteY45" fmla="*/ 340058 h 503174"/>
                <a:gd name="connsiteX46" fmla="*/ 548 w 823913"/>
                <a:gd name="connsiteY46" fmla="*/ 331272 h 503174"/>
                <a:gd name="connsiteX47" fmla="*/ 0 w 823913"/>
                <a:gd name="connsiteY47" fmla="*/ 321934 h 503174"/>
                <a:gd name="connsiteX48" fmla="*/ 548 w 823913"/>
                <a:gd name="connsiteY48" fmla="*/ 313148 h 503174"/>
                <a:gd name="connsiteX49" fmla="*/ 1097 w 823913"/>
                <a:gd name="connsiteY49" fmla="*/ 304361 h 503174"/>
                <a:gd name="connsiteX50" fmla="*/ 2194 w 823913"/>
                <a:gd name="connsiteY50" fmla="*/ 295024 h 503174"/>
                <a:gd name="connsiteX51" fmla="*/ 3288 w 823913"/>
                <a:gd name="connsiteY51" fmla="*/ 286785 h 503174"/>
                <a:gd name="connsiteX52" fmla="*/ 5482 w 823913"/>
                <a:gd name="connsiteY52" fmla="*/ 277998 h 503174"/>
                <a:gd name="connsiteX53" fmla="*/ 7675 w 823913"/>
                <a:gd name="connsiteY53" fmla="*/ 269760 h 503174"/>
                <a:gd name="connsiteX54" fmla="*/ 9867 w 823913"/>
                <a:gd name="connsiteY54" fmla="*/ 260973 h 503174"/>
                <a:gd name="connsiteX55" fmla="*/ 13704 w 823913"/>
                <a:gd name="connsiteY55" fmla="*/ 252734 h 503174"/>
                <a:gd name="connsiteX56" fmla="*/ 16992 w 823913"/>
                <a:gd name="connsiteY56" fmla="*/ 245045 h 503174"/>
                <a:gd name="connsiteX57" fmla="*/ 20829 w 823913"/>
                <a:gd name="connsiteY57" fmla="*/ 236808 h 503174"/>
                <a:gd name="connsiteX58" fmla="*/ 24667 w 823913"/>
                <a:gd name="connsiteY58" fmla="*/ 229668 h 503174"/>
                <a:gd name="connsiteX59" fmla="*/ 29601 w 823913"/>
                <a:gd name="connsiteY59" fmla="*/ 221978 h 503174"/>
                <a:gd name="connsiteX60" fmla="*/ 34533 w 823913"/>
                <a:gd name="connsiteY60" fmla="*/ 214838 h 503174"/>
                <a:gd name="connsiteX61" fmla="*/ 40014 w 823913"/>
                <a:gd name="connsiteY61" fmla="*/ 207700 h 503174"/>
                <a:gd name="connsiteX62" fmla="*/ 45496 w 823913"/>
                <a:gd name="connsiteY62" fmla="*/ 201657 h 503174"/>
                <a:gd name="connsiteX63" fmla="*/ 50977 w 823913"/>
                <a:gd name="connsiteY63" fmla="*/ 194518 h 503174"/>
                <a:gd name="connsiteX64" fmla="*/ 57555 w 823913"/>
                <a:gd name="connsiteY64" fmla="*/ 188477 h 503174"/>
                <a:gd name="connsiteX65" fmla="*/ 64134 w 823913"/>
                <a:gd name="connsiteY65" fmla="*/ 182985 h 503174"/>
                <a:gd name="connsiteX66" fmla="*/ 70712 w 823913"/>
                <a:gd name="connsiteY66" fmla="*/ 176944 h 503174"/>
                <a:gd name="connsiteX67" fmla="*/ 78385 w 823913"/>
                <a:gd name="connsiteY67" fmla="*/ 172001 h 503174"/>
                <a:gd name="connsiteX68" fmla="*/ 85510 w 823913"/>
                <a:gd name="connsiteY68" fmla="*/ 167057 h 503174"/>
                <a:gd name="connsiteX69" fmla="*/ 92636 w 823913"/>
                <a:gd name="connsiteY69" fmla="*/ 162664 h 503174"/>
                <a:gd name="connsiteX70" fmla="*/ 100858 w 823913"/>
                <a:gd name="connsiteY70" fmla="*/ 158270 h 503174"/>
                <a:gd name="connsiteX71" fmla="*/ 109080 w 823913"/>
                <a:gd name="connsiteY71" fmla="*/ 154425 h 503174"/>
                <a:gd name="connsiteX72" fmla="*/ 117851 w 823913"/>
                <a:gd name="connsiteY72" fmla="*/ 151130 h 503174"/>
                <a:gd name="connsiteX73" fmla="*/ 126074 w 823913"/>
                <a:gd name="connsiteY73" fmla="*/ 148385 h 503174"/>
                <a:gd name="connsiteX74" fmla="*/ 135392 w 823913"/>
                <a:gd name="connsiteY74" fmla="*/ 145638 h 503174"/>
                <a:gd name="connsiteX75" fmla="*/ 144162 w 823913"/>
                <a:gd name="connsiteY75" fmla="*/ 143441 h 503174"/>
                <a:gd name="connsiteX76" fmla="*/ 823913 w 823913"/>
                <a:gd name="connsiteY76" fmla="*/ 0 h 50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3174">
                  <a:moveTo>
                    <a:pt x="823913" y="0"/>
                  </a:moveTo>
                  <a:lnTo>
                    <a:pt x="823913" y="59997"/>
                  </a:lnTo>
                  <a:lnTo>
                    <a:pt x="783965" y="69065"/>
                  </a:lnTo>
                  <a:lnTo>
                    <a:pt x="720498" y="83897"/>
                  </a:lnTo>
                  <a:lnTo>
                    <a:pt x="658125" y="99279"/>
                  </a:lnTo>
                  <a:lnTo>
                    <a:pt x="595753" y="115758"/>
                  </a:lnTo>
                  <a:lnTo>
                    <a:pt x="564565" y="124550"/>
                  </a:lnTo>
                  <a:lnTo>
                    <a:pt x="533379" y="133339"/>
                  </a:lnTo>
                  <a:lnTo>
                    <a:pt x="502739" y="143227"/>
                  </a:lnTo>
                  <a:lnTo>
                    <a:pt x="471553" y="152565"/>
                  </a:lnTo>
                  <a:lnTo>
                    <a:pt x="504381" y="150369"/>
                  </a:lnTo>
                  <a:lnTo>
                    <a:pt x="536115" y="147622"/>
                  </a:lnTo>
                  <a:lnTo>
                    <a:pt x="568396" y="144325"/>
                  </a:lnTo>
                  <a:lnTo>
                    <a:pt x="600129" y="140480"/>
                  </a:lnTo>
                  <a:lnTo>
                    <a:pt x="664691" y="132240"/>
                  </a:lnTo>
                  <a:lnTo>
                    <a:pt x="728705" y="123450"/>
                  </a:lnTo>
                  <a:lnTo>
                    <a:pt x="792173" y="113013"/>
                  </a:lnTo>
                  <a:lnTo>
                    <a:pt x="823913" y="107792"/>
                  </a:lnTo>
                  <a:lnTo>
                    <a:pt x="823913" y="371735"/>
                  </a:lnTo>
                  <a:lnTo>
                    <a:pt x="219258" y="499329"/>
                  </a:lnTo>
                  <a:lnTo>
                    <a:pt x="209392" y="500977"/>
                  </a:lnTo>
                  <a:lnTo>
                    <a:pt x="200073" y="502076"/>
                  </a:lnTo>
                  <a:lnTo>
                    <a:pt x="190754" y="502625"/>
                  </a:lnTo>
                  <a:lnTo>
                    <a:pt x="181435" y="503174"/>
                  </a:lnTo>
                  <a:lnTo>
                    <a:pt x="173213" y="502625"/>
                  </a:lnTo>
                  <a:lnTo>
                    <a:pt x="165540" y="502076"/>
                  </a:lnTo>
                  <a:lnTo>
                    <a:pt x="150191" y="500429"/>
                  </a:lnTo>
                  <a:lnTo>
                    <a:pt x="135392" y="497133"/>
                  </a:lnTo>
                  <a:lnTo>
                    <a:pt x="121140" y="492738"/>
                  </a:lnTo>
                  <a:lnTo>
                    <a:pt x="106339" y="487246"/>
                  </a:lnTo>
                  <a:lnTo>
                    <a:pt x="92636" y="480108"/>
                  </a:lnTo>
                  <a:lnTo>
                    <a:pt x="80029" y="472418"/>
                  </a:lnTo>
                  <a:lnTo>
                    <a:pt x="67971" y="463082"/>
                  </a:lnTo>
                  <a:lnTo>
                    <a:pt x="56459" y="453196"/>
                  </a:lnTo>
                  <a:lnTo>
                    <a:pt x="46045" y="441662"/>
                  </a:lnTo>
                  <a:lnTo>
                    <a:pt x="36177" y="430129"/>
                  </a:lnTo>
                  <a:lnTo>
                    <a:pt x="27407" y="417497"/>
                  </a:lnTo>
                  <a:lnTo>
                    <a:pt x="19733" y="404317"/>
                  </a:lnTo>
                  <a:lnTo>
                    <a:pt x="16445" y="396628"/>
                  </a:lnTo>
                  <a:lnTo>
                    <a:pt x="13704" y="389488"/>
                  </a:lnTo>
                  <a:lnTo>
                    <a:pt x="10416" y="381798"/>
                  </a:lnTo>
                  <a:lnTo>
                    <a:pt x="7675" y="374658"/>
                  </a:lnTo>
                  <a:lnTo>
                    <a:pt x="6029" y="366970"/>
                  </a:lnTo>
                  <a:lnTo>
                    <a:pt x="3838" y="358732"/>
                  </a:lnTo>
                  <a:lnTo>
                    <a:pt x="2194" y="349945"/>
                  </a:lnTo>
                  <a:lnTo>
                    <a:pt x="1097" y="340058"/>
                  </a:lnTo>
                  <a:lnTo>
                    <a:pt x="548" y="331272"/>
                  </a:lnTo>
                  <a:lnTo>
                    <a:pt x="0" y="321934"/>
                  </a:lnTo>
                  <a:lnTo>
                    <a:pt x="548" y="313148"/>
                  </a:lnTo>
                  <a:lnTo>
                    <a:pt x="1097" y="304361"/>
                  </a:lnTo>
                  <a:lnTo>
                    <a:pt x="2194" y="295024"/>
                  </a:lnTo>
                  <a:lnTo>
                    <a:pt x="3288" y="286785"/>
                  </a:lnTo>
                  <a:lnTo>
                    <a:pt x="5482" y="277998"/>
                  </a:lnTo>
                  <a:lnTo>
                    <a:pt x="7675" y="269760"/>
                  </a:lnTo>
                  <a:lnTo>
                    <a:pt x="9867" y="260973"/>
                  </a:lnTo>
                  <a:lnTo>
                    <a:pt x="13704" y="252734"/>
                  </a:lnTo>
                  <a:lnTo>
                    <a:pt x="16992" y="245045"/>
                  </a:lnTo>
                  <a:lnTo>
                    <a:pt x="20829" y="236808"/>
                  </a:lnTo>
                  <a:lnTo>
                    <a:pt x="24667" y="229668"/>
                  </a:lnTo>
                  <a:lnTo>
                    <a:pt x="29601" y="221978"/>
                  </a:lnTo>
                  <a:lnTo>
                    <a:pt x="34533" y="214838"/>
                  </a:lnTo>
                  <a:lnTo>
                    <a:pt x="40014" y="207700"/>
                  </a:lnTo>
                  <a:lnTo>
                    <a:pt x="45496" y="201657"/>
                  </a:lnTo>
                  <a:lnTo>
                    <a:pt x="50977" y="194518"/>
                  </a:lnTo>
                  <a:lnTo>
                    <a:pt x="57555" y="188477"/>
                  </a:lnTo>
                  <a:lnTo>
                    <a:pt x="64134" y="182985"/>
                  </a:lnTo>
                  <a:lnTo>
                    <a:pt x="70712" y="176944"/>
                  </a:lnTo>
                  <a:lnTo>
                    <a:pt x="78385" y="172001"/>
                  </a:lnTo>
                  <a:lnTo>
                    <a:pt x="85510" y="167057"/>
                  </a:lnTo>
                  <a:lnTo>
                    <a:pt x="92636" y="162664"/>
                  </a:lnTo>
                  <a:lnTo>
                    <a:pt x="100858" y="158270"/>
                  </a:lnTo>
                  <a:lnTo>
                    <a:pt x="109080" y="154425"/>
                  </a:lnTo>
                  <a:lnTo>
                    <a:pt x="117851" y="151130"/>
                  </a:lnTo>
                  <a:lnTo>
                    <a:pt x="126074" y="148385"/>
                  </a:lnTo>
                  <a:lnTo>
                    <a:pt x="135392" y="145638"/>
                  </a:lnTo>
                  <a:lnTo>
                    <a:pt x="144162" y="143441"/>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5232401" y="2509950"/>
              <a:ext cx="823913" cy="501333"/>
            </a:xfrm>
            <a:custGeom>
              <a:avLst/>
              <a:gdLst>
                <a:gd name="connsiteX0" fmla="*/ 823913 w 823913"/>
                <a:gd name="connsiteY0" fmla="*/ 0 h 501333"/>
                <a:gd name="connsiteX1" fmla="*/ 823913 w 823913"/>
                <a:gd name="connsiteY1" fmla="*/ 57955 h 501333"/>
                <a:gd name="connsiteX2" fmla="*/ 783965 w 823913"/>
                <a:gd name="connsiteY2" fmla="*/ 66674 h 501333"/>
                <a:gd name="connsiteX3" fmla="*/ 720498 w 823913"/>
                <a:gd name="connsiteY3" fmla="*/ 82056 h 501333"/>
                <a:gd name="connsiteX4" fmla="*/ 658125 w 823913"/>
                <a:gd name="connsiteY4" fmla="*/ 96889 h 501333"/>
                <a:gd name="connsiteX5" fmla="*/ 595753 w 823913"/>
                <a:gd name="connsiteY5" fmla="*/ 113369 h 501333"/>
                <a:gd name="connsiteX6" fmla="*/ 564565 w 823913"/>
                <a:gd name="connsiteY6" fmla="*/ 122158 h 501333"/>
                <a:gd name="connsiteX7" fmla="*/ 533379 w 823913"/>
                <a:gd name="connsiteY7" fmla="*/ 130948 h 501333"/>
                <a:gd name="connsiteX8" fmla="*/ 502739 w 823913"/>
                <a:gd name="connsiteY8" fmla="*/ 140287 h 501333"/>
                <a:gd name="connsiteX9" fmla="*/ 471553 w 823913"/>
                <a:gd name="connsiteY9" fmla="*/ 150725 h 501333"/>
                <a:gd name="connsiteX10" fmla="*/ 504381 w 823913"/>
                <a:gd name="connsiteY10" fmla="*/ 147978 h 501333"/>
                <a:gd name="connsiteX11" fmla="*/ 536115 w 823913"/>
                <a:gd name="connsiteY11" fmla="*/ 145231 h 501333"/>
                <a:gd name="connsiteX12" fmla="*/ 568396 w 823913"/>
                <a:gd name="connsiteY12" fmla="*/ 141387 h 501333"/>
                <a:gd name="connsiteX13" fmla="*/ 600129 w 823913"/>
                <a:gd name="connsiteY13" fmla="*/ 138089 h 501333"/>
                <a:gd name="connsiteX14" fmla="*/ 664691 w 823913"/>
                <a:gd name="connsiteY14" fmla="*/ 129850 h 501333"/>
                <a:gd name="connsiteX15" fmla="*/ 728705 w 823913"/>
                <a:gd name="connsiteY15" fmla="*/ 120511 h 501333"/>
                <a:gd name="connsiteX16" fmla="*/ 792173 w 823913"/>
                <a:gd name="connsiteY16" fmla="*/ 111172 h 501333"/>
                <a:gd name="connsiteX17" fmla="*/ 823913 w 823913"/>
                <a:gd name="connsiteY17" fmla="*/ 105677 h 501333"/>
                <a:gd name="connsiteX18" fmla="*/ 823913 w 823913"/>
                <a:gd name="connsiteY18" fmla="*/ 370446 h 501333"/>
                <a:gd name="connsiteX19" fmla="*/ 219258 w 823913"/>
                <a:gd name="connsiteY19" fmla="*/ 497504 h 501333"/>
                <a:gd name="connsiteX20" fmla="*/ 209392 w 823913"/>
                <a:gd name="connsiteY20" fmla="*/ 499145 h 501333"/>
                <a:gd name="connsiteX21" fmla="*/ 200073 w 823913"/>
                <a:gd name="connsiteY21" fmla="*/ 500239 h 501333"/>
                <a:gd name="connsiteX22" fmla="*/ 190754 w 823913"/>
                <a:gd name="connsiteY22" fmla="*/ 500786 h 501333"/>
                <a:gd name="connsiteX23" fmla="*/ 181435 w 823913"/>
                <a:gd name="connsiteY23" fmla="*/ 501333 h 501333"/>
                <a:gd name="connsiteX24" fmla="*/ 173213 w 823913"/>
                <a:gd name="connsiteY24" fmla="*/ 500786 h 501333"/>
                <a:gd name="connsiteX25" fmla="*/ 165540 w 823913"/>
                <a:gd name="connsiteY25" fmla="*/ 500239 h 501333"/>
                <a:gd name="connsiteX26" fmla="*/ 150191 w 823913"/>
                <a:gd name="connsiteY26" fmla="*/ 498598 h 501333"/>
                <a:gd name="connsiteX27" fmla="*/ 135392 w 823913"/>
                <a:gd name="connsiteY27" fmla="*/ 495318 h 501333"/>
                <a:gd name="connsiteX28" fmla="*/ 121140 w 823913"/>
                <a:gd name="connsiteY28" fmla="*/ 490942 h 501333"/>
                <a:gd name="connsiteX29" fmla="*/ 106339 w 823913"/>
                <a:gd name="connsiteY29" fmla="*/ 485473 h 501333"/>
                <a:gd name="connsiteX30" fmla="*/ 92636 w 823913"/>
                <a:gd name="connsiteY30" fmla="*/ 478364 h 501333"/>
                <a:gd name="connsiteX31" fmla="*/ 80029 w 823913"/>
                <a:gd name="connsiteY31" fmla="*/ 470706 h 501333"/>
                <a:gd name="connsiteX32" fmla="*/ 67971 w 823913"/>
                <a:gd name="connsiteY32" fmla="*/ 461410 h 501333"/>
                <a:gd name="connsiteX33" fmla="*/ 56459 w 823913"/>
                <a:gd name="connsiteY33" fmla="*/ 451564 h 501333"/>
                <a:gd name="connsiteX34" fmla="*/ 46045 w 823913"/>
                <a:gd name="connsiteY34" fmla="*/ 440080 h 501333"/>
                <a:gd name="connsiteX35" fmla="*/ 36177 w 823913"/>
                <a:gd name="connsiteY35" fmla="*/ 428595 h 501333"/>
                <a:gd name="connsiteX36" fmla="*/ 27407 w 823913"/>
                <a:gd name="connsiteY36" fmla="*/ 416017 h 501333"/>
                <a:gd name="connsiteX37" fmla="*/ 19733 w 823913"/>
                <a:gd name="connsiteY37" fmla="*/ 402343 h 501333"/>
                <a:gd name="connsiteX38" fmla="*/ 16445 w 823913"/>
                <a:gd name="connsiteY38" fmla="*/ 395234 h 501333"/>
                <a:gd name="connsiteX39" fmla="*/ 13704 w 823913"/>
                <a:gd name="connsiteY39" fmla="*/ 388124 h 501333"/>
                <a:gd name="connsiteX40" fmla="*/ 10416 w 823913"/>
                <a:gd name="connsiteY40" fmla="*/ 380468 h 501333"/>
                <a:gd name="connsiteX41" fmla="*/ 7675 w 823913"/>
                <a:gd name="connsiteY41" fmla="*/ 373357 h 501333"/>
                <a:gd name="connsiteX42" fmla="*/ 6029 w 823913"/>
                <a:gd name="connsiteY42" fmla="*/ 365702 h 501333"/>
                <a:gd name="connsiteX43" fmla="*/ 3838 w 823913"/>
                <a:gd name="connsiteY43" fmla="*/ 357497 h 501333"/>
                <a:gd name="connsiteX44" fmla="*/ 2194 w 823913"/>
                <a:gd name="connsiteY44" fmla="*/ 348748 h 501333"/>
                <a:gd name="connsiteX45" fmla="*/ 1097 w 823913"/>
                <a:gd name="connsiteY45" fmla="*/ 338902 h 501333"/>
                <a:gd name="connsiteX46" fmla="*/ 548 w 823913"/>
                <a:gd name="connsiteY46" fmla="*/ 330153 h 501333"/>
                <a:gd name="connsiteX47" fmla="*/ 0 w 823913"/>
                <a:gd name="connsiteY47" fmla="*/ 320856 h 501333"/>
                <a:gd name="connsiteX48" fmla="*/ 548 w 823913"/>
                <a:gd name="connsiteY48" fmla="*/ 312104 h 501333"/>
                <a:gd name="connsiteX49" fmla="*/ 1097 w 823913"/>
                <a:gd name="connsiteY49" fmla="*/ 303355 h 501333"/>
                <a:gd name="connsiteX50" fmla="*/ 2194 w 823913"/>
                <a:gd name="connsiteY50" fmla="*/ 294056 h 501333"/>
                <a:gd name="connsiteX51" fmla="*/ 3288 w 823913"/>
                <a:gd name="connsiteY51" fmla="*/ 285854 h 501333"/>
                <a:gd name="connsiteX52" fmla="*/ 5482 w 823913"/>
                <a:gd name="connsiteY52" fmla="*/ 277102 h 501333"/>
                <a:gd name="connsiteX53" fmla="*/ 7675 w 823913"/>
                <a:gd name="connsiteY53" fmla="*/ 268900 h 501333"/>
                <a:gd name="connsiteX54" fmla="*/ 9867 w 823913"/>
                <a:gd name="connsiteY54" fmla="*/ 260148 h 501333"/>
                <a:gd name="connsiteX55" fmla="*/ 13704 w 823913"/>
                <a:gd name="connsiteY55" fmla="*/ 251945 h 501333"/>
                <a:gd name="connsiteX56" fmla="*/ 16992 w 823913"/>
                <a:gd name="connsiteY56" fmla="*/ 244288 h 501333"/>
                <a:gd name="connsiteX57" fmla="*/ 20829 w 823913"/>
                <a:gd name="connsiteY57" fmla="*/ 236085 h 501333"/>
                <a:gd name="connsiteX58" fmla="*/ 24667 w 823913"/>
                <a:gd name="connsiteY58" fmla="*/ 228975 h 501333"/>
                <a:gd name="connsiteX59" fmla="*/ 29601 w 823913"/>
                <a:gd name="connsiteY59" fmla="*/ 220772 h 501333"/>
                <a:gd name="connsiteX60" fmla="*/ 34533 w 823913"/>
                <a:gd name="connsiteY60" fmla="*/ 214209 h 501333"/>
                <a:gd name="connsiteX61" fmla="*/ 40014 w 823913"/>
                <a:gd name="connsiteY61" fmla="*/ 207100 h 501333"/>
                <a:gd name="connsiteX62" fmla="*/ 45496 w 823913"/>
                <a:gd name="connsiteY62" fmla="*/ 200536 h 501333"/>
                <a:gd name="connsiteX63" fmla="*/ 50977 w 823913"/>
                <a:gd name="connsiteY63" fmla="*/ 193974 h 501333"/>
                <a:gd name="connsiteX64" fmla="*/ 57555 w 823913"/>
                <a:gd name="connsiteY64" fmla="*/ 187958 h 501333"/>
                <a:gd name="connsiteX65" fmla="*/ 64134 w 823913"/>
                <a:gd name="connsiteY65" fmla="*/ 182488 h 501333"/>
                <a:gd name="connsiteX66" fmla="*/ 70712 w 823913"/>
                <a:gd name="connsiteY66" fmla="*/ 176473 h 501333"/>
                <a:gd name="connsiteX67" fmla="*/ 78385 w 823913"/>
                <a:gd name="connsiteY67" fmla="*/ 171551 h 501333"/>
                <a:gd name="connsiteX68" fmla="*/ 85510 w 823913"/>
                <a:gd name="connsiteY68" fmla="*/ 166628 h 501333"/>
                <a:gd name="connsiteX69" fmla="*/ 92636 w 823913"/>
                <a:gd name="connsiteY69" fmla="*/ 162254 h 501333"/>
                <a:gd name="connsiteX70" fmla="*/ 100858 w 823913"/>
                <a:gd name="connsiteY70" fmla="*/ 157878 h 501333"/>
                <a:gd name="connsiteX71" fmla="*/ 109080 w 823913"/>
                <a:gd name="connsiteY71" fmla="*/ 154050 h 501333"/>
                <a:gd name="connsiteX72" fmla="*/ 117851 w 823913"/>
                <a:gd name="connsiteY72" fmla="*/ 150768 h 501333"/>
                <a:gd name="connsiteX73" fmla="*/ 126074 w 823913"/>
                <a:gd name="connsiteY73" fmla="*/ 148035 h 501333"/>
                <a:gd name="connsiteX74" fmla="*/ 135392 w 823913"/>
                <a:gd name="connsiteY74" fmla="*/ 145300 h 501333"/>
                <a:gd name="connsiteX75" fmla="*/ 144162 w 823913"/>
                <a:gd name="connsiteY75" fmla="*/ 143112 h 501333"/>
                <a:gd name="connsiteX76" fmla="*/ 823913 w 823913"/>
                <a:gd name="connsiteY76" fmla="*/ 0 h 5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1333">
                  <a:moveTo>
                    <a:pt x="823913" y="0"/>
                  </a:moveTo>
                  <a:lnTo>
                    <a:pt x="823913" y="57955"/>
                  </a:lnTo>
                  <a:lnTo>
                    <a:pt x="783965" y="66674"/>
                  </a:lnTo>
                  <a:lnTo>
                    <a:pt x="720498" y="82056"/>
                  </a:lnTo>
                  <a:lnTo>
                    <a:pt x="658125" y="96889"/>
                  </a:lnTo>
                  <a:lnTo>
                    <a:pt x="595753" y="113369"/>
                  </a:lnTo>
                  <a:lnTo>
                    <a:pt x="564565" y="122158"/>
                  </a:lnTo>
                  <a:lnTo>
                    <a:pt x="533379" y="130948"/>
                  </a:lnTo>
                  <a:lnTo>
                    <a:pt x="502739" y="140287"/>
                  </a:lnTo>
                  <a:lnTo>
                    <a:pt x="471553" y="150725"/>
                  </a:lnTo>
                  <a:lnTo>
                    <a:pt x="504381" y="147978"/>
                  </a:lnTo>
                  <a:lnTo>
                    <a:pt x="536115" y="145231"/>
                  </a:lnTo>
                  <a:lnTo>
                    <a:pt x="568396" y="141387"/>
                  </a:lnTo>
                  <a:lnTo>
                    <a:pt x="600129" y="138089"/>
                  </a:lnTo>
                  <a:lnTo>
                    <a:pt x="664691" y="129850"/>
                  </a:lnTo>
                  <a:lnTo>
                    <a:pt x="728705" y="120511"/>
                  </a:lnTo>
                  <a:lnTo>
                    <a:pt x="792173" y="111172"/>
                  </a:lnTo>
                  <a:lnTo>
                    <a:pt x="823913" y="105677"/>
                  </a:lnTo>
                  <a:lnTo>
                    <a:pt x="823913" y="370446"/>
                  </a:lnTo>
                  <a:lnTo>
                    <a:pt x="219258" y="497504"/>
                  </a:lnTo>
                  <a:lnTo>
                    <a:pt x="209392" y="499145"/>
                  </a:lnTo>
                  <a:lnTo>
                    <a:pt x="200073" y="500239"/>
                  </a:lnTo>
                  <a:lnTo>
                    <a:pt x="190754" y="500786"/>
                  </a:lnTo>
                  <a:lnTo>
                    <a:pt x="181435" y="501333"/>
                  </a:lnTo>
                  <a:lnTo>
                    <a:pt x="173213" y="500786"/>
                  </a:lnTo>
                  <a:lnTo>
                    <a:pt x="165540" y="500239"/>
                  </a:lnTo>
                  <a:lnTo>
                    <a:pt x="150191" y="498598"/>
                  </a:lnTo>
                  <a:lnTo>
                    <a:pt x="135392" y="495318"/>
                  </a:lnTo>
                  <a:lnTo>
                    <a:pt x="121140" y="490942"/>
                  </a:lnTo>
                  <a:lnTo>
                    <a:pt x="106339" y="485473"/>
                  </a:lnTo>
                  <a:lnTo>
                    <a:pt x="92636" y="478364"/>
                  </a:lnTo>
                  <a:lnTo>
                    <a:pt x="80029" y="470706"/>
                  </a:lnTo>
                  <a:lnTo>
                    <a:pt x="67971" y="461410"/>
                  </a:lnTo>
                  <a:lnTo>
                    <a:pt x="56459" y="451564"/>
                  </a:lnTo>
                  <a:lnTo>
                    <a:pt x="46045" y="440080"/>
                  </a:lnTo>
                  <a:lnTo>
                    <a:pt x="36177" y="428595"/>
                  </a:lnTo>
                  <a:lnTo>
                    <a:pt x="27407" y="416017"/>
                  </a:lnTo>
                  <a:lnTo>
                    <a:pt x="19733" y="402343"/>
                  </a:lnTo>
                  <a:lnTo>
                    <a:pt x="16445" y="395234"/>
                  </a:lnTo>
                  <a:lnTo>
                    <a:pt x="13704" y="388124"/>
                  </a:lnTo>
                  <a:lnTo>
                    <a:pt x="10416" y="380468"/>
                  </a:lnTo>
                  <a:lnTo>
                    <a:pt x="7675" y="373357"/>
                  </a:lnTo>
                  <a:lnTo>
                    <a:pt x="6029" y="365702"/>
                  </a:lnTo>
                  <a:lnTo>
                    <a:pt x="3838" y="357497"/>
                  </a:lnTo>
                  <a:lnTo>
                    <a:pt x="2194" y="348748"/>
                  </a:lnTo>
                  <a:lnTo>
                    <a:pt x="1097" y="338902"/>
                  </a:lnTo>
                  <a:lnTo>
                    <a:pt x="548" y="330153"/>
                  </a:lnTo>
                  <a:lnTo>
                    <a:pt x="0" y="320856"/>
                  </a:lnTo>
                  <a:lnTo>
                    <a:pt x="548" y="312104"/>
                  </a:lnTo>
                  <a:lnTo>
                    <a:pt x="1097" y="303355"/>
                  </a:lnTo>
                  <a:lnTo>
                    <a:pt x="2194" y="294056"/>
                  </a:lnTo>
                  <a:lnTo>
                    <a:pt x="3288" y="285854"/>
                  </a:lnTo>
                  <a:lnTo>
                    <a:pt x="5482" y="277102"/>
                  </a:lnTo>
                  <a:lnTo>
                    <a:pt x="7675" y="268900"/>
                  </a:lnTo>
                  <a:lnTo>
                    <a:pt x="9867" y="260148"/>
                  </a:lnTo>
                  <a:lnTo>
                    <a:pt x="13704" y="251945"/>
                  </a:lnTo>
                  <a:lnTo>
                    <a:pt x="16992" y="244288"/>
                  </a:lnTo>
                  <a:lnTo>
                    <a:pt x="20829" y="236085"/>
                  </a:lnTo>
                  <a:lnTo>
                    <a:pt x="24667" y="228975"/>
                  </a:lnTo>
                  <a:lnTo>
                    <a:pt x="29601" y="220772"/>
                  </a:lnTo>
                  <a:lnTo>
                    <a:pt x="34533" y="214209"/>
                  </a:lnTo>
                  <a:lnTo>
                    <a:pt x="40014" y="207100"/>
                  </a:lnTo>
                  <a:lnTo>
                    <a:pt x="45496" y="200536"/>
                  </a:lnTo>
                  <a:lnTo>
                    <a:pt x="50977" y="193974"/>
                  </a:lnTo>
                  <a:lnTo>
                    <a:pt x="57555" y="187958"/>
                  </a:lnTo>
                  <a:lnTo>
                    <a:pt x="64134" y="182488"/>
                  </a:lnTo>
                  <a:lnTo>
                    <a:pt x="70712" y="176473"/>
                  </a:lnTo>
                  <a:lnTo>
                    <a:pt x="78385" y="171551"/>
                  </a:lnTo>
                  <a:lnTo>
                    <a:pt x="85510" y="166628"/>
                  </a:lnTo>
                  <a:lnTo>
                    <a:pt x="92636" y="162254"/>
                  </a:lnTo>
                  <a:lnTo>
                    <a:pt x="100858" y="157878"/>
                  </a:lnTo>
                  <a:lnTo>
                    <a:pt x="109080" y="154050"/>
                  </a:lnTo>
                  <a:lnTo>
                    <a:pt x="117851" y="150768"/>
                  </a:lnTo>
                  <a:lnTo>
                    <a:pt x="126074" y="148035"/>
                  </a:lnTo>
                  <a:lnTo>
                    <a:pt x="135392" y="145300"/>
                  </a:lnTo>
                  <a:lnTo>
                    <a:pt x="144162" y="14311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232401" y="3033472"/>
              <a:ext cx="823913" cy="355841"/>
            </a:xfrm>
            <a:custGeom>
              <a:avLst/>
              <a:gdLst>
                <a:gd name="connsiteX0" fmla="*/ 823913 w 823913"/>
                <a:gd name="connsiteY0" fmla="*/ 0 h 355841"/>
                <a:gd name="connsiteX1" fmla="*/ 823913 w 823913"/>
                <a:gd name="connsiteY1" fmla="*/ 56353 h 355841"/>
                <a:gd name="connsiteX2" fmla="*/ 783965 w 823913"/>
                <a:gd name="connsiteY2" fmla="*/ 65296 h 355841"/>
                <a:gd name="connsiteX3" fmla="*/ 720498 w 823913"/>
                <a:gd name="connsiteY3" fmla="*/ 79380 h 355841"/>
                <a:gd name="connsiteX4" fmla="*/ 658125 w 823913"/>
                <a:gd name="connsiteY4" fmla="*/ 95090 h 355841"/>
                <a:gd name="connsiteX5" fmla="*/ 595753 w 823913"/>
                <a:gd name="connsiteY5" fmla="*/ 111342 h 355841"/>
                <a:gd name="connsiteX6" fmla="*/ 564565 w 823913"/>
                <a:gd name="connsiteY6" fmla="*/ 119467 h 355841"/>
                <a:gd name="connsiteX7" fmla="*/ 533379 w 823913"/>
                <a:gd name="connsiteY7" fmla="*/ 128678 h 355841"/>
                <a:gd name="connsiteX8" fmla="*/ 502739 w 823913"/>
                <a:gd name="connsiteY8" fmla="*/ 137886 h 355841"/>
                <a:gd name="connsiteX9" fmla="*/ 471553 w 823913"/>
                <a:gd name="connsiteY9" fmla="*/ 147637 h 355841"/>
                <a:gd name="connsiteX10" fmla="*/ 504381 w 823913"/>
                <a:gd name="connsiteY10" fmla="*/ 145470 h 355841"/>
                <a:gd name="connsiteX11" fmla="*/ 536115 w 823913"/>
                <a:gd name="connsiteY11" fmla="*/ 142221 h 355841"/>
                <a:gd name="connsiteX12" fmla="*/ 568396 w 823913"/>
                <a:gd name="connsiteY12" fmla="*/ 138970 h 355841"/>
                <a:gd name="connsiteX13" fmla="*/ 600129 w 823913"/>
                <a:gd name="connsiteY13" fmla="*/ 135177 h 355841"/>
                <a:gd name="connsiteX14" fmla="*/ 664691 w 823913"/>
                <a:gd name="connsiteY14" fmla="*/ 127594 h 355841"/>
                <a:gd name="connsiteX15" fmla="*/ 728705 w 823913"/>
                <a:gd name="connsiteY15" fmla="*/ 118384 h 355841"/>
                <a:gd name="connsiteX16" fmla="*/ 792173 w 823913"/>
                <a:gd name="connsiteY16" fmla="*/ 108633 h 355841"/>
                <a:gd name="connsiteX17" fmla="*/ 823913 w 823913"/>
                <a:gd name="connsiteY17" fmla="*/ 103215 h 355841"/>
                <a:gd name="connsiteX18" fmla="*/ 823913 w 823913"/>
                <a:gd name="connsiteY18" fmla="*/ 355841 h 355841"/>
                <a:gd name="connsiteX19" fmla="*/ 3195 w 823913"/>
                <a:gd name="connsiteY19" fmla="*/ 355841 h 355841"/>
                <a:gd name="connsiteX20" fmla="*/ 2194 w 823913"/>
                <a:gd name="connsiteY20" fmla="*/ 350494 h 355841"/>
                <a:gd name="connsiteX21" fmla="*/ 1097 w 823913"/>
                <a:gd name="connsiteY21" fmla="*/ 340608 h 355841"/>
                <a:gd name="connsiteX22" fmla="*/ 548 w 823913"/>
                <a:gd name="connsiteY22" fmla="*/ 331822 h 355841"/>
                <a:gd name="connsiteX23" fmla="*/ 0 w 823913"/>
                <a:gd name="connsiteY23" fmla="*/ 322484 h 355841"/>
                <a:gd name="connsiteX24" fmla="*/ 548 w 823913"/>
                <a:gd name="connsiteY24" fmla="*/ 313698 h 355841"/>
                <a:gd name="connsiteX25" fmla="*/ 1097 w 823913"/>
                <a:gd name="connsiteY25" fmla="*/ 304360 h 355841"/>
                <a:gd name="connsiteX26" fmla="*/ 2194 w 823913"/>
                <a:gd name="connsiteY26" fmla="*/ 295574 h 355841"/>
                <a:gd name="connsiteX27" fmla="*/ 3288 w 823913"/>
                <a:gd name="connsiteY27" fmla="*/ 287335 h 355841"/>
                <a:gd name="connsiteX28" fmla="*/ 5482 w 823913"/>
                <a:gd name="connsiteY28" fmla="*/ 278547 h 355841"/>
                <a:gd name="connsiteX29" fmla="*/ 7675 w 823913"/>
                <a:gd name="connsiteY29" fmla="*/ 270310 h 355841"/>
                <a:gd name="connsiteX30" fmla="*/ 9867 w 823913"/>
                <a:gd name="connsiteY30" fmla="*/ 261522 h 355841"/>
                <a:gd name="connsiteX31" fmla="*/ 13704 w 823913"/>
                <a:gd name="connsiteY31" fmla="*/ 253283 h 355841"/>
                <a:gd name="connsiteX32" fmla="*/ 16992 w 823913"/>
                <a:gd name="connsiteY32" fmla="*/ 245046 h 355841"/>
                <a:gd name="connsiteX33" fmla="*/ 20829 w 823913"/>
                <a:gd name="connsiteY33" fmla="*/ 237358 h 355841"/>
                <a:gd name="connsiteX34" fmla="*/ 24667 w 823913"/>
                <a:gd name="connsiteY34" fmla="*/ 230218 h 355841"/>
                <a:gd name="connsiteX35" fmla="*/ 29601 w 823913"/>
                <a:gd name="connsiteY35" fmla="*/ 222528 h 355841"/>
                <a:gd name="connsiteX36" fmla="*/ 34533 w 823913"/>
                <a:gd name="connsiteY36" fmla="*/ 215388 h 355841"/>
                <a:gd name="connsiteX37" fmla="*/ 40014 w 823913"/>
                <a:gd name="connsiteY37" fmla="*/ 208250 h 355841"/>
                <a:gd name="connsiteX38" fmla="*/ 45496 w 823913"/>
                <a:gd name="connsiteY38" fmla="*/ 201658 h 355841"/>
                <a:gd name="connsiteX39" fmla="*/ 50977 w 823913"/>
                <a:gd name="connsiteY39" fmla="*/ 195067 h 355841"/>
                <a:gd name="connsiteX40" fmla="*/ 57555 w 823913"/>
                <a:gd name="connsiteY40" fmla="*/ 189026 h 355841"/>
                <a:gd name="connsiteX41" fmla="*/ 64134 w 823913"/>
                <a:gd name="connsiteY41" fmla="*/ 182986 h 355841"/>
                <a:gd name="connsiteX42" fmla="*/ 70712 w 823913"/>
                <a:gd name="connsiteY42" fmla="*/ 177494 h 355841"/>
                <a:gd name="connsiteX43" fmla="*/ 78385 w 823913"/>
                <a:gd name="connsiteY43" fmla="*/ 172550 h 355841"/>
                <a:gd name="connsiteX44" fmla="*/ 85510 w 823913"/>
                <a:gd name="connsiteY44" fmla="*/ 167607 h 355841"/>
                <a:gd name="connsiteX45" fmla="*/ 92636 w 823913"/>
                <a:gd name="connsiteY45" fmla="*/ 162664 h 355841"/>
                <a:gd name="connsiteX46" fmla="*/ 100858 w 823913"/>
                <a:gd name="connsiteY46" fmla="*/ 158819 h 355841"/>
                <a:gd name="connsiteX47" fmla="*/ 109080 w 823913"/>
                <a:gd name="connsiteY47" fmla="*/ 154975 h 355841"/>
                <a:gd name="connsiteX48" fmla="*/ 117851 w 823913"/>
                <a:gd name="connsiteY48" fmla="*/ 151679 h 355841"/>
                <a:gd name="connsiteX49" fmla="*/ 126074 w 823913"/>
                <a:gd name="connsiteY49" fmla="*/ 148934 h 355841"/>
                <a:gd name="connsiteX50" fmla="*/ 135392 w 823913"/>
                <a:gd name="connsiteY50" fmla="*/ 146187 h 355841"/>
                <a:gd name="connsiteX51" fmla="*/ 144162 w 823913"/>
                <a:gd name="connsiteY51" fmla="*/ 143442 h 355841"/>
                <a:gd name="connsiteX52" fmla="*/ 823913 w 823913"/>
                <a:gd name="connsiteY52" fmla="*/ 0 h 3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3913" h="355841">
                  <a:moveTo>
                    <a:pt x="823913" y="0"/>
                  </a:moveTo>
                  <a:lnTo>
                    <a:pt x="823913" y="56353"/>
                  </a:lnTo>
                  <a:lnTo>
                    <a:pt x="783965" y="65296"/>
                  </a:lnTo>
                  <a:lnTo>
                    <a:pt x="720498" y="79380"/>
                  </a:lnTo>
                  <a:lnTo>
                    <a:pt x="658125" y="95090"/>
                  </a:lnTo>
                  <a:lnTo>
                    <a:pt x="595753" y="111342"/>
                  </a:lnTo>
                  <a:lnTo>
                    <a:pt x="564565" y="119467"/>
                  </a:lnTo>
                  <a:lnTo>
                    <a:pt x="533379" y="128678"/>
                  </a:lnTo>
                  <a:lnTo>
                    <a:pt x="502739" y="137886"/>
                  </a:lnTo>
                  <a:lnTo>
                    <a:pt x="471553" y="147637"/>
                  </a:lnTo>
                  <a:lnTo>
                    <a:pt x="504381" y="145470"/>
                  </a:lnTo>
                  <a:lnTo>
                    <a:pt x="536115" y="142221"/>
                  </a:lnTo>
                  <a:lnTo>
                    <a:pt x="568396" y="138970"/>
                  </a:lnTo>
                  <a:lnTo>
                    <a:pt x="600129" y="135177"/>
                  </a:lnTo>
                  <a:lnTo>
                    <a:pt x="664691" y="127594"/>
                  </a:lnTo>
                  <a:lnTo>
                    <a:pt x="728705" y="118384"/>
                  </a:lnTo>
                  <a:lnTo>
                    <a:pt x="792173" y="108633"/>
                  </a:lnTo>
                  <a:lnTo>
                    <a:pt x="823913" y="103215"/>
                  </a:lnTo>
                  <a:lnTo>
                    <a:pt x="823913" y="355841"/>
                  </a:lnTo>
                  <a:lnTo>
                    <a:pt x="3195" y="355841"/>
                  </a:lnTo>
                  <a:lnTo>
                    <a:pt x="2194" y="350494"/>
                  </a:lnTo>
                  <a:lnTo>
                    <a:pt x="1097" y="340608"/>
                  </a:lnTo>
                  <a:lnTo>
                    <a:pt x="548" y="331822"/>
                  </a:lnTo>
                  <a:lnTo>
                    <a:pt x="0" y="322484"/>
                  </a:lnTo>
                  <a:lnTo>
                    <a:pt x="548" y="313698"/>
                  </a:lnTo>
                  <a:lnTo>
                    <a:pt x="1097" y="304360"/>
                  </a:lnTo>
                  <a:lnTo>
                    <a:pt x="2194" y="295574"/>
                  </a:lnTo>
                  <a:lnTo>
                    <a:pt x="3288" y="287335"/>
                  </a:lnTo>
                  <a:lnTo>
                    <a:pt x="5482" y="278547"/>
                  </a:lnTo>
                  <a:lnTo>
                    <a:pt x="7675" y="270310"/>
                  </a:lnTo>
                  <a:lnTo>
                    <a:pt x="9867" y="261522"/>
                  </a:lnTo>
                  <a:lnTo>
                    <a:pt x="13704" y="253283"/>
                  </a:lnTo>
                  <a:lnTo>
                    <a:pt x="16992" y="245046"/>
                  </a:lnTo>
                  <a:lnTo>
                    <a:pt x="20829" y="237358"/>
                  </a:lnTo>
                  <a:lnTo>
                    <a:pt x="24667" y="230218"/>
                  </a:lnTo>
                  <a:lnTo>
                    <a:pt x="29601" y="222528"/>
                  </a:lnTo>
                  <a:lnTo>
                    <a:pt x="34533" y="215388"/>
                  </a:lnTo>
                  <a:lnTo>
                    <a:pt x="40014" y="208250"/>
                  </a:lnTo>
                  <a:lnTo>
                    <a:pt x="45496" y="201658"/>
                  </a:lnTo>
                  <a:lnTo>
                    <a:pt x="50977" y="195067"/>
                  </a:lnTo>
                  <a:lnTo>
                    <a:pt x="57555" y="189026"/>
                  </a:lnTo>
                  <a:lnTo>
                    <a:pt x="64134" y="182986"/>
                  </a:lnTo>
                  <a:lnTo>
                    <a:pt x="70712" y="177494"/>
                  </a:lnTo>
                  <a:lnTo>
                    <a:pt x="78385" y="172550"/>
                  </a:lnTo>
                  <a:lnTo>
                    <a:pt x="85510" y="167607"/>
                  </a:lnTo>
                  <a:lnTo>
                    <a:pt x="92636" y="162664"/>
                  </a:lnTo>
                  <a:lnTo>
                    <a:pt x="100858" y="158819"/>
                  </a:lnTo>
                  <a:lnTo>
                    <a:pt x="109080" y="154975"/>
                  </a:lnTo>
                  <a:lnTo>
                    <a:pt x="117851" y="151679"/>
                  </a:lnTo>
                  <a:lnTo>
                    <a:pt x="126074" y="148934"/>
                  </a:lnTo>
                  <a:lnTo>
                    <a:pt x="135392" y="146187"/>
                  </a:lnTo>
                  <a:lnTo>
                    <a:pt x="144162" y="14344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869443" y="1443187"/>
            <a:ext cx="825362" cy="1873736"/>
            <a:chOff x="6134238" y="1515577"/>
            <a:chExt cx="825362" cy="1873736"/>
          </a:xfrm>
        </p:grpSpPr>
        <p:sp>
          <p:nvSpPr>
            <p:cNvPr id="63" name="任意多边形 62"/>
            <p:cNvSpPr/>
            <p:nvPr/>
          </p:nvSpPr>
          <p:spPr>
            <a:xfrm>
              <a:off x="6135688" y="1940283"/>
              <a:ext cx="579912" cy="138565"/>
            </a:xfrm>
            <a:custGeom>
              <a:avLst/>
              <a:gdLst>
                <a:gd name="connsiteX0" fmla="*/ 579912 w 579912"/>
                <a:gd name="connsiteY0" fmla="*/ 0 h 138565"/>
                <a:gd name="connsiteX1" fmla="*/ 549272 w 579912"/>
                <a:gd name="connsiteY1" fmla="*/ 9889 h 138565"/>
                <a:gd name="connsiteX2" fmla="*/ 518086 w 579912"/>
                <a:gd name="connsiteY2" fmla="*/ 19228 h 138565"/>
                <a:gd name="connsiteX3" fmla="*/ 486900 w 579912"/>
                <a:gd name="connsiteY3" fmla="*/ 28566 h 138565"/>
                <a:gd name="connsiteX4" fmla="*/ 455712 w 579912"/>
                <a:gd name="connsiteY4" fmla="*/ 36807 h 138565"/>
                <a:gd name="connsiteX5" fmla="*/ 393341 w 579912"/>
                <a:gd name="connsiteY5" fmla="*/ 53837 h 138565"/>
                <a:gd name="connsiteX6" fmla="*/ 330967 w 579912"/>
                <a:gd name="connsiteY6" fmla="*/ 69219 h 138565"/>
                <a:gd name="connsiteX7" fmla="*/ 268046 w 579912"/>
                <a:gd name="connsiteY7" fmla="*/ 84051 h 138565"/>
                <a:gd name="connsiteX8" fmla="*/ 205674 w 579912"/>
                <a:gd name="connsiteY8" fmla="*/ 97786 h 138565"/>
                <a:gd name="connsiteX9" fmla="*/ 142206 w 579912"/>
                <a:gd name="connsiteY9" fmla="*/ 110970 h 138565"/>
                <a:gd name="connsiteX10" fmla="*/ 78739 w 579912"/>
                <a:gd name="connsiteY10" fmla="*/ 124154 h 138565"/>
                <a:gd name="connsiteX11" fmla="*/ 15818 w 579912"/>
                <a:gd name="connsiteY11" fmla="*/ 135690 h 138565"/>
                <a:gd name="connsiteX12" fmla="*/ 0 w 579912"/>
                <a:gd name="connsiteY12" fmla="*/ 138565 h 138565"/>
                <a:gd name="connsiteX13" fmla="*/ 0 w 579912"/>
                <a:gd name="connsiteY13" fmla="*/ 88107 h 138565"/>
                <a:gd name="connsiteX14" fmla="*/ 6519 w 579912"/>
                <a:gd name="connsiteY14" fmla="*/ 86798 h 138565"/>
                <a:gd name="connsiteX15" fmla="*/ 69438 w 579912"/>
                <a:gd name="connsiteY15" fmla="*/ 73614 h 138565"/>
                <a:gd name="connsiteX16" fmla="*/ 132904 w 579912"/>
                <a:gd name="connsiteY16" fmla="*/ 61527 h 138565"/>
                <a:gd name="connsiteX17" fmla="*/ 195825 w 579912"/>
                <a:gd name="connsiteY17" fmla="*/ 50542 h 138565"/>
                <a:gd name="connsiteX18" fmla="*/ 259292 w 579912"/>
                <a:gd name="connsiteY18" fmla="*/ 39554 h 138565"/>
                <a:gd name="connsiteX19" fmla="*/ 323308 w 579912"/>
                <a:gd name="connsiteY19" fmla="*/ 30214 h 138565"/>
                <a:gd name="connsiteX20" fmla="*/ 387322 w 579912"/>
                <a:gd name="connsiteY20" fmla="*/ 20326 h 138565"/>
                <a:gd name="connsiteX21" fmla="*/ 451336 w 579912"/>
                <a:gd name="connsiteY21" fmla="*/ 12636 h 138565"/>
                <a:gd name="connsiteX22" fmla="*/ 483069 w 579912"/>
                <a:gd name="connsiteY22" fmla="*/ 8790 h 138565"/>
                <a:gd name="connsiteX23" fmla="*/ 515350 w 579912"/>
                <a:gd name="connsiteY23" fmla="*/ 6043 h 138565"/>
                <a:gd name="connsiteX24" fmla="*/ 547631 w 579912"/>
                <a:gd name="connsiteY24" fmla="*/ 2747 h 138565"/>
                <a:gd name="connsiteX25" fmla="*/ 579912 w 579912"/>
                <a:gd name="connsiteY25" fmla="*/ 0 h 1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565">
                  <a:moveTo>
                    <a:pt x="579912" y="0"/>
                  </a:moveTo>
                  <a:lnTo>
                    <a:pt x="549272" y="9889"/>
                  </a:lnTo>
                  <a:lnTo>
                    <a:pt x="518086" y="19228"/>
                  </a:lnTo>
                  <a:lnTo>
                    <a:pt x="486900" y="28566"/>
                  </a:lnTo>
                  <a:lnTo>
                    <a:pt x="455712" y="36807"/>
                  </a:lnTo>
                  <a:lnTo>
                    <a:pt x="393341" y="53837"/>
                  </a:lnTo>
                  <a:lnTo>
                    <a:pt x="330967" y="69219"/>
                  </a:lnTo>
                  <a:lnTo>
                    <a:pt x="268046" y="84051"/>
                  </a:lnTo>
                  <a:lnTo>
                    <a:pt x="205674" y="97786"/>
                  </a:lnTo>
                  <a:lnTo>
                    <a:pt x="142206" y="110970"/>
                  </a:lnTo>
                  <a:lnTo>
                    <a:pt x="78739" y="124154"/>
                  </a:lnTo>
                  <a:lnTo>
                    <a:pt x="15818" y="135690"/>
                  </a:lnTo>
                  <a:lnTo>
                    <a:pt x="0" y="138565"/>
                  </a:lnTo>
                  <a:lnTo>
                    <a:pt x="0" y="88107"/>
                  </a:lnTo>
                  <a:lnTo>
                    <a:pt x="6519" y="86798"/>
                  </a:lnTo>
                  <a:lnTo>
                    <a:pt x="69438" y="73614"/>
                  </a:lnTo>
                  <a:lnTo>
                    <a:pt x="132904" y="61527"/>
                  </a:lnTo>
                  <a:lnTo>
                    <a:pt x="195825" y="50542"/>
                  </a:lnTo>
                  <a:lnTo>
                    <a:pt x="259292" y="39554"/>
                  </a:lnTo>
                  <a:lnTo>
                    <a:pt x="323308" y="30214"/>
                  </a:lnTo>
                  <a:lnTo>
                    <a:pt x="387322" y="20326"/>
                  </a:lnTo>
                  <a:lnTo>
                    <a:pt x="451336" y="12636"/>
                  </a:lnTo>
                  <a:lnTo>
                    <a:pt x="483069" y="8790"/>
                  </a:lnTo>
                  <a:lnTo>
                    <a:pt x="515350" y="6043"/>
                  </a:lnTo>
                  <a:lnTo>
                    <a:pt x="547631" y="2747"/>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6135688" y="2463456"/>
              <a:ext cx="579912" cy="138428"/>
            </a:xfrm>
            <a:custGeom>
              <a:avLst/>
              <a:gdLst>
                <a:gd name="connsiteX0" fmla="*/ 579912 w 579912"/>
                <a:gd name="connsiteY0" fmla="*/ 0 h 138428"/>
                <a:gd name="connsiteX1" fmla="*/ 549272 w 579912"/>
                <a:gd name="connsiteY1" fmla="*/ 9889 h 138428"/>
                <a:gd name="connsiteX2" fmla="*/ 518086 w 579912"/>
                <a:gd name="connsiteY2" fmla="*/ 19229 h 138428"/>
                <a:gd name="connsiteX3" fmla="*/ 486900 w 579912"/>
                <a:gd name="connsiteY3" fmla="*/ 28567 h 138428"/>
                <a:gd name="connsiteX4" fmla="*/ 455712 w 579912"/>
                <a:gd name="connsiteY4" fmla="*/ 36807 h 138428"/>
                <a:gd name="connsiteX5" fmla="*/ 393341 w 579912"/>
                <a:gd name="connsiteY5" fmla="*/ 53289 h 138428"/>
                <a:gd name="connsiteX6" fmla="*/ 330967 w 579912"/>
                <a:gd name="connsiteY6" fmla="*/ 68669 h 138428"/>
                <a:gd name="connsiteX7" fmla="*/ 268046 w 579912"/>
                <a:gd name="connsiteY7" fmla="*/ 83503 h 138428"/>
                <a:gd name="connsiteX8" fmla="*/ 205674 w 579912"/>
                <a:gd name="connsiteY8" fmla="*/ 97236 h 138428"/>
                <a:gd name="connsiteX9" fmla="*/ 142206 w 579912"/>
                <a:gd name="connsiteY9" fmla="*/ 110970 h 138428"/>
                <a:gd name="connsiteX10" fmla="*/ 78739 w 579912"/>
                <a:gd name="connsiteY10" fmla="*/ 123605 h 138428"/>
                <a:gd name="connsiteX11" fmla="*/ 15818 w 579912"/>
                <a:gd name="connsiteY11" fmla="*/ 135690 h 138428"/>
                <a:gd name="connsiteX12" fmla="*/ 0 w 579912"/>
                <a:gd name="connsiteY12" fmla="*/ 138428 h 138428"/>
                <a:gd name="connsiteX13" fmla="*/ 0 w 579912"/>
                <a:gd name="connsiteY13" fmla="*/ 87122 h 138428"/>
                <a:gd name="connsiteX14" fmla="*/ 6519 w 579912"/>
                <a:gd name="connsiteY14" fmla="*/ 85699 h 138428"/>
                <a:gd name="connsiteX15" fmla="*/ 69438 w 579912"/>
                <a:gd name="connsiteY15" fmla="*/ 73614 h 138428"/>
                <a:gd name="connsiteX16" fmla="*/ 132904 w 579912"/>
                <a:gd name="connsiteY16" fmla="*/ 61528 h 138428"/>
                <a:gd name="connsiteX17" fmla="*/ 195825 w 579912"/>
                <a:gd name="connsiteY17" fmla="*/ 50542 h 138428"/>
                <a:gd name="connsiteX18" fmla="*/ 259292 w 579912"/>
                <a:gd name="connsiteY18" fmla="*/ 39554 h 138428"/>
                <a:gd name="connsiteX19" fmla="*/ 323308 w 579912"/>
                <a:gd name="connsiteY19" fmla="*/ 29666 h 138428"/>
                <a:gd name="connsiteX20" fmla="*/ 387322 w 579912"/>
                <a:gd name="connsiteY20" fmla="*/ 20326 h 138428"/>
                <a:gd name="connsiteX21" fmla="*/ 451336 w 579912"/>
                <a:gd name="connsiteY21" fmla="*/ 12087 h 138428"/>
                <a:gd name="connsiteX22" fmla="*/ 483069 w 579912"/>
                <a:gd name="connsiteY22" fmla="*/ 8790 h 138428"/>
                <a:gd name="connsiteX23" fmla="*/ 515350 w 579912"/>
                <a:gd name="connsiteY23" fmla="*/ 4946 h 138428"/>
                <a:gd name="connsiteX24" fmla="*/ 547631 w 579912"/>
                <a:gd name="connsiteY24" fmla="*/ 2199 h 138428"/>
                <a:gd name="connsiteX25" fmla="*/ 579912 w 579912"/>
                <a:gd name="connsiteY25" fmla="*/ 0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428">
                  <a:moveTo>
                    <a:pt x="579912" y="0"/>
                  </a:moveTo>
                  <a:lnTo>
                    <a:pt x="549272" y="9889"/>
                  </a:lnTo>
                  <a:lnTo>
                    <a:pt x="518086" y="19229"/>
                  </a:lnTo>
                  <a:lnTo>
                    <a:pt x="486900" y="28567"/>
                  </a:lnTo>
                  <a:lnTo>
                    <a:pt x="455712" y="36807"/>
                  </a:lnTo>
                  <a:lnTo>
                    <a:pt x="393341" y="53289"/>
                  </a:lnTo>
                  <a:lnTo>
                    <a:pt x="330967" y="68669"/>
                  </a:lnTo>
                  <a:lnTo>
                    <a:pt x="268046" y="83503"/>
                  </a:lnTo>
                  <a:lnTo>
                    <a:pt x="205674" y="97236"/>
                  </a:lnTo>
                  <a:lnTo>
                    <a:pt x="142206" y="110970"/>
                  </a:lnTo>
                  <a:lnTo>
                    <a:pt x="78739" y="123605"/>
                  </a:lnTo>
                  <a:lnTo>
                    <a:pt x="15818" y="135690"/>
                  </a:lnTo>
                  <a:lnTo>
                    <a:pt x="0" y="138428"/>
                  </a:lnTo>
                  <a:lnTo>
                    <a:pt x="0" y="87122"/>
                  </a:lnTo>
                  <a:lnTo>
                    <a:pt x="6519" y="85699"/>
                  </a:lnTo>
                  <a:lnTo>
                    <a:pt x="69438" y="73614"/>
                  </a:lnTo>
                  <a:lnTo>
                    <a:pt x="132904" y="61528"/>
                  </a:lnTo>
                  <a:lnTo>
                    <a:pt x="195825" y="50542"/>
                  </a:lnTo>
                  <a:lnTo>
                    <a:pt x="259292" y="39554"/>
                  </a:lnTo>
                  <a:lnTo>
                    <a:pt x="323308" y="29666"/>
                  </a:lnTo>
                  <a:lnTo>
                    <a:pt x="387322" y="20326"/>
                  </a:lnTo>
                  <a:lnTo>
                    <a:pt x="451336" y="12087"/>
                  </a:lnTo>
                  <a:lnTo>
                    <a:pt x="483069" y="8790"/>
                  </a:lnTo>
                  <a:lnTo>
                    <a:pt x="515350" y="4946"/>
                  </a:lnTo>
                  <a:lnTo>
                    <a:pt x="547631" y="219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6135688" y="2986629"/>
              <a:ext cx="579912" cy="136506"/>
            </a:xfrm>
            <a:custGeom>
              <a:avLst/>
              <a:gdLst>
                <a:gd name="connsiteX0" fmla="*/ 579912 w 579912"/>
                <a:gd name="connsiteY0" fmla="*/ 0 h 136506"/>
                <a:gd name="connsiteX1" fmla="*/ 549272 w 579912"/>
                <a:gd name="connsiteY1" fmla="*/ 10294 h 136506"/>
                <a:gd name="connsiteX2" fmla="*/ 518086 w 579912"/>
                <a:gd name="connsiteY2" fmla="*/ 18961 h 136506"/>
                <a:gd name="connsiteX3" fmla="*/ 486900 w 579912"/>
                <a:gd name="connsiteY3" fmla="*/ 27628 h 136506"/>
                <a:gd name="connsiteX4" fmla="*/ 455712 w 579912"/>
                <a:gd name="connsiteY4" fmla="*/ 36838 h 136506"/>
                <a:gd name="connsiteX5" fmla="*/ 393341 w 579912"/>
                <a:gd name="connsiteY5" fmla="*/ 53090 h 136506"/>
                <a:gd name="connsiteX6" fmla="*/ 330967 w 579912"/>
                <a:gd name="connsiteY6" fmla="*/ 67716 h 136506"/>
                <a:gd name="connsiteX7" fmla="*/ 268046 w 579912"/>
                <a:gd name="connsiteY7" fmla="*/ 82343 h 136506"/>
                <a:gd name="connsiteX8" fmla="*/ 205674 w 579912"/>
                <a:gd name="connsiteY8" fmla="*/ 96427 h 136506"/>
                <a:gd name="connsiteX9" fmla="*/ 142206 w 579912"/>
                <a:gd name="connsiteY9" fmla="*/ 108887 h 136506"/>
                <a:gd name="connsiteX10" fmla="*/ 78739 w 579912"/>
                <a:gd name="connsiteY10" fmla="*/ 121888 h 136506"/>
                <a:gd name="connsiteX11" fmla="*/ 15818 w 579912"/>
                <a:gd name="connsiteY11" fmla="*/ 133806 h 136506"/>
                <a:gd name="connsiteX12" fmla="*/ 0 w 579912"/>
                <a:gd name="connsiteY12" fmla="*/ 136506 h 136506"/>
                <a:gd name="connsiteX13" fmla="*/ 0 w 579912"/>
                <a:gd name="connsiteY13" fmla="*/ 86399 h 136506"/>
                <a:gd name="connsiteX14" fmla="*/ 6519 w 579912"/>
                <a:gd name="connsiteY14" fmla="*/ 85052 h 136506"/>
                <a:gd name="connsiteX15" fmla="*/ 69438 w 579912"/>
                <a:gd name="connsiteY15" fmla="*/ 72591 h 136506"/>
                <a:gd name="connsiteX16" fmla="*/ 132904 w 579912"/>
                <a:gd name="connsiteY16" fmla="*/ 60673 h 136506"/>
                <a:gd name="connsiteX17" fmla="*/ 195825 w 579912"/>
                <a:gd name="connsiteY17" fmla="*/ 49297 h 136506"/>
                <a:gd name="connsiteX18" fmla="*/ 259292 w 579912"/>
                <a:gd name="connsiteY18" fmla="*/ 39005 h 136506"/>
                <a:gd name="connsiteX19" fmla="*/ 323308 w 579912"/>
                <a:gd name="connsiteY19" fmla="*/ 29253 h 136506"/>
                <a:gd name="connsiteX20" fmla="*/ 387322 w 579912"/>
                <a:gd name="connsiteY20" fmla="*/ 20044 h 136506"/>
                <a:gd name="connsiteX21" fmla="*/ 451336 w 579912"/>
                <a:gd name="connsiteY21" fmla="*/ 12459 h 136506"/>
                <a:gd name="connsiteX22" fmla="*/ 483069 w 579912"/>
                <a:gd name="connsiteY22" fmla="*/ 8668 h 136506"/>
                <a:gd name="connsiteX23" fmla="*/ 515350 w 579912"/>
                <a:gd name="connsiteY23" fmla="*/ 5418 h 136506"/>
                <a:gd name="connsiteX24" fmla="*/ 547631 w 579912"/>
                <a:gd name="connsiteY24" fmla="*/ 2709 h 136506"/>
                <a:gd name="connsiteX25" fmla="*/ 579912 w 579912"/>
                <a:gd name="connsiteY25" fmla="*/ 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6506">
                  <a:moveTo>
                    <a:pt x="579912" y="0"/>
                  </a:moveTo>
                  <a:lnTo>
                    <a:pt x="549272" y="10294"/>
                  </a:lnTo>
                  <a:lnTo>
                    <a:pt x="518086" y="18961"/>
                  </a:lnTo>
                  <a:lnTo>
                    <a:pt x="486900" y="27628"/>
                  </a:lnTo>
                  <a:lnTo>
                    <a:pt x="455712" y="36838"/>
                  </a:lnTo>
                  <a:lnTo>
                    <a:pt x="393341" y="53090"/>
                  </a:lnTo>
                  <a:lnTo>
                    <a:pt x="330967" y="67716"/>
                  </a:lnTo>
                  <a:lnTo>
                    <a:pt x="268046" y="82343"/>
                  </a:lnTo>
                  <a:lnTo>
                    <a:pt x="205674" y="96427"/>
                  </a:lnTo>
                  <a:lnTo>
                    <a:pt x="142206" y="108887"/>
                  </a:lnTo>
                  <a:lnTo>
                    <a:pt x="78739" y="121888"/>
                  </a:lnTo>
                  <a:lnTo>
                    <a:pt x="15818" y="133806"/>
                  </a:lnTo>
                  <a:lnTo>
                    <a:pt x="0" y="136506"/>
                  </a:lnTo>
                  <a:lnTo>
                    <a:pt x="0" y="86399"/>
                  </a:lnTo>
                  <a:lnTo>
                    <a:pt x="6519" y="85052"/>
                  </a:lnTo>
                  <a:lnTo>
                    <a:pt x="69438" y="72591"/>
                  </a:lnTo>
                  <a:lnTo>
                    <a:pt x="132904" y="60673"/>
                  </a:lnTo>
                  <a:lnTo>
                    <a:pt x="195825" y="49297"/>
                  </a:lnTo>
                  <a:lnTo>
                    <a:pt x="259292" y="39005"/>
                  </a:lnTo>
                  <a:lnTo>
                    <a:pt x="323308" y="29253"/>
                  </a:lnTo>
                  <a:lnTo>
                    <a:pt x="387322" y="20044"/>
                  </a:lnTo>
                  <a:lnTo>
                    <a:pt x="451336" y="12459"/>
                  </a:lnTo>
                  <a:lnTo>
                    <a:pt x="483069" y="8668"/>
                  </a:lnTo>
                  <a:lnTo>
                    <a:pt x="515350" y="5418"/>
                  </a:lnTo>
                  <a:lnTo>
                    <a:pt x="547631" y="2709"/>
                  </a:lnTo>
                  <a:lnTo>
                    <a:pt x="579912"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6135688" y="1515577"/>
              <a:ext cx="86426" cy="308612"/>
            </a:xfrm>
            <a:custGeom>
              <a:avLst/>
              <a:gdLst>
                <a:gd name="connsiteX0" fmla="*/ 0 w 86426"/>
                <a:gd name="connsiteY0" fmla="*/ 0 h 308612"/>
                <a:gd name="connsiteX1" fmla="*/ 3676 w 86426"/>
                <a:gd name="connsiteY1" fmla="*/ 2365 h 308612"/>
                <a:gd name="connsiteX2" fmla="*/ 10800 w 86426"/>
                <a:gd name="connsiteY2" fmla="*/ 7302 h 308612"/>
                <a:gd name="connsiteX3" fmla="*/ 17376 w 86426"/>
                <a:gd name="connsiteY3" fmla="*/ 12237 h 308612"/>
                <a:gd name="connsiteX4" fmla="*/ 24500 w 86426"/>
                <a:gd name="connsiteY4" fmla="*/ 17722 h 308612"/>
                <a:gd name="connsiteX5" fmla="*/ 31076 w 86426"/>
                <a:gd name="connsiteY5" fmla="*/ 24303 h 308612"/>
                <a:gd name="connsiteX6" fmla="*/ 37105 w 86426"/>
                <a:gd name="connsiteY6" fmla="*/ 30335 h 308612"/>
                <a:gd name="connsiteX7" fmla="*/ 43132 w 86426"/>
                <a:gd name="connsiteY7" fmla="*/ 36369 h 308612"/>
                <a:gd name="connsiteX8" fmla="*/ 48614 w 86426"/>
                <a:gd name="connsiteY8" fmla="*/ 43498 h 308612"/>
                <a:gd name="connsiteX9" fmla="*/ 53546 w 86426"/>
                <a:gd name="connsiteY9" fmla="*/ 50628 h 308612"/>
                <a:gd name="connsiteX10" fmla="*/ 58477 w 86426"/>
                <a:gd name="connsiteY10" fmla="*/ 57757 h 308612"/>
                <a:gd name="connsiteX11" fmla="*/ 63409 w 86426"/>
                <a:gd name="connsiteY11" fmla="*/ 65984 h 308612"/>
                <a:gd name="connsiteX12" fmla="*/ 67246 w 86426"/>
                <a:gd name="connsiteY12" fmla="*/ 73660 h 308612"/>
                <a:gd name="connsiteX13" fmla="*/ 71082 w 86426"/>
                <a:gd name="connsiteY13" fmla="*/ 81887 h 308612"/>
                <a:gd name="connsiteX14" fmla="*/ 74370 w 86426"/>
                <a:gd name="connsiteY14" fmla="*/ 90114 h 308612"/>
                <a:gd name="connsiteX15" fmla="*/ 77109 w 86426"/>
                <a:gd name="connsiteY15" fmla="*/ 98890 h 308612"/>
                <a:gd name="connsiteX16" fmla="*/ 79850 w 86426"/>
                <a:gd name="connsiteY16" fmla="*/ 107664 h 308612"/>
                <a:gd name="connsiteX17" fmla="*/ 82041 w 86426"/>
                <a:gd name="connsiteY17" fmla="*/ 116988 h 308612"/>
                <a:gd name="connsiteX18" fmla="*/ 84235 w 86426"/>
                <a:gd name="connsiteY18" fmla="*/ 126310 h 308612"/>
                <a:gd name="connsiteX19" fmla="*/ 85329 w 86426"/>
                <a:gd name="connsiteY19" fmla="*/ 135086 h 308612"/>
                <a:gd name="connsiteX20" fmla="*/ 85879 w 86426"/>
                <a:gd name="connsiteY20" fmla="*/ 144408 h 308612"/>
                <a:gd name="connsiteX21" fmla="*/ 86426 w 86426"/>
                <a:gd name="connsiteY21" fmla="*/ 153184 h 308612"/>
                <a:gd name="connsiteX22" fmla="*/ 85879 w 86426"/>
                <a:gd name="connsiteY22" fmla="*/ 162506 h 308612"/>
                <a:gd name="connsiteX23" fmla="*/ 85329 w 86426"/>
                <a:gd name="connsiteY23" fmla="*/ 171282 h 308612"/>
                <a:gd name="connsiteX24" fmla="*/ 84235 w 86426"/>
                <a:gd name="connsiteY24" fmla="*/ 180058 h 308612"/>
                <a:gd name="connsiteX25" fmla="*/ 82590 w 86426"/>
                <a:gd name="connsiteY25" fmla="*/ 189380 h 308612"/>
                <a:gd name="connsiteX26" fmla="*/ 80397 w 86426"/>
                <a:gd name="connsiteY26" fmla="*/ 197607 h 308612"/>
                <a:gd name="connsiteX27" fmla="*/ 78206 w 86426"/>
                <a:gd name="connsiteY27" fmla="*/ 206383 h 308612"/>
                <a:gd name="connsiteX28" fmla="*/ 75465 w 86426"/>
                <a:gd name="connsiteY28" fmla="*/ 214608 h 308612"/>
                <a:gd name="connsiteX29" fmla="*/ 72726 w 86426"/>
                <a:gd name="connsiteY29" fmla="*/ 222286 h 308612"/>
                <a:gd name="connsiteX30" fmla="*/ 69438 w 86426"/>
                <a:gd name="connsiteY30" fmla="*/ 230513 h 308612"/>
                <a:gd name="connsiteX31" fmla="*/ 65602 w 86426"/>
                <a:gd name="connsiteY31" fmla="*/ 238191 h 308612"/>
                <a:gd name="connsiteX32" fmla="*/ 60670 w 86426"/>
                <a:gd name="connsiteY32" fmla="*/ 246418 h 308612"/>
                <a:gd name="connsiteX33" fmla="*/ 56285 w 86426"/>
                <a:gd name="connsiteY33" fmla="*/ 253547 h 308612"/>
                <a:gd name="connsiteX34" fmla="*/ 51353 w 86426"/>
                <a:gd name="connsiteY34" fmla="*/ 260677 h 308612"/>
                <a:gd name="connsiteX35" fmla="*/ 46421 w 86426"/>
                <a:gd name="connsiteY35" fmla="*/ 267806 h 308612"/>
                <a:gd name="connsiteX36" fmla="*/ 40393 w 86426"/>
                <a:gd name="connsiteY36" fmla="*/ 274387 h 308612"/>
                <a:gd name="connsiteX37" fmla="*/ 34912 w 86426"/>
                <a:gd name="connsiteY37" fmla="*/ 280421 h 308612"/>
                <a:gd name="connsiteX38" fmla="*/ 28885 w 86426"/>
                <a:gd name="connsiteY38" fmla="*/ 287002 h 308612"/>
                <a:gd name="connsiteX39" fmla="*/ 21761 w 86426"/>
                <a:gd name="connsiteY39" fmla="*/ 293034 h 308612"/>
                <a:gd name="connsiteX40" fmla="*/ 15185 w 86426"/>
                <a:gd name="connsiteY40" fmla="*/ 297970 h 308612"/>
                <a:gd name="connsiteX41" fmla="*/ 8061 w 86426"/>
                <a:gd name="connsiteY41" fmla="*/ 303454 h 308612"/>
                <a:gd name="connsiteX42" fmla="*/ 388 w 86426"/>
                <a:gd name="connsiteY42" fmla="*/ 308390 h 308612"/>
                <a:gd name="connsiteX43" fmla="*/ 0 w 86426"/>
                <a:gd name="connsiteY43" fmla="*/ 308612 h 308612"/>
                <a:gd name="connsiteX44" fmla="*/ 0 w 86426"/>
                <a:gd name="connsiteY44" fmla="*/ 0 h 30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426" h="308612">
                  <a:moveTo>
                    <a:pt x="0" y="0"/>
                  </a:moveTo>
                  <a:lnTo>
                    <a:pt x="3676" y="2365"/>
                  </a:lnTo>
                  <a:lnTo>
                    <a:pt x="10800" y="7302"/>
                  </a:lnTo>
                  <a:lnTo>
                    <a:pt x="17376" y="12237"/>
                  </a:lnTo>
                  <a:lnTo>
                    <a:pt x="24500" y="17722"/>
                  </a:lnTo>
                  <a:lnTo>
                    <a:pt x="31076" y="24303"/>
                  </a:lnTo>
                  <a:lnTo>
                    <a:pt x="37105" y="30335"/>
                  </a:lnTo>
                  <a:lnTo>
                    <a:pt x="43132" y="36369"/>
                  </a:lnTo>
                  <a:lnTo>
                    <a:pt x="48614" y="43498"/>
                  </a:lnTo>
                  <a:lnTo>
                    <a:pt x="53546" y="50628"/>
                  </a:lnTo>
                  <a:lnTo>
                    <a:pt x="58477" y="57757"/>
                  </a:lnTo>
                  <a:lnTo>
                    <a:pt x="63409" y="65984"/>
                  </a:lnTo>
                  <a:lnTo>
                    <a:pt x="67246" y="73660"/>
                  </a:lnTo>
                  <a:lnTo>
                    <a:pt x="71082" y="81887"/>
                  </a:lnTo>
                  <a:lnTo>
                    <a:pt x="74370" y="90114"/>
                  </a:lnTo>
                  <a:lnTo>
                    <a:pt x="77109" y="98890"/>
                  </a:lnTo>
                  <a:lnTo>
                    <a:pt x="79850" y="107664"/>
                  </a:lnTo>
                  <a:lnTo>
                    <a:pt x="82041" y="116988"/>
                  </a:lnTo>
                  <a:lnTo>
                    <a:pt x="84235" y="126310"/>
                  </a:lnTo>
                  <a:lnTo>
                    <a:pt x="85329" y="135086"/>
                  </a:lnTo>
                  <a:lnTo>
                    <a:pt x="85879" y="144408"/>
                  </a:lnTo>
                  <a:lnTo>
                    <a:pt x="86426" y="153184"/>
                  </a:lnTo>
                  <a:lnTo>
                    <a:pt x="85879" y="162506"/>
                  </a:lnTo>
                  <a:lnTo>
                    <a:pt x="85329" y="171282"/>
                  </a:lnTo>
                  <a:lnTo>
                    <a:pt x="84235" y="180058"/>
                  </a:lnTo>
                  <a:lnTo>
                    <a:pt x="82590" y="189380"/>
                  </a:lnTo>
                  <a:lnTo>
                    <a:pt x="80397" y="197607"/>
                  </a:lnTo>
                  <a:lnTo>
                    <a:pt x="78206" y="206383"/>
                  </a:lnTo>
                  <a:lnTo>
                    <a:pt x="75465" y="214608"/>
                  </a:lnTo>
                  <a:lnTo>
                    <a:pt x="72726" y="222286"/>
                  </a:lnTo>
                  <a:lnTo>
                    <a:pt x="69438" y="230513"/>
                  </a:lnTo>
                  <a:lnTo>
                    <a:pt x="65602" y="238191"/>
                  </a:lnTo>
                  <a:lnTo>
                    <a:pt x="60670" y="246418"/>
                  </a:lnTo>
                  <a:lnTo>
                    <a:pt x="56285" y="253547"/>
                  </a:lnTo>
                  <a:lnTo>
                    <a:pt x="51353" y="260677"/>
                  </a:lnTo>
                  <a:lnTo>
                    <a:pt x="46421" y="267806"/>
                  </a:lnTo>
                  <a:lnTo>
                    <a:pt x="40393" y="274387"/>
                  </a:lnTo>
                  <a:lnTo>
                    <a:pt x="34912" y="280421"/>
                  </a:lnTo>
                  <a:lnTo>
                    <a:pt x="28885" y="287002"/>
                  </a:lnTo>
                  <a:lnTo>
                    <a:pt x="21761" y="293034"/>
                  </a:lnTo>
                  <a:lnTo>
                    <a:pt x="15185" y="297970"/>
                  </a:lnTo>
                  <a:lnTo>
                    <a:pt x="8061" y="303454"/>
                  </a:lnTo>
                  <a:lnTo>
                    <a:pt x="388" y="308390"/>
                  </a:lnTo>
                  <a:lnTo>
                    <a:pt x="0" y="308612"/>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6135688" y="1836195"/>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5492 h 503724"/>
                <a:gd name="connsiteX6" fmla="*/ 694002 w 823912"/>
                <a:gd name="connsiteY6" fmla="*/ 7689 h 503724"/>
                <a:gd name="connsiteX7" fmla="*/ 702224 w 823912"/>
                <a:gd name="connsiteY7" fmla="*/ 10436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5264 h 503724"/>
                <a:gd name="connsiteX12" fmla="*/ 741143 w 823912"/>
                <a:gd name="connsiteY12" fmla="*/ 29659 h 503724"/>
                <a:gd name="connsiteX13" fmla="*/ 748269 w 823912"/>
                <a:gd name="connsiteY13" fmla="*/ 34600 h 503724"/>
                <a:gd name="connsiteX14" fmla="*/ 755394 w 823912"/>
                <a:gd name="connsiteY14" fmla="*/ 40093 h 503724"/>
                <a:gd name="connsiteX15" fmla="*/ 761972 w 823912"/>
                <a:gd name="connsiteY15" fmla="*/ 45585 h 503724"/>
                <a:gd name="connsiteX16" fmla="*/ 768550 w 823912"/>
                <a:gd name="connsiteY16" fmla="*/ 51627 h 503724"/>
                <a:gd name="connsiteX17" fmla="*/ 775127 w 823912"/>
                <a:gd name="connsiteY17" fmla="*/ 57668 h 503724"/>
                <a:gd name="connsiteX18" fmla="*/ 780608 w 823912"/>
                <a:gd name="connsiteY18" fmla="*/ 64259 h 503724"/>
                <a:gd name="connsiteX19" fmla="*/ 786090 w 823912"/>
                <a:gd name="connsiteY19" fmla="*/ 71399 h 503724"/>
                <a:gd name="connsiteX20" fmla="*/ 791024 w 823912"/>
                <a:gd name="connsiteY20" fmla="*/ 77988 h 503724"/>
                <a:gd name="connsiteX21" fmla="*/ 796505 w 823912"/>
                <a:gd name="connsiteY21" fmla="*/ 86227 h 503724"/>
                <a:gd name="connsiteX22" fmla="*/ 800890 w 823912"/>
                <a:gd name="connsiteY22" fmla="*/ 93367 h 503724"/>
                <a:gd name="connsiteX23" fmla="*/ 804727 w 823912"/>
                <a:gd name="connsiteY23" fmla="*/ 101056 h 503724"/>
                <a:gd name="connsiteX24" fmla="*/ 808564 w 823912"/>
                <a:gd name="connsiteY24" fmla="*/ 109843 h 503724"/>
                <a:gd name="connsiteX25" fmla="*/ 811853 w 823912"/>
                <a:gd name="connsiteY25" fmla="*/ 118080 h 503724"/>
                <a:gd name="connsiteX26" fmla="*/ 815143 w 823912"/>
                <a:gd name="connsiteY26" fmla="*/ 126868 h 503724"/>
                <a:gd name="connsiteX27" fmla="*/ 817883 w 823912"/>
                <a:gd name="connsiteY27" fmla="*/ 135656 h 503724"/>
                <a:gd name="connsiteX28" fmla="*/ 820075 w 823912"/>
                <a:gd name="connsiteY28" fmla="*/ 144443 h 503724"/>
                <a:gd name="connsiteX29" fmla="*/ 821719 w 823912"/>
                <a:gd name="connsiteY29" fmla="*/ 153780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576 h 503724"/>
                <a:gd name="connsiteX34" fmla="*/ 822816 w 823912"/>
                <a:gd name="connsiteY34" fmla="*/ 199364 h 503724"/>
                <a:gd name="connsiteX35" fmla="*/ 821719 w 823912"/>
                <a:gd name="connsiteY35" fmla="*/ 208152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989 h 503724"/>
                <a:gd name="connsiteX41" fmla="*/ 806920 w 823912"/>
                <a:gd name="connsiteY41" fmla="*/ 258679 h 503724"/>
                <a:gd name="connsiteX42" fmla="*/ 803083 w 823912"/>
                <a:gd name="connsiteY42" fmla="*/ 266368 h 503724"/>
                <a:gd name="connsiteX43" fmla="*/ 798698 w 823912"/>
                <a:gd name="connsiteY43" fmla="*/ 274056 h 503724"/>
                <a:gd name="connsiteX44" fmla="*/ 794312 w 823912"/>
                <a:gd name="connsiteY44" fmla="*/ 281196 h 503724"/>
                <a:gd name="connsiteX45" fmla="*/ 788830 w 823912"/>
                <a:gd name="connsiteY45" fmla="*/ 288885 h 503724"/>
                <a:gd name="connsiteX46" fmla="*/ 783898 w 823912"/>
                <a:gd name="connsiteY46" fmla="*/ 295476 h 503724"/>
                <a:gd name="connsiteX47" fmla="*/ 778417 w 823912"/>
                <a:gd name="connsiteY47" fmla="*/ 302067 h 503724"/>
                <a:gd name="connsiteX48" fmla="*/ 772386 w 823912"/>
                <a:gd name="connsiteY48" fmla="*/ 309207 h 503724"/>
                <a:gd name="connsiteX49" fmla="*/ 766357 w 823912"/>
                <a:gd name="connsiteY49" fmla="*/ 315248 h 503724"/>
                <a:gd name="connsiteX50" fmla="*/ 759779 w 823912"/>
                <a:gd name="connsiteY50" fmla="*/ 320740 h 503724"/>
                <a:gd name="connsiteX51" fmla="*/ 753203 w 823912"/>
                <a:gd name="connsiteY51" fmla="*/ 326232 h 503724"/>
                <a:gd name="connsiteX52" fmla="*/ 745528 w 823912"/>
                <a:gd name="connsiteY52" fmla="*/ 331724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9 h 503724"/>
                <a:gd name="connsiteX57" fmla="*/ 706061 w 823912"/>
                <a:gd name="connsiteY57" fmla="*/ 352593 h 503724"/>
                <a:gd name="connsiteX58" fmla="*/ 697839 w 823912"/>
                <a:gd name="connsiteY58" fmla="*/ 355340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42652 h 503724"/>
                <a:gd name="connsiteX63" fmla="*/ 15818 w 823912"/>
                <a:gd name="connsiteY63" fmla="*/ 239777 h 503724"/>
                <a:gd name="connsiteX64" fmla="*/ 78739 w 823912"/>
                <a:gd name="connsiteY64" fmla="*/ 228241 h 503724"/>
                <a:gd name="connsiteX65" fmla="*/ 142206 w 823912"/>
                <a:gd name="connsiteY65" fmla="*/ 215057 h 503724"/>
                <a:gd name="connsiteX66" fmla="*/ 205674 w 823912"/>
                <a:gd name="connsiteY66" fmla="*/ 201873 h 503724"/>
                <a:gd name="connsiteX67" fmla="*/ 268046 w 823912"/>
                <a:gd name="connsiteY67" fmla="*/ 188138 h 503724"/>
                <a:gd name="connsiteX68" fmla="*/ 330967 w 823912"/>
                <a:gd name="connsiteY68" fmla="*/ 173306 h 503724"/>
                <a:gd name="connsiteX69" fmla="*/ 393341 w 823912"/>
                <a:gd name="connsiteY69" fmla="*/ 157924 h 503724"/>
                <a:gd name="connsiteX70" fmla="*/ 455712 w 823912"/>
                <a:gd name="connsiteY70" fmla="*/ 140894 h 503724"/>
                <a:gd name="connsiteX71" fmla="*/ 486900 w 823912"/>
                <a:gd name="connsiteY71" fmla="*/ 132653 h 503724"/>
                <a:gd name="connsiteX72" fmla="*/ 518086 w 823912"/>
                <a:gd name="connsiteY72" fmla="*/ 123315 h 503724"/>
                <a:gd name="connsiteX73" fmla="*/ 549272 w 823912"/>
                <a:gd name="connsiteY73" fmla="*/ 113976 h 503724"/>
                <a:gd name="connsiteX74" fmla="*/ 579912 w 823912"/>
                <a:gd name="connsiteY74" fmla="*/ 104087 h 503724"/>
                <a:gd name="connsiteX75" fmla="*/ 547631 w 823912"/>
                <a:gd name="connsiteY75" fmla="*/ 106834 h 503724"/>
                <a:gd name="connsiteX76" fmla="*/ 515350 w 823912"/>
                <a:gd name="connsiteY76" fmla="*/ 110130 h 503724"/>
                <a:gd name="connsiteX77" fmla="*/ 483069 w 823912"/>
                <a:gd name="connsiteY77" fmla="*/ 112877 h 503724"/>
                <a:gd name="connsiteX78" fmla="*/ 451336 w 823912"/>
                <a:gd name="connsiteY78" fmla="*/ 116723 h 503724"/>
                <a:gd name="connsiteX79" fmla="*/ 387322 w 823912"/>
                <a:gd name="connsiteY79" fmla="*/ 124413 h 503724"/>
                <a:gd name="connsiteX80" fmla="*/ 323308 w 823912"/>
                <a:gd name="connsiteY80" fmla="*/ 134301 h 503724"/>
                <a:gd name="connsiteX81" fmla="*/ 259292 w 823912"/>
                <a:gd name="connsiteY81" fmla="*/ 143641 h 503724"/>
                <a:gd name="connsiteX82" fmla="*/ 195825 w 823912"/>
                <a:gd name="connsiteY82" fmla="*/ 154629 h 503724"/>
                <a:gd name="connsiteX83" fmla="*/ 132904 w 823912"/>
                <a:gd name="connsiteY83" fmla="*/ 165614 h 503724"/>
                <a:gd name="connsiteX84" fmla="*/ 69438 w 823912"/>
                <a:gd name="connsiteY84" fmla="*/ 177701 h 503724"/>
                <a:gd name="connsiteX85" fmla="*/ 6519 w 823912"/>
                <a:gd name="connsiteY85" fmla="*/ 190885 h 503724"/>
                <a:gd name="connsiteX86" fmla="*/ 0 w 823912"/>
                <a:gd name="connsiteY86" fmla="*/ 192194 h 503724"/>
                <a:gd name="connsiteX87" fmla="*/ 0 w 823912"/>
                <a:gd name="connsiteY87" fmla="*/ 131989 h 503724"/>
                <a:gd name="connsiteX88" fmla="*/ 604654 w 823912"/>
                <a:gd name="connsiteY88" fmla="*/ 4395 h 503724"/>
                <a:gd name="connsiteX89" fmla="*/ 613973 w 823912"/>
                <a:gd name="connsiteY89" fmla="*/ 2197 h 503724"/>
                <a:gd name="connsiteX90" fmla="*/ 622743 w 823912"/>
                <a:gd name="connsiteY90" fmla="*/ 1099 h 503724"/>
                <a:gd name="connsiteX91" fmla="*/ 632611 w 823912"/>
                <a:gd name="connsiteY91" fmla="*/ 551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5492"/>
                  </a:lnTo>
                  <a:lnTo>
                    <a:pt x="694002" y="7689"/>
                  </a:lnTo>
                  <a:lnTo>
                    <a:pt x="702224" y="10436"/>
                  </a:lnTo>
                  <a:lnTo>
                    <a:pt x="710446" y="13731"/>
                  </a:lnTo>
                  <a:lnTo>
                    <a:pt x="718668" y="17027"/>
                  </a:lnTo>
                  <a:lnTo>
                    <a:pt x="726343" y="20871"/>
                  </a:lnTo>
                  <a:lnTo>
                    <a:pt x="734016" y="25264"/>
                  </a:lnTo>
                  <a:lnTo>
                    <a:pt x="741143" y="29659"/>
                  </a:lnTo>
                  <a:lnTo>
                    <a:pt x="748269" y="34600"/>
                  </a:lnTo>
                  <a:lnTo>
                    <a:pt x="755394" y="40093"/>
                  </a:lnTo>
                  <a:lnTo>
                    <a:pt x="761972" y="45585"/>
                  </a:lnTo>
                  <a:lnTo>
                    <a:pt x="768550" y="51627"/>
                  </a:lnTo>
                  <a:lnTo>
                    <a:pt x="775127" y="57668"/>
                  </a:lnTo>
                  <a:lnTo>
                    <a:pt x="780608" y="64259"/>
                  </a:lnTo>
                  <a:lnTo>
                    <a:pt x="786090" y="71399"/>
                  </a:lnTo>
                  <a:lnTo>
                    <a:pt x="791024" y="77988"/>
                  </a:lnTo>
                  <a:lnTo>
                    <a:pt x="796505" y="86227"/>
                  </a:lnTo>
                  <a:lnTo>
                    <a:pt x="800890" y="93367"/>
                  </a:lnTo>
                  <a:lnTo>
                    <a:pt x="804727" y="101056"/>
                  </a:lnTo>
                  <a:lnTo>
                    <a:pt x="808564" y="109843"/>
                  </a:lnTo>
                  <a:lnTo>
                    <a:pt x="811853" y="118080"/>
                  </a:lnTo>
                  <a:lnTo>
                    <a:pt x="815143" y="126868"/>
                  </a:lnTo>
                  <a:lnTo>
                    <a:pt x="817883" y="135656"/>
                  </a:lnTo>
                  <a:lnTo>
                    <a:pt x="820075" y="144443"/>
                  </a:lnTo>
                  <a:lnTo>
                    <a:pt x="821719" y="153780"/>
                  </a:lnTo>
                  <a:lnTo>
                    <a:pt x="822816" y="163116"/>
                  </a:lnTo>
                  <a:lnTo>
                    <a:pt x="823365" y="172452"/>
                  </a:lnTo>
                  <a:lnTo>
                    <a:pt x="823912" y="181240"/>
                  </a:lnTo>
                  <a:lnTo>
                    <a:pt x="823365" y="190576"/>
                  </a:lnTo>
                  <a:lnTo>
                    <a:pt x="822816" y="199364"/>
                  </a:lnTo>
                  <a:lnTo>
                    <a:pt x="821719" y="208152"/>
                  </a:lnTo>
                  <a:lnTo>
                    <a:pt x="820624" y="216939"/>
                  </a:lnTo>
                  <a:lnTo>
                    <a:pt x="818431" y="225176"/>
                  </a:lnTo>
                  <a:lnTo>
                    <a:pt x="816237" y="233964"/>
                  </a:lnTo>
                  <a:lnTo>
                    <a:pt x="812949" y="242203"/>
                  </a:lnTo>
                  <a:lnTo>
                    <a:pt x="810209" y="250989"/>
                  </a:lnTo>
                  <a:lnTo>
                    <a:pt x="806920" y="258679"/>
                  </a:lnTo>
                  <a:lnTo>
                    <a:pt x="803083" y="266368"/>
                  </a:lnTo>
                  <a:lnTo>
                    <a:pt x="798698" y="274056"/>
                  </a:lnTo>
                  <a:lnTo>
                    <a:pt x="794312" y="281196"/>
                  </a:lnTo>
                  <a:lnTo>
                    <a:pt x="788830" y="288885"/>
                  </a:lnTo>
                  <a:lnTo>
                    <a:pt x="783898" y="295476"/>
                  </a:lnTo>
                  <a:lnTo>
                    <a:pt x="778417" y="302067"/>
                  </a:lnTo>
                  <a:lnTo>
                    <a:pt x="772386" y="309207"/>
                  </a:lnTo>
                  <a:lnTo>
                    <a:pt x="766357" y="315248"/>
                  </a:lnTo>
                  <a:lnTo>
                    <a:pt x="759779" y="320740"/>
                  </a:lnTo>
                  <a:lnTo>
                    <a:pt x="753203" y="326232"/>
                  </a:lnTo>
                  <a:lnTo>
                    <a:pt x="745528" y="331724"/>
                  </a:lnTo>
                  <a:lnTo>
                    <a:pt x="738402" y="336667"/>
                  </a:lnTo>
                  <a:lnTo>
                    <a:pt x="730180" y="341060"/>
                  </a:lnTo>
                  <a:lnTo>
                    <a:pt x="722505" y="344904"/>
                  </a:lnTo>
                  <a:lnTo>
                    <a:pt x="714832" y="348749"/>
                  </a:lnTo>
                  <a:lnTo>
                    <a:pt x="706061" y="352593"/>
                  </a:lnTo>
                  <a:lnTo>
                    <a:pt x="697839" y="355340"/>
                  </a:lnTo>
                  <a:lnTo>
                    <a:pt x="688520" y="358085"/>
                  </a:lnTo>
                  <a:lnTo>
                    <a:pt x="679750" y="360283"/>
                  </a:lnTo>
                  <a:lnTo>
                    <a:pt x="0" y="503724"/>
                  </a:lnTo>
                  <a:lnTo>
                    <a:pt x="0" y="242652"/>
                  </a:lnTo>
                  <a:lnTo>
                    <a:pt x="15818" y="239777"/>
                  </a:lnTo>
                  <a:lnTo>
                    <a:pt x="78739" y="228241"/>
                  </a:lnTo>
                  <a:lnTo>
                    <a:pt x="142206" y="215057"/>
                  </a:lnTo>
                  <a:lnTo>
                    <a:pt x="205674" y="201873"/>
                  </a:lnTo>
                  <a:lnTo>
                    <a:pt x="268046" y="188138"/>
                  </a:lnTo>
                  <a:lnTo>
                    <a:pt x="330967" y="173306"/>
                  </a:lnTo>
                  <a:lnTo>
                    <a:pt x="393341" y="157924"/>
                  </a:lnTo>
                  <a:lnTo>
                    <a:pt x="455712" y="140894"/>
                  </a:lnTo>
                  <a:lnTo>
                    <a:pt x="486900" y="132653"/>
                  </a:lnTo>
                  <a:lnTo>
                    <a:pt x="518086" y="123315"/>
                  </a:lnTo>
                  <a:lnTo>
                    <a:pt x="549272" y="113976"/>
                  </a:lnTo>
                  <a:lnTo>
                    <a:pt x="579912" y="104087"/>
                  </a:lnTo>
                  <a:lnTo>
                    <a:pt x="547631" y="106834"/>
                  </a:lnTo>
                  <a:lnTo>
                    <a:pt x="515350" y="110130"/>
                  </a:lnTo>
                  <a:lnTo>
                    <a:pt x="483069" y="112877"/>
                  </a:lnTo>
                  <a:lnTo>
                    <a:pt x="451336" y="116723"/>
                  </a:lnTo>
                  <a:lnTo>
                    <a:pt x="387322" y="124413"/>
                  </a:lnTo>
                  <a:lnTo>
                    <a:pt x="323308" y="134301"/>
                  </a:lnTo>
                  <a:lnTo>
                    <a:pt x="259292" y="143641"/>
                  </a:lnTo>
                  <a:lnTo>
                    <a:pt x="195825" y="154629"/>
                  </a:lnTo>
                  <a:lnTo>
                    <a:pt x="132904" y="165614"/>
                  </a:lnTo>
                  <a:lnTo>
                    <a:pt x="69438" y="177701"/>
                  </a:lnTo>
                  <a:lnTo>
                    <a:pt x="6519" y="190885"/>
                  </a:lnTo>
                  <a:lnTo>
                    <a:pt x="0" y="192194"/>
                  </a:lnTo>
                  <a:lnTo>
                    <a:pt x="0" y="131989"/>
                  </a:lnTo>
                  <a:lnTo>
                    <a:pt x="604654" y="4395"/>
                  </a:lnTo>
                  <a:lnTo>
                    <a:pt x="613973" y="2197"/>
                  </a:lnTo>
                  <a:lnTo>
                    <a:pt x="622743" y="1099"/>
                  </a:lnTo>
                  <a:lnTo>
                    <a:pt x="632611" y="551"/>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6135688" y="2362109"/>
              <a:ext cx="823912" cy="501607"/>
            </a:xfrm>
            <a:custGeom>
              <a:avLst/>
              <a:gdLst>
                <a:gd name="connsiteX0" fmla="*/ 641380 w 823912"/>
                <a:gd name="connsiteY0" fmla="*/ 0 h 501607"/>
                <a:gd name="connsiteX1" fmla="*/ 650150 w 823912"/>
                <a:gd name="connsiteY1" fmla="*/ 0 h 501607"/>
                <a:gd name="connsiteX2" fmla="*/ 659469 w 823912"/>
                <a:gd name="connsiteY2" fmla="*/ 1094 h 501607"/>
                <a:gd name="connsiteX3" fmla="*/ 667691 w 823912"/>
                <a:gd name="connsiteY3" fmla="*/ 1641 h 501607"/>
                <a:gd name="connsiteX4" fmla="*/ 677010 w 823912"/>
                <a:gd name="connsiteY4" fmla="*/ 3282 h 501607"/>
                <a:gd name="connsiteX5" fmla="*/ 685232 w 823912"/>
                <a:gd name="connsiteY5" fmla="*/ 4923 h 501607"/>
                <a:gd name="connsiteX6" fmla="*/ 694002 w 823912"/>
                <a:gd name="connsiteY6" fmla="*/ 8204 h 501607"/>
                <a:gd name="connsiteX7" fmla="*/ 702224 w 823912"/>
                <a:gd name="connsiteY7" fmla="*/ 10392 h 501607"/>
                <a:gd name="connsiteX8" fmla="*/ 710446 w 823912"/>
                <a:gd name="connsiteY8" fmla="*/ 13672 h 501607"/>
                <a:gd name="connsiteX9" fmla="*/ 718668 w 823912"/>
                <a:gd name="connsiteY9" fmla="*/ 16954 h 501607"/>
                <a:gd name="connsiteX10" fmla="*/ 726343 w 823912"/>
                <a:gd name="connsiteY10" fmla="*/ 20783 h 501607"/>
                <a:gd name="connsiteX11" fmla="*/ 734016 w 823912"/>
                <a:gd name="connsiteY11" fmla="*/ 24611 h 501607"/>
                <a:gd name="connsiteX12" fmla="*/ 741143 w 823912"/>
                <a:gd name="connsiteY12" fmla="*/ 29532 h 501607"/>
                <a:gd name="connsiteX13" fmla="*/ 748269 w 823912"/>
                <a:gd name="connsiteY13" fmla="*/ 34455 h 501607"/>
                <a:gd name="connsiteX14" fmla="*/ 755394 w 823912"/>
                <a:gd name="connsiteY14" fmla="*/ 39925 h 501607"/>
                <a:gd name="connsiteX15" fmla="*/ 761972 w 823912"/>
                <a:gd name="connsiteY15" fmla="*/ 45393 h 501607"/>
                <a:gd name="connsiteX16" fmla="*/ 768550 w 823912"/>
                <a:gd name="connsiteY16" fmla="*/ 51409 h 501607"/>
                <a:gd name="connsiteX17" fmla="*/ 775127 w 823912"/>
                <a:gd name="connsiteY17" fmla="*/ 57426 h 501607"/>
                <a:gd name="connsiteX18" fmla="*/ 780608 w 823912"/>
                <a:gd name="connsiteY18" fmla="*/ 63988 h 501607"/>
                <a:gd name="connsiteX19" fmla="*/ 786090 w 823912"/>
                <a:gd name="connsiteY19" fmla="*/ 71098 h 501607"/>
                <a:gd name="connsiteX20" fmla="*/ 791024 w 823912"/>
                <a:gd name="connsiteY20" fmla="*/ 77660 h 501607"/>
                <a:gd name="connsiteX21" fmla="*/ 796505 w 823912"/>
                <a:gd name="connsiteY21" fmla="*/ 85317 h 501607"/>
                <a:gd name="connsiteX22" fmla="*/ 800890 w 823912"/>
                <a:gd name="connsiteY22" fmla="*/ 92973 h 501607"/>
                <a:gd name="connsiteX23" fmla="*/ 804727 w 823912"/>
                <a:gd name="connsiteY23" fmla="*/ 100631 h 501607"/>
                <a:gd name="connsiteX24" fmla="*/ 808564 w 823912"/>
                <a:gd name="connsiteY24" fmla="*/ 109380 h 501607"/>
                <a:gd name="connsiteX25" fmla="*/ 811853 w 823912"/>
                <a:gd name="connsiteY25" fmla="*/ 117585 h 501607"/>
                <a:gd name="connsiteX26" fmla="*/ 815143 w 823912"/>
                <a:gd name="connsiteY26" fmla="*/ 125787 h 501607"/>
                <a:gd name="connsiteX27" fmla="*/ 817883 w 823912"/>
                <a:gd name="connsiteY27" fmla="*/ 135086 h 501607"/>
                <a:gd name="connsiteX28" fmla="*/ 820075 w 823912"/>
                <a:gd name="connsiteY28" fmla="*/ 143836 h 501607"/>
                <a:gd name="connsiteX29" fmla="*/ 821719 w 823912"/>
                <a:gd name="connsiteY29" fmla="*/ 153134 h 501607"/>
                <a:gd name="connsiteX30" fmla="*/ 822816 w 823912"/>
                <a:gd name="connsiteY30" fmla="*/ 162431 h 501607"/>
                <a:gd name="connsiteX31" fmla="*/ 823365 w 823912"/>
                <a:gd name="connsiteY31" fmla="*/ 171727 h 501607"/>
                <a:gd name="connsiteX32" fmla="*/ 823912 w 823912"/>
                <a:gd name="connsiteY32" fmla="*/ 180479 h 501607"/>
                <a:gd name="connsiteX33" fmla="*/ 823365 w 823912"/>
                <a:gd name="connsiteY33" fmla="*/ 189775 h 501607"/>
                <a:gd name="connsiteX34" fmla="*/ 822816 w 823912"/>
                <a:gd name="connsiteY34" fmla="*/ 198527 h 501607"/>
                <a:gd name="connsiteX35" fmla="*/ 821719 w 823912"/>
                <a:gd name="connsiteY35" fmla="*/ 206729 h 501607"/>
                <a:gd name="connsiteX36" fmla="*/ 820624 w 823912"/>
                <a:gd name="connsiteY36" fmla="*/ 216028 h 501607"/>
                <a:gd name="connsiteX37" fmla="*/ 818431 w 823912"/>
                <a:gd name="connsiteY37" fmla="*/ 224230 h 501607"/>
                <a:gd name="connsiteX38" fmla="*/ 816237 w 823912"/>
                <a:gd name="connsiteY38" fmla="*/ 232982 h 501607"/>
                <a:gd name="connsiteX39" fmla="*/ 812949 w 823912"/>
                <a:gd name="connsiteY39" fmla="*/ 241185 h 501607"/>
                <a:gd name="connsiteX40" fmla="*/ 810209 w 823912"/>
                <a:gd name="connsiteY40" fmla="*/ 249934 h 501607"/>
                <a:gd name="connsiteX41" fmla="*/ 806920 w 823912"/>
                <a:gd name="connsiteY41" fmla="*/ 257592 h 501607"/>
                <a:gd name="connsiteX42" fmla="*/ 803083 w 823912"/>
                <a:gd name="connsiteY42" fmla="*/ 265247 h 501607"/>
                <a:gd name="connsiteX43" fmla="*/ 798698 w 823912"/>
                <a:gd name="connsiteY43" fmla="*/ 272905 h 501607"/>
                <a:gd name="connsiteX44" fmla="*/ 794312 w 823912"/>
                <a:gd name="connsiteY44" fmla="*/ 280015 h 501607"/>
                <a:gd name="connsiteX45" fmla="*/ 788830 w 823912"/>
                <a:gd name="connsiteY45" fmla="*/ 287124 h 501607"/>
                <a:gd name="connsiteX46" fmla="*/ 783898 w 823912"/>
                <a:gd name="connsiteY46" fmla="*/ 294235 h 501607"/>
                <a:gd name="connsiteX47" fmla="*/ 778417 w 823912"/>
                <a:gd name="connsiteY47" fmla="*/ 300797 h 501607"/>
                <a:gd name="connsiteX48" fmla="*/ 772386 w 823912"/>
                <a:gd name="connsiteY48" fmla="*/ 307360 h 501607"/>
                <a:gd name="connsiteX49" fmla="*/ 766357 w 823912"/>
                <a:gd name="connsiteY49" fmla="*/ 313922 h 501607"/>
                <a:gd name="connsiteX50" fmla="*/ 759779 w 823912"/>
                <a:gd name="connsiteY50" fmla="*/ 319392 h 501607"/>
                <a:gd name="connsiteX51" fmla="*/ 753203 w 823912"/>
                <a:gd name="connsiteY51" fmla="*/ 324861 h 501607"/>
                <a:gd name="connsiteX52" fmla="*/ 745528 w 823912"/>
                <a:gd name="connsiteY52" fmla="*/ 330329 h 501607"/>
                <a:gd name="connsiteX53" fmla="*/ 738402 w 823912"/>
                <a:gd name="connsiteY53" fmla="*/ 335252 h 501607"/>
                <a:gd name="connsiteX54" fmla="*/ 730180 w 823912"/>
                <a:gd name="connsiteY54" fmla="*/ 339627 h 501607"/>
                <a:gd name="connsiteX55" fmla="*/ 722505 w 823912"/>
                <a:gd name="connsiteY55" fmla="*/ 343456 h 501607"/>
                <a:gd name="connsiteX56" fmla="*/ 714832 w 823912"/>
                <a:gd name="connsiteY56" fmla="*/ 347283 h 501607"/>
                <a:gd name="connsiteX57" fmla="*/ 706061 w 823912"/>
                <a:gd name="connsiteY57" fmla="*/ 351112 h 501607"/>
                <a:gd name="connsiteX58" fmla="*/ 697839 w 823912"/>
                <a:gd name="connsiteY58" fmla="*/ 353847 h 501607"/>
                <a:gd name="connsiteX59" fmla="*/ 688520 w 823912"/>
                <a:gd name="connsiteY59" fmla="*/ 356582 h 501607"/>
                <a:gd name="connsiteX60" fmla="*/ 679750 w 823912"/>
                <a:gd name="connsiteY60" fmla="*/ 358769 h 501607"/>
                <a:gd name="connsiteX61" fmla="*/ 0 w 823912"/>
                <a:gd name="connsiteY61" fmla="*/ 501607 h 501607"/>
                <a:gd name="connsiteX62" fmla="*/ 0 w 823912"/>
                <a:gd name="connsiteY62" fmla="*/ 239776 h 501607"/>
                <a:gd name="connsiteX63" fmla="*/ 15818 w 823912"/>
                <a:gd name="connsiteY63" fmla="*/ 237038 h 501607"/>
                <a:gd name="connsiteX64" fmla="*/ 78739 w 823912"/>
                <a:gd name="connsiteY64" fmla="*/ 224953 h 501607"/>
                <a:gd name="connsiteX65" fmla="*/ 142206 w 823912"/>
                <a:gd name="connsiteY65" fmla="*/ 212318 h 501607"/>
                <a:gd name="connsiteX66" fmla="*/ 205674 w 823912"/>
                <a:gd name="connsiteY66" fmla="*/ 198584 h 501607"/>
                <a:gd name="connsiteX67" fmla="*/ 268046 w 823912"/>
                <a:gd name="connsiteY67" fmla="*/ 184851 h 501607"/>
                <a:gd name="connsiteX68" fmla="*/ 330967 w 823912"/>
                <a:gd name="connsiteY68" fmla="*/ 170017 h 501607"/>
                <a:gd name="connsiteX69" fmla="*/ 393341 w 823912"/>
                <a:gd name="connsiteY69" fmla="*/ 154637 h 501607"/>
                <a:gd name="connsiteX70" fmla="*/ 455712 w 823912"/>
                <a:gd name="connsiteY70" fmla="*/ 138155 h 501607"/>
                <a:gd name="connsiteX71" fmla="*/ 486900 w 823912"/>
                <a:gd name="connsiteY71" fmla="*/ 129915 h 501607"/>
                <a:gd name="connsiteX72" fmla="*/ 518086 w 823912"/>
                <a:gd name="connsiteY72" fmla="*/ 120577 h 501607"/>
                <a:gd name="connsiteX73" fmla="*/ 549272 w 823912"/>
                <a:gd name="connsiteY73" fmla="*/ 111237 h 501607"/>
                <a:gd name="connsiteX74" fmla="*/ 579912 w 823912"/>
                <a:gd name="connsiteY74" fmla="*/ 101348 h 501607"/>
                <a:gd name="connsiteX75" fmla="*/ 547631 w 823912"/>
                <a:gd name="connsiteY75" fmla="*/ 103547 h 501607"/>
                <a:gd name="connsiteX76" fmla="*/ 515350 w 823912"/>
                <a:gd name="connsiteY76" fmla="*/ 106294 h 501607"/>
                <a:gd name="connsiteX77" fmla="*/ 483069 w 823912"/>
                <a:gd name="connsiteY77" fmla="*/ 110138 h 501607"/>
                <a:gd name="connsiteX78" fmla="*/ 451336 w 823912"/>
                <a:gd name="connsiteY78" fmla="*/ 113435 h 501607"/>
                <a:gd name="connsiteX79" fmla="*/ 387322 w 823912"/>
                <a:gd name="connsiteY79" fmla="*/ 121674 h 501607"/>
                <a:gd name="connsiteX80" fmla="*/ 323308 w 823912"/>
                <a:gd name="connsiteY80" fmla="*/ 131014 h 501607"/>
                <a:gd name="connsiteX81" fmla="*/ 259292 w 823912"/>
                <a:gd name="connsiteY81" fmla="*/ 140902 h 501607"/>
                <a:gd name="connsiteX82" fmla="*/ 195825 w 823912"/>
                <a:gd name="connsiteY82" fmla="*/ 151890 h 501607"/>
                <a:gd name="connsiteX83" fmla="*/ 132904 w 823912"/>
                <a:gd name="connsiteY83" fmla="*/ 162876 h 501607"/>
                <a:gd name="connsiteX84" fmla="*/ 69438 w 823912"/>
                <a:gd name="connsiteY84" fmla="*/ 174962 h 501607"/>
                <a:gd name="connsiteX85" fmla="*/ 6519 w 823912"/>
                <a:gd name="connsiteY85" fmla="*/ 187047 h 501607"/>
                <a:gd name="connsiteX86" fmla="*/ 0 w 823912"/>
                <a:gd name="connsiteY86" fmla="*/ 188470 h 501607"/>
                <a:gd name="connsiteX87" fmla="*/ 0 w 823912"/>
                <a:gd name="connsiteY87" fmla="*/ 131130 h 501607"/>
                <a:gd name="connsiteX88" fmla="*/ 604654 w 823912"/>
                <a:gd name="connsiteY88" fmla="*/ 3829 h 501607"/>
                <a:gd name="connsiteX89" fmla="*/ 613973 w 823912"/>
                <a:gd name="connsiteY89" fmla="*/ 2188 h 501607"/>
                <a:gd name="connsiteX90" fmla="*/ 622743 w 823912"/>
                <a:gd name="connsiteY90" fmla="*/ 1094 h 501607"/>
                <a:gd name="connsiteX91" fmla="*/ 632611 w 823912"/>
                <a:gd name="connsiteY91" fmla="*/ 547 h 501607"/>
                <a:gd name="connsiteX92" fmla="*/ 641380 w 823912"/>
                <a:gd name="connsiteY92" fmla="*/ 0 h 50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1607">
                  <a:moveTo>
                    <a:pt x="641380" y="0"/>
                  </a:moveTo>
                  <a:lnTo>
                    <a:pt x="650150" y="0"/>
                  </a:lnTo>
                  <a:lnTo>
                    <a:pt x="659469" y="1094"/>
                  </a:lnTo>
                  <a:lnTo>
                    <a:pt x="667691" y="1641"/>
                  </a:lnTo>
                  <a:lnTo>
                    <a:pt x="677010" y="3282"/>
                  </a:lnTo>
                  <a:lnTo>
                    <a:pt x="685232" y="4923"/>
                  </a:lnTo>
                  <a:lnTo>
                    <a:pt x="694002" y="8204"/>
                  </a:lnTo>
                  <a:lnTo>
                    <a:pt x="702224" y="10392"/>
                  </a:lnTo>
                  <a:lnTo>
                    <a:pt x="710446" y="13672"/>
                  </a:lnTo>
                  <a:lnTo>
                    <a:pt x="718668" y="16954"/>
                  </a:lnTo>
                  <a:lnTo>
                    <a:pt x="726343" y="20783"/>
                  </a:lnTo>
                  <a:lnTo>
                    <a:pt x="734016" y="24611"/>
                  </a:lnTo>
                  <a:lnTo>
                    <a:pt x="741143" y="29532"/>
                  </a:lnTo>
                  <a:lnTo>
                    <a:pt x="748269" y="34455"/>
                  </a:lnTo>
                  <a:lnTo>
                    <a:pt x="755394" y="39925"/>
                  </a:lnTo>
                  <a:lnTo>
                    <a:pt x="761972" y="45393"/>
                  </a:lnTo>
                  <a:lnTo>
                    <a:pt x="768550" y="51409"/>
                  </a:lnTo>
                  <a:lnTo>
                    <a:pt x="775127" y="57426"/>
                  </a:lnTo>
                  <a:lnTo>
                    <a:pt x="780608" y="63988"/>
                  </a:lnTo>
                  <a:lnTo>
                    <a:pt x="786090" y="71098"/>
                  </a:lnTo>
                  <a:lnTo>
                    <a:pt x="791024" y="77660"/>
                  </a:lnTo>
                  <a:lnTo>
                    <a:pt x="796505" y="85317"/>
                  </a:lnTo>
                  <a:lnTo>
                    <a:pt x="800890" y="92973"/>
                  </a:lnTo>
                  <a:lnTo>
                    <a:pt x="804727" y="100631"/>
                  </a:lnTo>
                  <a:lnTo>
                    <a:pt x="808564" y="109380"/>
                  </a:lnTo>
                  <a:lnTo>
                    <a:pt x="811853" y="117585"/>
                  </a:lnTo>
                  <a:lnTo>
                    <a:pt x="815143" y="125787"/>
                  </a:lnTo>
                  <a:lnTo>
                    <a:pt x="817883" y="135086"/>
                  </a:lnTo>
                  <a:lnTo>
                    <a:pt x="820075" y="143836"/>
                  </a:lnTo>
                  <a:lnTo>
                    <a:pt x="821719" y="153134"/>
                  </a:lnTo>
                  <a:lnTo>
                    <a:pt x="822816" y="162431"/>
                  </a:lnTo>
                  <a:lnTo>
                    <a:pt x="823365" y="171727"/>
                  </a:lnTo>
                  <a:lnTo>
                    <a:pt x="823912" y="180479"/>
                  </a:lnTo>
                  <a:lnTo>
                    <a:pt x="823365" y="189775"/>
                  </a:lnTo>
                  <a:lnTo>
                    <a:pt x="822816" y="198527"/>
                  </a:lnTo>
                  <a:lnTo>
                    <a:pt x="821719" y="206729"/>
                  </a:lnTo>
                  <a:lnTo>
                    <a:pt x="820624" y="216028"/>
                  </a:lnTo>
                  <a:lnTo>
                    <a:pt x="818431" y="224230"/>
                  </a:lnTo>
                  <a:lnTo>
                    <a:pt x="816237" y="232982"/>
                  </a:lnTo>
                  <a:lnTo>
                    <a:pt x="812949" y="241185"/>
                  </a:lnTo>
                  <a:lnTo>
                    <a:pt x="810209" y="249934"/>
                  </a:lnTo>
                  <a:lnTo>
                    <a:pt x="806920" y="257592"/>
                  </a:lnTo>
                  <a:lnTo>
                    <a:pt x="803083" y="265247"/>
                  </a:lnTo>
                  <a:lnTo>
                    <a:pt x="798698" y="272905"/>
                  </a:lnTo>
                  <a:lnTo>
                    <a:pt x="794312" y="280015"/>
                  </a:lnTo>
                  <a:lnTo>
                    <a:pt x="788830" y="287124"/>
                  </a:lnTo>
                  <a:lnTo>
                    <a:pt x="783898" y="294235"/>
                  </a:lnTo>
                  <a:lnTo>
                    <a:pt x="778417" y="300797"/>
                  </a:lnTo>
                  <a:lnTo>
                    <a:pt x="772386" y="307360"/>
                  </a:lnTo>
                  <a:lnTo>
                    <a:pt x="766357" y="313922"/>
                  </a:lnTo>
                  <a:lnTo>
                    <a:pt x="759779" y="319392"/>
                  </a:lnTo>
                  <a:lnTo>
                    <a:pt x="753203" y="324861"/>
                  </a:lnTo>
                  <a:lnTo>
                    <a:pt x="745528" y="330329"/>
                  </a:lnTo>
                  <a:lnTo>
                    <a:pt x="738402" y="335252"/>
                  </a:lnTo>
                  <a:lnTo>
                    <a:pt x="730180" y="339627"/>
                  </a:lnTo>
                  <a:lnTo>
                    <a:pt x="722505" y="343456"/>
                  </a:lnTo>
                  <a:lnTo>
                    <a:pt x="714832" y="347283"/>
                  </a:lnTo>
                  <a:lnTo>
                    <a:pt x="706061" y="351112"/>
                  </a:lnTo>
                  <a:lnTo>
                    <a:pt x="697839" y="353847"/>
                  </a:lnTo>
                  <a:lnTo>
                    <a:pt x="688520" y="356582"/>
                  </a:lnTo>
                  <a:lnTo>
                    <a:pt x="679750" y="358769"/>
                  </a:lnTo>
                  <a:lnTo>
                    <a:pt x="0" y="501607"/>
                  </a:lnTo>
                  <a:lnTo>
                    <a:pt x="0" y="239776"/>
                  </a:lnTo>
                  <a:lnTo>
                    <a:pt x="15818" y="237038"/>
                  </a:lnTo>
                  <a:lnTo>
                    <a:pt x="78739" y="224953"/>
                  </a:lnTo>
                  <a:lnTo>
                    <a:pt x="142206" y="212318"/>
                  </a:lnTo>
                  <a:lnTo>
                    <a:pt x="205674" y="198584"/>
                  </a:lnTo>
                  <a:lnTo>
                    <a:pt x="268046" y="184851"/>
                  </a:lnTo>
                  <a:lnTo>
                    <a:pt x="330967" y="170017"/>
                  </a:lnTo>
                  <a:lnTo>
                    <a:pt x="393341" y="154637"/>
                  </a:lnTo>
                  <a:lnTo>
                    <a:pt x="455712" y="138155"/>
                  </a:lnTo>
                  <a:lnTo>
                    <a:pt x="486900" y="129915"/>
                  </a:lnTo>
                  <a:lnTo>
                    <a:pt x="518086" y="120577"/>
                  </a:lnTo>
                  <a:lnTo>
                    <a:pt x="549272" y="111237"/>
                  </a:lnTo>
                  <a:lnTo>
                    <a:pt x="579912" y="101348"/>
                  </a:lnTo>
                  <a:lnTo>
                    <a:pt x="547631" y="103547"/>
                  </a:lnTo>
                  <a:lnTo>
                    <a:pt x="515350" y="106294"/>
                  </a:lnTo>
                  <a:lnTo>
                    <a:pt x="483069" y="110138"/>
                  </a:lnTo>
                  <a:lnTo>
                    <a:pt x="451336" y="113435"/>
                  </a:lnTo>
                  <a:lnTo>
                    <a:pt x="387322" y="121674"/>
                  </a:lnTo>
                  <a:lnTo>
                    <a:pt x="323308" y="131014"/>
                  </a:lnTo>
                  <a:lnTo>
                    <a:pt x="259292" y="140902"/>
                  </a:lnTo>
                  <a:lnTo>
                    <a:pt x="195825" y="151890"/>
                  </a:lnTo>
                  <a:lnTo>
                    <a:pt x="132904" y="162876"/>
                  </a:lnTo>
                  <a:lnTo>
                    <a:pt x="69438" y="174962"/>
                  </a:lnTo>
                  <a:lnTo>
                    <a:pt x="6519" y="187047"/>
                  </a:lnTo>
                  <a:lnTo>
                    <a:pt x="0" y="188470"/>
                  </a:lnTo>
                  <a:lnTo>
                    <a:pt x="0" y="131130"/>
                  </a:lnTo>
                  <a:lnTo>
                    <a:pt x="604654" y="3829"/>
                  </a:lnTo>
                  <a:lnTo>
                    <a:pt x="613973" y="2188"/>
                  </a:lnTo>
                  <a:lnTo>
                    <a:pt x="622743" y="1094"/>
                  </a:lnTo>
                  <a:lnTo>
                    <a:pt x="632611" y="547"/>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6135688" y="2885282"/>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4943 h 503724"/>
                <a:gd name="connsiteX6" fmla="*/ 694002 w 823912"/>
                <a:gd name="connsiteY6" fmla="*/ 8239 h 503724"/>
                <a:gd name="connsiteX7" fmla="*/ 702224 w 823912"/>
                <a:gd name="connsiteY7" fmla="*/ 10435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4715 h 503724"/>
                <a:gd name="connsiteX12" fmla="*/ 741143 w 823912"/>
                <a:gd name="connsiteY12" fmla="*/ 30207 h 503724"/>
                <a:gd name="connsiteX13" fmla="*/ 748269 w 823912"/>
                <a:gd name="connsiteY13" fmla="*/ 34600 h 503724"/>
                <a:gd name="connsiteX14" fmla="*/ 755394 w 823912"/>
                <a:gd name="connsiteY14" fmla="*/ 40092 h 503724"/>
                <a:gd name="connsiteX15" fmla="*/ 761972 w 823912"/>
                <a:gd name="connsiteY15" fmla="*/ 45584 h 503724"/>
                <a:gd name="connsiteX16" fmla="*/ 768550 w 823912"/>
                <a:gd name="connsiteY16" fmla="*/ 51627 h 503724"/>
                <a:gd name="connsiteX17" fmla="*/ 775127 w 823912"/>
                <a:gd name="connsiteY17" fmla="*/ 57667 h 503724"/>
                <a:gd name="connsiteX18" fmla="*/ 780608 w 823912"/>
                <a:gd name="connsiteY18" fmla="*/ 64259 h 503724"/>
                <a:gd name="connsiteX19" fmla="*/ 786090 w 823912"/>
                <a:gd name="connsiteY19" fmla="*/ 71398 h 503724"/>
                <a:gd name="connsiteX20" fmla="*/ 791024 w 823912"/>
                <a:gd name="connsiteY20" fmla="*/ 78537 h 503724"/>
                <a:gd name="connsiteX21" fmla="*/ 796505 w 823912"/>
                <a:gd name="connsiteY21" fmla="*/ 85676 h 503724"/>
                <a:gd name="connsiteX22" fmla="*/ 800890 w 823912"/>
                <a:gd name="connsiteY22" fmla="*/ 93367 h 503724"/>
                <a:gd name="connsiteX23" fmla="*/ 804727 w 823912"/>
                <a:gd name="connsiteY23" fmla="*/ 101055 h 503724"/>
                <a:gd name="connsiteX24" fmla="*/ 808564 w 823912"/>
                <a:gd name="connsiteY24" fmla="*/ 109843 h 503724"/>
                <a:gd name="connsiteX25" fmla="*/ 811853 w 823912"/>
                <a:gd name="connsiteY25" fmla="*/ 118080 h 503724"/>
                <a:gd name="connsiteX26" fmla="*/ 815143 w 823912"/>
                <a:gd name="connsiteY26" fmla="*/ 126319 h 503724"/>
                <a:gd name="connsiteX27" fmla="*/ 817883 w 823912"/>
                <a:gd name="connsiteY27" fmla="*/ 135655 h 503724"/>
                <a:gd name="connsiteX28" fmla="*/ 820075 w 823912"/>
                <a:gd name="connsiteY28" fmla="*/ 144443 h 503724"/>
                <a:gd name="connsiteX29" fmla="*/ 821719 w 823912"/>
                <a:gd name="connsiteY29" fmla="*/ 153779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027 h 503724"/>
                <a:gd name="connsiteX34" fmla="*/ 822816 w 823912"/>
                <a:gd name="connsiteY34" fmla="*/ 199364 h 503724"/>
                <a:gd name="connsiteX35" fmla="*/ 821719 w 823912"/>
                <a:gd name="connsiteY35" fmla="*/ 207603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440 h 503724"/>
                <a:gd name="connsiteX41" fmla="*/ 806920 w 823912"/>
                <a:gd name="connsiteY41" fmla="*/ 258679 h 503724"/>
                <a:gd name="connsiteX42" fmla="*/ 803083 w 823912"/>
                <a:gd name="connsiteY42" fmla="*/ 266367 h 503724"/>
                <a:gd name="connsiteX43" fmla="*/ 798698 w 823912"/>
                <a:gd name="connsiteY43" fmla="*/ 274056 h 503724"/>
                <a:gd name="connsiteX44" fmla="*/ 794312 w 823912"/>
                <a:gd name="connsiteY44" fmla="*/ 281196 h 503724"/>
                <a:gd name="connsiteX45" fmla="*/ 788830 w 823912"/>
                <a:gd name="connsiteY45" fmla="*/ 288336 h 503724"/>
                <a:gd name="connsiteX46" fmla="*/ 783898 w 823912"/>
                <a:gd name="connsiteY46" fmla="*/ 295475 h 503724"/>
                <a:gd name="connsiteX47" fmla="*/ 778417 w 823912"/>
                <a:gd name="connsiteY47" fmla="*/ 302067 h 503724"/>
                <a:gd name="connsiteX48" fmla="*/ 772386 w 823912"/>
                <a:gd name="connsiteY48" fmla="*/ 308656 h 503724"/>
                <a:gd name="connsiteX49" fmla="*/ 766357 w 823912"/>
                <a:gd name="connsiteY49" fmla="*/ 315247 h 503724"/>
                <a:gd name="connsiteX50" fmla="*/ 759779 w 823912"/>
                <a:gd name="connsiteY50" fmla="*/ 320739 h 503724"/>
                <a:gd name="connsiteX51" fmla="*/ 753203 w 823912"/>
                <a:gd name="connsiteY51" fmla="*/ 326231 h 503724"/>
                <a:gd name="connsiteX52" fmla="*/ 745528 w 823912"/>
                <a:gd name="connsiteY52" fmla="*/ 331175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8 h 503724"/>
                <a:gd name="connsiteX57" fmla="*/ 706061 w 823912"/>
                <a:gd name="connsiteY57" fmla="*/ 352044 h 503724"/>
                <a:gd name="connsiteX58" fmla="*/ 697839 w 823912"/>
                <a:gd name="connsiteY58" fmla="*/ 355339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37853 h 503724"/>
                <a:gd name="connsiteX63" fmla="*/ 15818 w 823912"/>
                <a:gd name="connsiteY63" fmla="*/ 235153 h 503724"/>
                <a:gd name="connsiteX64" fmla="*/ 78739 w 823912"/>
                <a:gd name="connsiteY64" fmla="*/ 223235 h 503724"/>
                <a:gd name="connsiteX65" fmla="*/ 142206 w 823912"/>
                <a:gd name="connsiteY65" fmla="*/ 210234 h 503724"/>
                <a:gd name="connsiteX66" fmla="*/ 205674 w 823912"/>
                <a:gd name="connsiteY66" fmla="*/ 197774 h 503724"/>
                <a:gd name="connsiteX67" fmla="*/ 268046 w 823912"/>
                <a:gd name="connsiteY67" fmla="*/ 183690 h 503724"/>
                <a:gd name="connsiteX68" fmla="*/ 330967 w 823912"/>
                <a:gd name="connsiteY68" fmla="*/ 169063 h 503724"/>
                <a:gd name="connsiteX69" fmla="*/ 393341 w 823912"/>
                <a:gd name="connsiteY69" fmla="*/ 154437 h 503724"/>
                <a:gd name="connsiteX70" fmla="*/ 455712 w 823912"/>
                <a:gd name="connsiteY70" fmla="*/ 138185 h 503724"/>
                <a:gd name="connsiteX71" fmla="*/ 486900 w 823912"/>
                <a:gd name="connsiteY71" fmla="*/ 128975 h 503724"/>
                <a:gd name="connsiteX72" fmla="*/ 518086 w 823912"/>
                <a:gd name="connsiteY72" fmla="*/ 120308 h 503724"/>
                <a:gd name="connsiteX73" fmla="*/ 549272 w 823912"/>
                <a:gd name="connsiteY73" fmla="*/ 111641 h 503724"/>
                <a:gd name="connsiteX74" fmla="*/ 579912 w 823912"/>
                <a:gd name="connsiteY74" fmla="*/ 101347 h 503724"/>
                <a:gd name="connsiteX75" fmla="*/ 547631 w 823912"/>
                <a:gd name="connsiteY75" fmla="*/ 104056 h 503724"/>
                <a:gd name="connsiteX76" fmla="*/ 515350 w 823912"/>
                <a:gd name="connsiteY76" fmla="*/ 106765 h 503724"/>
                <a:gd name="connsiteX77" fmla="*/ 483069 w 823912"/>
                <a:gd name="connsiteY77" fmla="*/ 110015 h 503724"/>
                <a:gd name="connsiteX78" fmla="*/ 451336 w 823912"/>
                <a:gd name="connsiteY78" fmla="*/ 113806 h 503724"/>
                <a:gd name="connsiteX79" fmla="*/ 387322 w 823912"/>
                <a:gd name="connsiteY79" fmla="*/ 121391 h 503724"/>
                <a:gd name="connsiteX80" fmla="*/ 323308 w 823912"/>
                <a:gd name="connsiteY80" fmla="*/ 130600 h 503724"/>
                <a:gd name="connsiteX81" fmla="*/ 259292 w 823912"/>
                <a:gd name="connsiteY81" fmla="*/ 140352 h 503724"/>
                <a:gd name="connsiteX82" fmla="*/ 195825 w 823912"/>
                <a:gd name="connsiteY82" fmla="*/ 150644 h 503724"/>
                <a:gd name="connsiteX83" fmla="*/ 132904 w 823912"/>
                <a:gd name="connsiteY83" fmla="*/ 162020 h 503724"/>
                <a:gd name="connsiteX84" fmla="*/ 69438 w 823912"/>
                <a:gd name="connsiteY84" fmla="*/ 173938 h 503724"/>
                <a:gd name="connsiteX85" fmla="*/ 6519 w 823912"/>
                <a:gd name="connsiteY85" fmla="*/ 186399 h 503724"/>
                <a:gd name="connsiteX86" fmla="*/ 0 w 823912"/>
                <a:gd name="connsiteY86" fmla="*/ 187746 h 503724"/>
                <a:gd name="connsiteX87" fmla="*/ 0 w 823912"/>
                <a:gd name="connsiteY87" fmla="*/ 131439 h 503724"/>
                <a:gd name="connsiteX88" fmla="*/ 604654 w 823912"/>
                <a:gd name="connsiteY88" fmla="*/ 3844 h 503724"/>
                <a:gd name="connsiteX89" fmla="*/ 613973 w 823912"/>
                <a:gd name="connsiteY89" fmla="*/ 2196 h 503724"/>
                <a:gd name="connsiteX90" fmla="*/ 622743 w 823912"/>
                <a:gd name="connsiteY90" fmla="*/ 1099 h 503724"/>
                <a:gd name="connsiteX91" fmla="*/ 632611 w 823912"/>
                <a:gd name="connsiteY91" fmla="*/ 550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4943"/>
                  </a:lnTo>
                  <a:lnTo>
                    <a:pt x="694002" y="8239"/>
                  </a:lnTo>
                  <a:lnTo>
                    <a:pt x="702224" y="10435"/>
                  </a:lnTo>
                  <a:lnTo>
                    <a:pt x="710446" y="13731"/>
                  </a:lnTo>
                  <a:lnTo>
                    <a:pt x="718668" y="17027"/>
                  </a:lnTo>
                  <a:lnTo>
                    <a:pt x="726343" y="20871"/>
                  </a:lnTo>
                  <a:lnTo>
                    <a:pt x="734016" y="24715"/>
                  </a:lnTo>
                  <a:lnTo>
                    <a:pt x="741143" y="30207"/>
                  </a:lnTo>
                  <a:lnTo>
                    <a:pt x="748269" y="34600"/>
                  </a:lnTo>
                  <a:lnTo>
                    <a:pt x="755394" y="40092"/>
                  </a:lnTo>
                  <a:lnTo>
                    <a:pt x="761972" y="45584"/>
                  </a:lnTo>
                  <a:lnTo>
                    <a:pt x="768550" y="51627"/>
                  </a:lnTo>
                  <a:lnTo>
                    <a:pt x="775127" y="57667"/>
                  </a:lnTo>
                  <a:lnTo>
                    <a:pt x="780608" y="64259"/>
                  </a:lnTo>
                  <a:lnTo>
                    <a:pt x="786090" y="71398"/>
                  </a:lnTo>
                  <a:lnTo>
                    <a:pt x="791024" y="78537"/>
                  </a:lnTo>
                  <a:lnTo>
                    <a:pt x="796505" y="85676"/>
                  </a:lnTo>
                  <a:lnTo>
                    <a:pt x="800890" y="93367"/>
                  </a:lnTo>
                  <a:lnTo>
                    <a:pt x="804727" y="101055"/>
                  </a:lnTo>
                  <a:lnTo>
                    <a:pt x="808564" y="109843"/>
                  </a:lnTo>
                  <a:lnTo>
                    <a:pt x="811853" y="118080"/>
                  </a:lnTo>
                  <a:lnTo>
                    <a:pt x="815143" y="126319"/>
                  </a:lnTo>
                  <a:lnTo>
                    <a:pt x="817883" y="135655"/>
                  </a:lnTo>
                  <a:lnTo>
                    <a:pt x="820075" y="144443"/>
                  </a:lnTo>
                  <a:lnTo>
                    <a:pt x="821719" y="153779"/>
                  </a:lnTo>
                  <a:lnTo>
                    <a:pt x="822816" y="163116"/>
                  </a:lnTo>
                  <a:lnTo>
                    <a:pt x="823365" y="172452"/>
                  </a:lnTo>
                  <a:lnTo>
                    <a:pt x="823912" y="181240"/>
                  </a:lnTo>
                  <a:lnTo>
                    <a:pt x="823365" y="190027"/>
                  </a:lnTo>
                  <a:lnTo>
                    <a:pt x="822816" y="199364"/>
                  </a:lnTo>
                  <a:lnTo>
                    <a:pt x="821719" y="207603"/>
                  </a:lnTo>
                  <a:lnTo>
                    <a:pt x="820624" y="216939"/>
                  </a:lnTo>
                  <a:lnTo>
                    <a:pt x="818431" y="225176"/>
                  </a:lnTo>
                  <a:lnTo>
                    <a:pt x="816237" y="233964"/>
                  </a:lnTo>
                  <a:lnTo>
                    <a:pt x="812949" y="242203"/>
                  </a:lnTo>
                  <a:lnTo>
                    <a:pt x="810209" y="250440"/>
                  </a:lnTo>
                  <a:lnTo>
                    <a:pt x="806920" y="258679"/>
                  </a:lnTo>
                  <a:lnTo>
                    <a:pt x="803083" y="266367"/>
                  </a:lnTo>
                  <a:lnTo>
                    <a:pt x="798698" y="274056"/>
                  </a:lnTo>
                  <a:lnTo>
                    <a:pt x="794312" y="281196"/>
                  </a:lnTo>
                  <a:lnTo>
                    <a:pt x="788830" y="288336"/>
                  </a:lnTo>
                  <a:lnTo>
                    <a:pt x="783898" y="295475"/>
                  </a:lnTo>
                  <a:lnTo>
                    <a:pt x="778417" y="302067"/>
                  </a:lnTo>
                  <a:lnTo>
                    <a:pt x="772386" y="308656"/>
                  </a:lnTo>
                  <a:lnTo>
                    <a:pt x="766357" y="315247"/>
                  </a:lnTo>
                  <a:lnTo>
                    <a:pt x="759779" y="320739"/>
                  </a:lnTo>
                  <a:lnTo>
                    <a:pt x="753203" y="326231"/>
                  </a:lnTo>
                  <a:lnTo>
                    <a:pt x="745528" y="331175"/>
                  </a:lnTo>
                  <a:lnTo>
                    <a:pt x="738402" y="336667"/>
                  </a:lnTo>
                  <a:lnTo>
                    <a:pt x="730180" y="341060"/>
                  </a:lnTo>
                  <a:lnTo>
                    <a:pt x="722505" y="344904"/>
                  </a:lnTo>
                  <a:lnTo>
                    <a:pt x="714832" y="348748"/>
                  </a:lnTo>
                  <a:lnTo>
                    <a:pt x="706061" y="352044"/>
                  </a:lnTo>
                  <a:lnTo>
                    <a:pt x="697839" y="355339"/>
                  </a:lnTo>
                  <a:lnTo>
                    <a:pt x="688520" y="358085"/>
                  </a:lnTo>
                  <a:lnTo>
                    <a:pt x="679750" y="360283"/>
                  </a:lnTo>
                  <a:lnTo>
                    <a:pt x="0" y="503724"/>
                  </a:lnTo>
                  <a:lnTo>
                    <a:pt x="0" y="237853"/>
                  </a:lnTo>
                  <a:lnTo>
                    <a:pt x="15818" y="235153"/>
                  </a:lnTo>
                  <a:lnTo>
                    <a:pt x="78739" y="223235"/>
                  </a:lnTo>
                  <a:lnTo>
                    <a:pt x="142206" y="210234"/>
                  </a:lnTo>
                  <a:lnTo>
                    <a:pt x="205674" y="197774"/>
                  </a:lnTo>
                  <a:lnTo>
                    <a:pt x="268046" y="183690"/>
                  </a:lnTo>
                  <a:lnTo>
                    <a:pt x="330967" y="169063"/>
                  </a:lnTo>
                  <a:lnTo>
                    <a:pt x="393341" y="154437"/>
                  </a:lnTo>
                  <a:lnTo>
                    <a:pt x="455712" y="138185"/>
                  </a:lnTo>
                  <a:lnTo>
                    <a:pt x="486900" y="128975"/>
                  </a:lnTo>
                  <a:lnTo>
                    <a:pt x="518086" y="120308"/>
                  </a:lnTo>
                  <a:lnTo>
                    <a:pt x="549272" y="111641"/>
                  </a:lnTo>
                  <a:lnTo>
                    <a:pt x="579912" y="101347"/>
                  </a:lnTo>
                  <a:lnTo>
                    <a:pt x="547631" y="104056"/>
                  </a:lnTo>
                  <a:lnTo>
                    <a:pt x="515350" y="106765"/>
                  </a:lnTo>
                  <a:lnTo>
                    <a:pt x="483069" y="110015"/>
                  </a:lnTo>
                  <a:lnTo>
                    <a:pt x="451336" y="113806"/>
                  </a:lnTo>
                  <a:lnTo>
                    <a:pt x="387322" y="121391"/>
                  </a:lnTo>
                  <a:lnTo>
                    <a:pt x="323308" y="130600"/>
                  </a:lnTo>
                  <a:lnTo>
                    <a:pt x="259292" y="140352"/>
                  </a:lnTo>
                  <a:lnTo>
                    <a:pt x="195825" y="150644"/>
                  </a:lnTo>
                  <a:lnTo>
                    <a:pt x="132904" y="162020"/>
                  </a:lnTo>
                  <a:lnTo>
                    <a:pt x="69438" y="173938"/>
                  </a:lnTo>
                  <a:lnTo>
                    <a:pt x="6519" y="186399"/>
                  </a:lnTo>
                  <a:lnTo>
                    <a:pt x="0" y="187746"/>
                  </a:lnTo>
                  <a:lnTo>
                    <a:pt x="0" y="131439"/>
                  </a:lnTo>
                  <a:lnTo>
                    <a:pt x="604654" y="3844"/>
                  </a:lnTo>
                  <a:lnTo>
                    <a:pt x="613973" y="2196"/>
                  </a:lnTo>
                  <a:lnTo>
                    <a:pt x="622743" y="1099"/>
                  </a:lnTo>
                  <a:lnTo>
                    <a:pt x="632611" y="550"/>
                  </a:lnTo>
                  <a:lnTo>
                    <a:pt x="64138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6134238" y="3389007"/>
              <a:ext cx="1450" cy="306"/>
            </a:xfrm>
            <a:custGeom>
              <a:avLst/>
              <a:gdLst>
                <a:gd name="connsiteX0" fmla="*/ 1450 w 1450"/>
                <a:gd name="connsiteY0" fmla="*/ 0 h 306"/>
                <a:gd name="connsiteX1" fmla="*/ 1450 w 1450"/>
                <a:gd name="connsiteY1" fmla="*/ 306 h 306"/>
                <a:gd name="connsiteX2" fmla="*/ 0 w 1450"/>
                <a:gd name="connsiteY2" fmla="*/ 306 h 306"/>
                <a:gd name="connsiteX3" fmla="*/ 1450 w 1450"/>
                <a:gd name="connsiteY3" fmla="*/ 0 h 306"/>
              </a:gdLst>
              <a:ahLst/>
              <a:cxnLst>
                <a:cxn ang="0">
                  <a:pos x="connsiteX0" y="connsiteY0"/>
                </a:cxn>
                <a:cxn ang="0">
                  <a:pos x="connsiteX1" y="connsiteY1"/>
                </a:cxn>
                <a:cxn ang="0">
                  <a:pos x="connsiteX2" y="connsiteY2"/>
                </a:cxn>
                <a:cxn ang="0">
                  <a:pos x="connsiteX3" y="connsiteY3"/>
                </a:cxn>
              </a:cxnLst>
              <a:rect l="l" t="t" r="r" b="b"/>
              <a:pathLst>
                <a:path w="1450" h="306">
                  <a:moveTo>
                    <a:pt x="1450" y="0"/>
                  </a:moveTo>
                  <a:lnTo>
                    <a:pt x="1450" y="306"/>
                  </a:lnTo>
                  <a:lnTo>
                    <a:pt x="0" y="306"/>
                  </a:lnTo>
                  <a:lnTo>
                    <a:pt x="145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007488" y="3396298"/>
            <a:ext cx="784031" cy="1899540"/>
            <a:chOff x="5272283" y="3468688"/>
            <a:chExt cx="784031" cy="1899540"/>
          </a:xfrm>
          <a:solidFill>
            <a:srgbClr val="3A3A3A"/>
          </a:solidFill>
        </p:grpSpPr>
        <p:sp>
          <p:nvSpPr>
            <p:cNvPr id="24" name="任意多边形 23"/>
            <p:cNvSpPr/>
            <p:nvPr/>
          </p:nvSpPr>
          <p:spPr>
            <a:xfrm>
              <a:off x="5272283" y="3468688"/>
              <a:ext cx="485806" cy="68507"/>
            </a:xfrm>
            <a:custGeom>
              <a:avLst/>
              <a:gdLst>
                <a:gd name="connsiteX0" fmla="*/ 0 w 485806"/>
                <a:gd name="connsiteY0" fmla="*/ 0 h 68507"/>
                <a:gd name="connsiteX1" fmla="*/ 485806 w 485806"/>
                <a:gd name="connsiteY1" fmla="*/ 0 h 68507"/>
                <a:gd name="connsiteX2" fmla="*/ 179375 w 485806"/>
                <a:gd name="connsiteY2" fmla="*/ 64663 h 68507"/>
                <a:gd name="connsiteX3" fmla="*/ 169509 w 485806"/>
                <a:gd name="connsiteY3" fmla="*/ 66311 h 68507"/>
                <a:gd name="connsiteX4" fmla="*/ 160190 w 485806"/>
                <a:gd name="connsiteY4" fmla="*/ 67410 h 68507"/>
                <a:gd name="connsiteX5" fmla="*/ 150871 w 485806"/>
                <a:gd name="connsiteY5" fmla="*/ 67959 h 68507"/>
                <a:gd name="connsiteX6" fmla="*/ 141552 w 485806"/>
                <a:gd name="connsiteY6" fmla="*/ 68507 h 68507"/>
                <a:gd name="connsiteX7" fmla="*/ 133330 w 485806"/>
                <a:gd name="connsiteY7" fmla="*/ 67959 h 68507"/>
                <a:gd name="connsiteX8" fmla="*/ 125657 w 485806"/>
                <a:gd name="connsiteY8" fmla="*/ 67410 h 68507"/>
                <a:gd name="connsiteX9" fmla="*/ 110308 w 485806"/>
                <a:gd name="connsiteY9" fmla="*/ 65762 h 68507"/>
                <a:gd name="connsiteX10" fmla="*/ 95509 w 485806"/>
                <a:gd name="connsiteY10" fmla="*/ 62467 h 68507"/>
                <a:gd name="connsiteX11" fmla="*/ 81257 w 485806"/>
                <a:gd name="connsiteY11" fmla="*/ 58072 h 68507"/>
                <a:gd name="connsiteX12" fmla="*/ 66456 w 485806"/>
                <a:gd name="connsiteY12" fmla="*/ 52031 h 68507"/>
                <a:gd name="connsiteX13" fmla="*/ 52753 w 485806"/>
                <a:gd name="connsiteY13" fmla="*/ 45442 h 68507"/>
                <a:gd name="connsiteX14" fmla="*/ 40146 w 485806"/>
                <a:gd name="connsiteY14" fmla="*/ 37751 h 68507"/>
                <a:gd name="connsiteX15" fmla="*/ 28088 w 485806"/>
                <a:gd name="connsiteY15" fmla="*/ 28415 h 68507"/>
                <a:gd name="connsiteX16" fmla="*/ 16576 w 485806"/>
                <a:gd name="connsiteY16" fmla="*/ 18530 h 68507"/>
                <a:gd name="connsiteX17" fmla="*/ 6162 w 485806"/>
                <a:gd name="connsiteY17" fmla="*/ 7546 h 68507"/>
                <a:gd name="connsiteX18" fmla="*/ 0 w 485806"/>
                <a:gd name="connsiteY18"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806" h="68507">
                  <a:moveTo>
                    <a:pt x="0" y="0"/>
                  </a:moveTo>
                  <a:lnTo>
                    <a:pt x="485806" y="0"/>
                  </a:lnTo>
                  <a:lnTo>
                    <a:pt x="179375" y="64663"/>
                  </a:lnTo>
                  <a:lnTo>
                    <a:pt x="169509" y="66311"/>
                  </a:lnTo>
                  <a:lnTo>
                    <a:pt x="160190" y="67410"/>
                  </a:lnTo>
                  <a:lnTo>
                    <a:pt x="150871" y="67959"/>
                  </a:lnTo>
                  <a:lnTo>
                    <a:pt x="141552" y="68507"/>
                  </a:lnTo>
                  <a:lnTo>
                    <a:pt x="133330" y="67959"/>
                  </a:lnTo>
                  <a:lnTo>
                    <a:pt x="125657" y="67410"/>
                  </a:lnTo>
                  <a:lnTo>
                    <a:pt x="110308" y="65762"/>
                  </a:lnTo>
                  <a:lnTo>
                    <a:pt x="95509" y="62467"/>
                  </a:lnTo>
                  <a:lnTo>
                    <a:pt x="81257" y="58072"/>
                  </a:lnTo>
                  <a:lnTo>
                    <a:pt x="66456" y="52031"/>
                  </a:lnTo>
                  <a:lnTo>
                    <a:pt x="52753" y="45442"/>
                  </a:lnTo>
                  <a:lnTo>
                    <a:pt x="40146" y="37751"/>
                  </a:lnTo>
                  <a:lnTo>
                    <a:pt x="28088" y="28415"/>
                  </a:lnTo>
                  <a:lnTo>
                    <a:pt x="16576" y="18530"/>
                  </a:lnTo>
                  <a:lnTo>
                    <a:pt x="6162" y="75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59952" y="3575542"/>
              <a:ext cx="323507" cy="254740"/>
            </a:xfrm>
            <a:custGeom>
              <a:avLst/>
              <a:gdLst>
                <a:gd name="connsiteX0" fmla="*/ 292147 w 323507"/>
                <a:gd name="connsiteY0" fmla="*/ 0 h 254740"/>
                <a:gd name="connsiteX1" fmla="*/ 295447 w 323507"/>
                <a:gd name="connsiteY1" fmla="*/ 550 h 254740"/>
                <a:gd name="connsiteX2" fmla="*/ 299299 w 323507"/>
                <a:gd name="connsiteY2" fmla="*/ 1099 h 254740"/>
                <a:gd name="connsiteX3" fmla="*/ 302601 w 323507"/>
                <a:gd name="connsiteY3" fmla="*/ 2200 h 254740"/>
                <a:gd name="connsiteX4" fmla="*/ 305352 w 323507"/>
                <a:gd name="connsiteY4" fmla="*/ 3851 h 254740"/>
                <a:gd name="connsiteX5" fmla="*/ 308652 w 323507"/>
                <a:gd name="connsiteY5" fmla="*/ 5501 h 254740"/>
                <a:gd name="connsiteX6" fmla="*/ 311403 w 323507"/>
                <a:gd name="connsiteY6" fmla="*/ 7152 h 254740"/>
                <a:gd name="connsiteX7" fmla="*/ 314705 w 323507"/>
                <a:gd name="connsiteY7" fmla="*/ 10453 h 254740"/>
                <a:gd name="connsiteX8" fmla="*/ 316905 w 323507"/>
                <a:gd name="connsiteY8" fmla="*/ 12654 h 254740"/>
                <a:gd name="connsiteX9" fmla="*/ 318556 w 323507"/>
                <a:gd name="connsiteY9" fmla="*/ 15405 h 254740"/>
                <a:gd name="connsiteX10" fmla="*/ 320207 w 323507"/>
                <a:gd name="connsiteY10" fmla="*/ 18705 h 254740"/>
                <a:gd name="connsiteX11" fmla="*/ 321856 w 323507"/>
                <a:gd name="connsiteY11" fmla="*/ 22008 h 254740"/>
                <a:gd name="connsiteX12" fmla="*/ 322956 w 323507"/>
                <a:gd name="connsiteY12" fmla="*/ 25309 h 254740"/>
                <a:gd name="connsiteX13" fmla="*/ 323507 w 323507"/>
                <a:gd name="connsiteY13" fmla="*/ 29710 h 254740"/>
                <a:gd name="connsiteX14" fmla="*/ 323507 w 323507"/>
                <a:gd name="connsiteY14" fmla="*/ 33561 h 254740"/>
                <a:gd name="connsiteX15" fmla="*/ 323507 w 323507"/>
                <a:gd name="connsiteY15" fmla="*/ 214025 h 254740"/>
                <a:gd name="connsiteX16" fmla="*/ 323507 w 323507"/>
                <a:gd name="connsiteY16" fmla="*/ 217876 h 254740"/>
                <a:gd name="connsiteX17" fmla="*/ 322956 w 323507"/>
                <a:gd name="connsiteY17" fmla="*/ 221727 h 254740"/>
                <a:gd name="connsiteX18" fmla="*/ 321856 w 323507"/>
                <a:gd name="connsiteY18" fmla="*/ 225580 h 254740"/>
                <a:gd name="connsiteX19" fmla="*/ 320756 w 323507"/>
                <a:gd name="connsiteY19" fmla="*/ 229431 h 254740"/>
                <a:gd name="connsiteX20" fmla="*/ 319105 w 323507"/>
                <a:gd name="connsiteY20" fmla="*/ 233282 h 254740"/>
                <a:gd name="connsiteX21" fmla="*/ 316905 w 323507"/>
                <a:gd name="connsiteY21" fmla="*/ 236583 h 254740"/>
                <a:gd name="connsiteX22" fmla="*/ 314705 w 323507"/>
                <a:gd name="connsiteY22" fmla="*/ 239884 h 254740"/>
                <a:gd name="connsiteX23" fmla="*/ 311403 w 323507"/>
                <a:gd name="connsiteY23" fmla="*/ 242636 h 254740"/>
                <a:gd name="connsiteX24" fmla="*/ 308652 w 323507"/>
                <a:gd name="connsiteY24" fmla="*/ 244836 h 254740"/>
                <a:gd name="connsiteX25" fmla="*/ 305901 w 323507"/>
                <a:gd name="connsiteY25" fmla="*/ 247037 h 254740"/>
                <a:gd name="connsiteX26" fmla="*/ 302601 w 323507"/>
                <a:gd name="connsiteY26" fmla="*/ 249237 h 254740"/>
                <a:gd name="connsiteX27" fmla="*/ 299299 w 323507"/>
                <a:gd name="connsiteY27" fmla="*/ 250889 h 254740"/>
                <a:gd name="connsiteX28" fmla="*/ 295447 w 323507"/>
                <a:gd name="connsiteY28" fmla="*/ 252538 h 254740"/>
                <a:gd name="connsiteX29" fmla="*/ 291047 w 323507"/>
                <a:gd name="connsiteY29" fmla="*/ 253639 h 254740"/>
                <a:gd name="connsiteX30" fmla="*/ 287196 w 323507"/>
                <a:gd name="connsiteY30" fmla="*/ 254189 h 254740"/>
                <a:gd name="connsiteX31" fmla="*/ 283345 w 323507"/>
                <a:gd name="connsiteY31" fmla="*/ 254740 h 254740"/>
                <a:gd name="connsiteX32" fmla="*/ 40163 w 323507"/>
                <a:gd name="connsiteY32" fmla="*/ 254740 h 254740"/>
                <a:gd name="connsiteX33" fmla="*/ 36312 w 323507"/>
                <a:gd name="connsiteY33" fmla="*/ 254189 h 254740"/>
                <a:gd name="connsiteX34" fmla="*/ 32461 w 323507"/>
                <a:gd name="connsiteY34" fmla="*/ 253639 h 254740"/>
                <a:gd name="connsiteX35" fmla="*/ 28609 w 323507"/>
                <a:gd name="connsiteY35" fmla="*/ 252538 h 254740"/>
                <a:gd name="connsiteX36" fmla="*/ 24209 w 323507"/>
                <a:gd name="connsiteY36" fmla="*/ 250889 h 254740"/>
                <a:gd name="connsiteX37" fmla="*/ 20907 w 323507"/>
                <a:gd name="connsiteY37" fmla="*/ 249237 h 254740"/>
                <a:gd name="connsiteX38" fmla="*/ 17607 w 323507"/>
                <a:gd name="connsiteY38" fmla="*/ 247037 h 254740"/>
                <a:gd name="connsiteX39" fmla="*/ 14856 w 323507"/>
                <a:gd name="connsiteY39" fmla="*/ 244836 h 254740"/>
                <a:gd name="connsiteX40" fmla="*/ 12105 w 323507"/>
                <a:gd name="connsiteY40" fmla="*/ 242636 h 254740"/>
                <a:gd name="connsiteX41" fmla="*/ 9353 w 323507"/>
                <a:gd name="connsiteY41" fmla="*/ 239884 h 254740"/>
                <a:gd name="connsiteX42" fmla="*/ 7153 w 323507"/>
                <a:gd name="connsiteY42" fmla="*/ 236583 h 254740"/>
                <a:gd name="connsiteX43" fmla="*/ 4402 w 323507"/>
                <a:gd name="connsiteY43" fmla="*/ 233282 h 254740"/>
                <a:gd name="connsiteX44" fmla="*/ 2751 w 323507"/>
                <a:gd name="connsiteY44" fmla="*/ 229431 h 254740"/>
                <a:gd name="connsiteX45" fmla="*/ 1651 w 323507"/>
                <a:gd name="connsiteY45" fmla="*/ 225580 h 254740"/>
                <a:gd name="connsiteX46" fmla="*/ 551 w 323507"/>
                <a:gd name="connsiteY46" fmla="*/ 221727 h 254740"/>
                <a:gd name="connsiteX47" fmla="*/ 0 w 323507"/>
                <a:gd name="connsiteY47" fmla="*/ 217876 h 254740"/>
                <a:gd name="connsiteX48" fmla="*/ 0 w 323507"/>
                <a:gd name="connsiteY48" fmla="*/ 214025 h 254740"/>
                <a:gd name="connsiteX49" fmla="*/ 0 w 323507"/>
                <a:gd name="connsiteY49" fmla="*/ 101235 h 254740"/>
                <a:gd name="connsiteX50" fmla="*/ 0 w 323507"/>
                <a:gd name="connsiteY50" fmla="*/ 97384 h 254740"/>
                <a:gd name="connsiteX51" fmla="*/ 551 w 323507"/>
                <a:gd name="connsiteY51" fmla="*/ 92982 h 254740"/>
                <a:gd name="connsiteX52" fmla="*/ 1651 w 323507"/>
                <a:gd name="connsiteY52" fmla="*/ 88580 h 254740"/>
                <a:gd name="connsiteX53" fmla="*/ 2751 w 323507"/>
                <a:gd name="connsiteY53" fmla="*/ 84179 h 254740"/>
                <a:gd name="connsiteX54" fmla="*/ 4402 w 323507"/>
                <a:gd name="connsiteY54" fmla="*/ 80878 h 254740"/>
                <a:gd name="connsiteX55" fmla="*/ 6602 w 323507"/>
                <a:gd name="connsiteY55" fmla="*/ 77027 h 254740"/>
                <a:gd name="connsiteX56" fmla="*/ 8803 w 323507"/>
                <a:gd name="connsiteY56" fmla="*/ 73726 h 254740"/>
                <a:gd name="connsiteX57" fmla="*/ 11004 w 323507"/>
                <a:gd name="connsiteY57" fmla="*/ 70424 h 254740"/>
                <a:gd name="connsiteX58" fmla="*/ 13754 w 323507"/>
                <a:gd name="connsiteY58" fmla="*/ 66572 h 254740"/>
                <a:gd name="connsiteX59" fmla="*/ 17056 w 323507"/>
                <a:gd name="connsiteY59" fmla="*/ 63822 h 254740"/>
                <a:gd name="connsiteX60" fmla="*/ 19807 w 323507"/>
                <a:gd name="connsiteY60" fmla="*/ 61072 h 254740"/>
                <a:gd name="connsiteX61" fmla="*/ 23658 w 323507"/>
                <a:gd name="connsiteY61" fmla="*/ 58870 h 254740"/>
                <a:gd name="connsiteX62" fmla="*/ 27509 w 323507"/>
                <a:gd name="connsiteY62" fmla="*/ 57219 h 254740"/>
                <a:gd name="connsiteX63" fmla="*/ 31360 w 323507"/>
                <a:gd name="connsiteY63" fmla="*/ 55019 h 254740"/>
                <a:gd name="connsiteX64" fmla="*/ 35212 w 323507"/>
                <a:gd name="connsiteY64" fmla="*/ 53918 h 254740"/>
                <a:gd name="connsiteX65" fmla="*/ 39614 w 323507"/>
                <a:gd name="connsiteY65" fmla="*/ 52819 h 254740"/>
                <a:gd name="connsiteX66" fmla="*/ 283894 w 323507"/>
                <a:gd name="connsiteY66" fmla="*/ 1099 h 254740"/>
                <a:gd name="connsiteX67" fmla="*/ 287745 w 323507"/>
                <a:gd name="connsiteY67" fmla="*/ 550 h 254740"/>
                <a:gd name="connsiteX68" fmla="*/ 292147 w 323507"/>
                <a:gd name="connsiteY68" fmla="*/ 0 h 2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23507" h="254740">
                  <a:moveTo>
                    <a:pt x="292147" y="0"/>
                  </a:moveTo>
                  <a:lnTo>
                    <a:pt x="295447" y="550"/>
                  </a:lnTo>
                  <a:lnTo>
                    <a:pt x="299299" y="1099"/>
                  </a:lnTo>
                  <a:lnTo>
                    <a:pt x="302601" y="2200"/>
                  </a:lnTo>
                  <a:lnTo>
                    <a:pt x="305352" y="3851"/>
                  </a:lnTo>
                  <a:lnTo>
                    <a:pt x="308652" y="5501"/>
                  </a:lnTo>
                  <a:lnTo>
                    <a:pt x="311403" y="7152"/>
                  </a:lnTo>
                  <a:lnTo>
                    <a:pt x="314705" y="10453"/>
                  </a:lnTo>
                  <a:lnTo>
                    <a:pt x="316905" y="12654"/>
                  </a:lnTo>
                  <a:lnTo>
                    <a:pt x="318556" y="15405"/>
                  </a:lnTo>
                  <a:lnTo>
                    <a:pt x="320207" y="18705"/>
                  </a:lnTo>
                  <a:lnTo>
                    <a:pt x="321856" y="22008"/>
                  </a:lnTo>
                  <a:lnTo>
                    <a:pt x="322956" y="25309"/>
                  </a:lnTo>
                  <a:lnTo>
                    <a:pt x="323507" y="29710"/>
                  </a:lnTo>
                  <a:lnTo>
                    <a:pt x="323507" y="33561"/>
                  </a:lnTo>
                  <a:lnTo>
                    <a:pt x="323507" y="214025"/>
                  </a:lnTo>
                  <a:lnTo>
                    <a:pt x="323507" y="217876"/>
                  </a:lnTo>
                  <a:lnTo>
                    <a:pt x="322956" y="221727"/>
                  </a:lnTo>
                  <a:lnTo>
                    <a:pt x="321856" y="225580"/>
                  </a:lnTo>
                  <a:lnTo>
                    <a:pt x="320756" y="229431"/>
                  </a:lnTo>
                  <a:lnTo>
                    <a:pt x="319105" y="233282"/>
                  </a:lnTo>
                  <a:lnTo>
                    <a:pt x="316905" y="236583"/>
                  </a:lnTo>
                  <a:lnTo>
                    <a:pt x="314705" y="239884"/>
                  </a:lnTo>
                  <a:lnTo>
                    <a:pt x="311403" y="242636"/>
                  </a:lnTo>
                  <a:lnTo>
                    <a:pt x="308652" y="244836"/>
                  </a:lnTo>
                  <a:lnTo>
                    <a:pt x="305901" y="247037"/>
                  </a:lnTo>
                  <a:lnTo>
                    <a:pt x="302601" y="249237"/>
                  </a:lnTo>
                  <a:lnTo>
                    <a:pt x="299299" y="250889"/>
                  </a:lnTo>
                  <a:lnTo>
                    <a:pt x="295447" y="252538"/>
                  </a:lnTo>
                  <a:lnTo>
                    <a:pt x="291047" y="253639"/>
                  </a:lnTo>
                  <a:lnTo>
                    <a:pt x="287196" y="254189"/>
                  </a:lnTo>
                  <a:lnTo>
                    <a:pt x="283345" y="254740"/>
                  </a:lnTo>
                  <a:lnTo>
                    <a:pt x="40163" y="254740"/>
                  </a:lnTo>
                  <a:lnTo>
                    <a:pt x="36312" y="254189"/>
                  </a:lnTo>
                  <a:lnTo>
                    <a:pt x="32461" y="253639"/>
                  </a:lnTo>
                  <a:lnTo>
                    <a:pt x="28609" y="252538"/>
                  </a:lnTo>
                  <a:lnTo>
                    <a:pt x="24209" y="250889"/>
                  </a:lnTo>
                  <a:lnTo>
                    <a:pt x="20907" y="249237"/>
                  </a:lnTo>
                  <a:lnTo>
                    <a:pt x="17607" y="247037"/>
                  </a:lnTo>
                  <a:lnTo>
                    <a:pt x="14856" y="244836"/>
                  </a:lnTo>
                  <a:lnTo>
                    <a:pt x="12105" y="242636"/>
                  </a:lnTo>
                  <a:lnTo>
                    <a:pt x="9353" y="239884"/>
                  </a:lnTo>
                  <a:lnTo>
                    <a:pt x="7153" y="236583"/>
                  </a:lnTo>
                  <a:lnTo>
                    <a:pt x="4402" y="233282"/>
                  </a:lnTo>
                  <a:lnTo>
                    <a:pt x="2751" y="229431"/>
                  </a:lnTo>
                  <a:lnTo>
                    <a:pt x="1651" y="225580"/>
                  </a:lnTo>
                  <a:lnTo>
                    <a:pt x="551" y="221727"/>
                  </a:lnTo>
                  <a:lnTo>
                    <a:pt x="0" y="217876"/>
                  </a:lnTo>
                  <a:lnTo>
                    <a:pt x="0" y="214025"/>
                  </a:lnTo>
                  <a:lnTo>
                    <a:pt x="0" y="101235"/>
                  </a:lnTo>
                  <a:lnTo>
                    <a:pt x="0" y="97384"/>
                  </a:lnTo>
                  <a:lnTo>
                    <a:pt x="551" y="92982"/>
                  </a:lnTo>
                  <a:lnTo>
                    <a:pt x="1651" y="88580"/>
                  </a:lnTo>
                  <a:lnTo>
                    <a:pt x="2751" y="84179"/>
                  </a:lnTo>
                  <a:lnTo>
                    <a:pt x="4402" y="80878"/>
                  </a:lnTo>
                  <a:lnTo>
                    <a:pt x="6602" y="77027"/>
                  </a:lnTo>
                  <a:lnTo>
                    <a:pt x="8803" y="73726"/>
                  </a:lnTo>
                  <a:lnTo>
                    <a:pt x="11004" y="70424"/>
                  </a:lnTo>
                  <a:lnTo>
                    <a:pt x="13754" y="66572"/>
                  </a:lnTo>
                  <a:lnTo>
                    <a:pt x="17056" y="63822"/>
                  </a:lnTo>
                  <a:lnTo>
                    <a:pt x="19807" y="61072"/>
                  </a:lnTo>
                  <a:lnTo>
                    <a:pt x="23658" y="58870"/>
                  </a:lnTo>
                  <a:lnTo>
                    <a:pt x="27509" y="57219"/>
                  </a:lnTo>
                  <a:lnTo>
                    <a:pt x="31360" y="55019"/>
                  </a:lnTo>
                  <a:lnTo>
                    <a:pt x="35212" y="53918"/>
                  </a:lnTo>
                  <a:lnTo>
                    <a:pt x="39614" y="52819"/>
                  </a:lnTo>
                  <a:lnTo>
                    <a:pt x="283894" y="1099"/>
                  </a:lnTo>
                  <a:lnTo>
                    <a:pt x="287745" y="550"/>
                  </a:lnTo>
                  <a:lnTo>
                    <a:pt x="29214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413345" y="3912455"/>
              <a:ext cx="642968" cy="597129"/>
            </a:xfrm>
            <a:custGeom>
              <a:avLst/>
              <a:gdLst>
                <a:gd name="connsiteX0" fmla="*/ 1646 w 642968"/>
                <a:gd name="connsiteY0" fmla="*/ 0 h 597129"/>
                <a:gd name="connsiteX1" fmla="*/ 642968 w 642968"/>
                <a:gd name="connsiteY1" fmla="*/ 0 h 597129"/>
                <a:gd name="connsiteX2" fmla="*/ 642968 w 642968"/>
                <a:gd name="connsiteY2" fmla="*/ 597129 h 597129"/>
                <a:gd name="connsiteX3" fmla="*/ 184309 w 642968"/>
                <a:gd name="connsiteY3" fmla="*/ 597129 h 597129"/>
                <a:gd name="connsiteX4" fmla="*/ 173887 w 642968"/>
                <a:gd name="connsiteY4" fmla="*/ 585667 h 597129"/>
                <a:gd name="connsiteX5" fmla="*/ 163464 w 642968"/>
                <a:gd name="connsiteY5" fmla="*/ 573660 h 597129"/>
                <a:gd name="connsiteX6" fmla="*/ 153591 w 642968"/>
                <a:gd name="connsiteY6" fmla="*/ 562198 h 597129"/>
                <a:gd name="connsiteX7" fmla="*/ 143718 w 642968"/>
                <a:gd name="connsiteY7" fmla="*/ 549644 h 597129"/>
                <a:gd name="connsiteX8" fmla="*/ 133843 w 642968"/>
                <a:gd name="connsiteY8" fmla="*/ 537090 h 597129"/>
                <a:gd name="connsiteX9" fmla="*/ 125066 w 642968"/>
                <a:gd name="connsiteY9" fmla="*/ 524535 h 597129"/>
                <a:gd name="connsiteX10" fmla="*/ 116290 w 642968"/>
                <a:gd name="connsiteY10" fmla="*/ 511436 h 597129"/>
                <a:gd name="connsiteX11" fmla="*/ 107513 w 642968"/>
                <a:gd name="connsiteY11" fmla="*/ 497791 h 597129"/>
                <a:gd name="connsiteX12" fmla="*/ 99286 w 642968"/>
                <a:gd name="connsiteY12" fmla="*/ 485237 h 597129"/>
                <a:gd name="connsiteX13" fmla="*/ 91057 w 642968"/>
                <a:gd name="connsiteY13" fmla="*/ 471045 h 597129"/>
                <a:gd name="connsiteX14" fmla="*/ 83377 w 642968"/>
                <a:gd name="connsiteY14" fmla="*/ 457399 h 597129"/>
                <a:gd name="connsiteX15" fmla="*/ 76246 w 642968"/>
                <a:gd name="connsiteY15" fmla="*/ 443754 h 597129"/>
                <a:gd name="connsiteX16" fmla="*/ 68568 w 642968"/>
                <a:gd name="connsiteY16" fmla="*/ 429562 h 597129"/>
                <a:gd name="connsiteX17" fmla="*/ 61985 w 642968"/>
                <a:gd name="connsiteY17" fmla="*/ 414825 h 597129"/>
                <a:gd name="connsiteX18" fmla="*/ 55951 w 642968"/>
                <a:gd name="connsiteY18" fmla="*/ 400634 h 597129"/>
                <a:gd name="connsiteX19" fmla="*/ 49369 w 642968"/>
                <a:gd name="connsiteY19" fmla="*/ 385897 h 597129"/>
                <a:gd name="connsiteX20" fmla="*/ 43883 w 642968"/>
                <a:gd name="connsiteY20" fmla="*/ 371160 h 597129"/>
                <a:gd name="connsiteX21" fmla="*/ 38398 w 642968"/>
                <a:gd name="connsiteY21" fmla="*/ 355876 h 597129"/>
                <a:gd name="connsiteX22" fmla="*/ 33460 w 642968"/>
                <a:gd name="connsiteY22" fmla="*/ 341139 h 597129"/>
                <a:gd name="connsiteX23" fmla="*/ 27975 w 642968"/>
                <a:gd name="connsiteY23" fmla="*/ 325857 h 597129"/>
                <a:gd name="connsiteX24" fmla="*/ 24136 w 642968"/>
                <a:gd name="connsiteY24" fmla="*/ 310028 h 597129"/>
                <a:gd name="connsiteX25" fmla="*/ 19748 w 642968"/>
                <a:gd name="connsiteY25" fmla="*/ 294198 h 597129"/>
                <a:gd name="connsiteX26" fmla="*/ 16456 w 642968"/>
                <a:gd name="connsiteY26" fmla="*/ 278916 h 597129"/>
                <a:gd name="connsiteX27" fmla="*/ 13165 w 642968"/>
                <a:gd name="connsiteY27" fmla="*/ 262540 h 597129"/>
                <a:gd name="connsiteX28" fmla="*/ 9873 w 642968"/>
                <a:gd name="connsiteY28" fmla="*/ 246713 h 597129"/>
                <a:gd name="connsiteX29" fmla="*/ 7131 w 642968"/>
                <a:gd name="connsiteY29" fmla="*/ 230337 h 597129"/>
                <a:gd name="connsiteX30" fmla="*/ 4937 w 642968"/>
                <a:gd name="connsiteY30" fmla="*/ 213962 h 597129"/>
                <a:gd name="connsiteX31" fmla="*/ 3292 w 642968"/>
                <a:gd name="connsiteY31" fmla="*/ 197588 h 597129"/>
                <a:gd name="connsiteX32" fmla="*/ 2195 w 642968"/>
                <a:gd name="connsiteY32" fmla="*/ 181214 h 597129"/>
                <a:gd name="connsiteX33" fmla="*/ 1097 w 642968"/>
                <a:gd name="connsiteY33" fmla="*/ 164292 h 597129"/>
                <a:gd name="connsiteX34" fmla="*/ 549 w 642968"/>
                <a:gd name="connsiteY34" fmla="*/ 147373 h 597129"/>
                <a:gd name="connsiteX35" fmla="*/ 0 w 642968"/>
                <a:gd name="connsiteY35" fmla="*/ 130451 h 597129"/>
                <a:gd name="connsiteX36" fmla="*/ 549 w 642968"/>
                <a:gd name="connsiteY36" fmla="*/ 63316 h 597129"/>
                <a:gd name="connsiteX37" fmla="*/ 1646 w 642968"/>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2968" h="597129">
                  <a:moveTo>
                    <a:pt x="1646" y="0"/>
                  </a:moveTo>
                  <a:lnTo>
                    <a:pt x="642968" y="0"/>
                  </a:lnTo>
                  <a:lnTo>
                    <a:pt x="642968" y="597129"/>
                  </a:lnTo>
                  <a:lnTo>
                    <a:pt x="184309" y="597129"/>
                  </a:lnTo>
                  <a:lnTo>
                    <a:pt x="173887" y="585667"/>
                  </a:lnTo>
                  <a:lnTo>
                    <a:pt x="163464" y="573660"/>
                  </a:lnTo>
                  <a:lnTo>
                    <a:pt x="153591" y="562198"/>
                  </a:lnTo>
                  <a:lnTo>
                    <a:pt x="143718" y="549644"/>
                  </a:lnTo>
                  <a:lnTo>
                    <a:pt x="133843" y="537090"/>
                  </a:lnTo>
                  <a:lnTo>
                    <a:pt x="125066" y="524535"/>
                  </a:lnTo>
                  <a:lnTo>
                    <a:pt x="116290" y="511436"/>
                  </a:lnTo>
                  <a:lnTo>
                    <a:pt x="107513" y="497791"/>
                  </a:lnTo>
                  <a:lnTo>
                    <a:pt x="99286" y="485237"/>
                  </a:lnTo>
                  <a:lnTo>
                    <a:pt x="91057" y="471045"/>
                  </a:lnTo>
                  <a:lnTo>
                    <a:pt x="83377" y="457399"/>
                  </a:lnTo>
                  <a:lnTo>
                    <a:pt x="76246" y="443754"/>
                  </a:lnTo>
                  <a:lnTo>
                    <a:pt x="68568" y="429562"/>
                  </a:lnTo>
                  <a:lnTo>
                    <a:pt x="61985" y="414825"/>
                  </a:lnTo>
                  <a:lnTo>
                    <a:pt x="55951" y="400634"/>
                  </a:lnTo>
                  <a:lnTo>
                    <a:pt x="49369" y="385897"/>
                  </a:lnTo>
                  <a:lnTo>
                    <a:pt x="43883" y="371160"/>
                  </a:lnTo>
                  <a:lnTo>
                    <a:pt x="38398" y="355876"/>
                  </a:lnTo>
                  <a:lnTo>
                    <a:pt x="33460" y="341139"/>
                  </a:lnTo>
                  <a:lnTo>
                    <a:pt x="27975" y="325857"/>
                  </a:lnTo>
                  <a:lnTo>
                    <a:pt x="24136" y="310028"/>
                  </a:lnTo>
                  <a:lnTo>
                    <a:pt x="19748" y="294198"/>
                  </a:lnTo>
                  <a:lnTo>
                    <a:pt x="16456" y="278916"/>
                  </a:lnTo>
                  <a:lnTo>
                    <a:pt x="13165" y="262540"/>
                  </a:lnTo>
                  <a:lnTo>
                    <a:pt x="9873" y="246713"/>
                  </a:lnTo>
                  <a:lnTo>
                    <a:pt x="7131" y="230337"/>
                  </a:lnTo>
                  <a:lnTo>
                    <a:pt x="4937" y="213962"/>
                  </a:lnTo>
                  <a:lnTo>
                    <a:pt x="3292" y="197588"/>
                  </a:lnTo>
                  <a:lnTo>
                    <a:pt x="2195" y="181214"/>
                  </a:lnTo>
                  <a:lnTo>
                    <a:pt x="1097" y="164292"/>
                  </a:lnTo>
                  <a:lnTo>
                    <a:pt x="549" y="147373"/>
                  </a:lnTo>
                  <a:lnTo>
                    <a:pt x="0" y="130451"/>
                  </a:lnTo>
                  <a:lnTo>
                    <a:pt x="549" y="63316"/>
                  </a:lnTo>
                  <a:lnTo>
                    <a:pt x="16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605257" y="459175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6 h 191739"/>
                <a:gd name="connsiteX5" fmla="*/ 75709 w 451057"/>
                <a:gd name="connsiteY5" fmla="*/ 189560 h 191739"/>
                <a:gd name="connsiteX6" fmla="*/ 66933 w 451057"/>
                <a:gd name="connsiteY6" fmla="*/ 187382 h 191739"/>
                <a:gd name="connsiteX7" fmla="*/ 57605 w 451057"/>
                <a:gd name="connsiteY7" fmla="*/ 183569 h 191739"/>
                <a:gd name="connsiteX8" fmla="*/ 49376 w 451057"/>
                <a:gd name="connsiteY8" fmla="*/ 179756 h 191739"/>
                <a:gd name="connsiteX9" fmla="*/ 41695 w 451057"/>
                <a:gd name="connsiteY9" fmla="*/ 175398 h 191739"/>
                <a:gd name="connsiteX10" fmla="*/ 34564 w 451057"/>
                <a:gd name="connsiteY10" fmla="*/ 169950 h 191739"/>
                <a:gd name="connsiteX11" fmla="*/ 27981 w 451057"/>
                <a:gd name="connsiteY11" fmla="*/ 163414 h 191739"/>
                <a:gd name="connsiteX12" fmla="*/ 21396 w 451057"/>
                <a:gd name="connsiteY12" fmla="*/ 156879 h 191739"/>
                <a:gd name="connsiteX13" fmla="*/ 15911 w 451057"/>
                <a:gd name="connsiteY13" fmla="*/ 149252 h 191739"/>
                <a:gd name="connsiteX14" fmla="*/ 11521 w 451057"/>
                <a:gd name="connsiteY14" fmla="*/ 141082 h 191739"/>
                <a:gd name="connsiteX15" fmla="*/ 7680 w 451057"/>
                <a:gd name="connsiteY15" fmla="*/ 132911 h 191739"/>
                <a:gd name="connsiteX16" fmla="*/ 3841 w 451057"/>
                <a:gd name="connsiteY16" fmla="*/ 124195 h 191739"/>
                <a:gd name="connsiteX17" fmla="*/ 1646 w 451057"/>
                <a:gd name="connsiteY17" fmla="*/ 114935 h 191739"/>
                <a:gd name="connsiteX18" fmla="*/ 0 w 451057"/>
                <a:gd name="connsiteY18" fmla="*/ 105675 h 191739"/>
                <a:gd name="connsiteX19" fmla="*/ 0 w 451057"/>
                <a:gd name="connsiteY19" fmla="*/ 95871 h 191739"/>
                <a:gd name="connsiteX20" fmla="*/ 0 w 451057"/>
                <a:gd name="connsiteY20" fmla="*/ 86065 h 191739"/>
                <a:gd name="connsiteX21" fmla="*/ 1646 w 451057"/>
                <a:gd name="connsiteY21" fmla="*/ 76261 h 191739"/>
                <a:gd name="connsiteX22" fmla="*/ 3841 w 451057"/>
                <a:gd name="connsiteY22" fmla="*/ 67546 h 191739"/>
                <a:gd name="connsiteX23" fmla="*/ 7680 w 451057"/>
                <a:gd name="connsiteY23" fmla="*/ 58285 h 191739"/>
                <a:gd name="connsiteX24" fmla="*/ 11521 w 451057"/>
                <a:gd name="connsiteY24" fmla="*/ 50114 h 191739"/>
                <a:gd name="connsiteX25" fmla="*/ 15911 w 451057"/>
                <a:gd name="connsiteY25" fmla="*/ 41944 h 191739"/>
                <a:gd name="connsiteX26" fmla="*/ 21396 w 451057"/>
                <a:gd name="connsiteY26" fmla="*/ 34863 h 191739"/>
                <a:gd name="connsiteX27" fmla="*/ 27981 w 451057"/>
                <a:gd name="connsiteY27" fmla="*/ 28325 h 191739"/>
                <a:gd name="connsiteX28" fmla="*/ 34564 w 451057"/>
                <a:gd name="connsiteY28" fmla="*/ 21789 h 191739"/>
                <a:gd name="connsiteX29" fmla="*/ 41695 w 451057"/>
                <a:gd name="connsiteY29" fmla="*/ 16342 h 191739"/>
                <a:gd name="connsiteX30" fmla="*/ 49376 w 451057"/>
                <a:gd name="connsiteY30" fmla="*/ 11440 h 191739"/>
                <a:gd name="connsiteX31" fmla="*/ 57605 w 451057"/>
                <a:gd name="connsiteY31" fmla="*/ 7627 h 191739"/>
                <a:gd name="connsiteX32" fmla="*/ 66933 w 451057"/>
                <a:gd name="connsiteY32" fmla="*/ 3814 h 191739"/>
                <a:gd name="connsiteX33" fmla="*/ 75709 w 451057"/>
                <a:gd name="connsiteY33" fmla="*/ 1634 h 191739"/>
                <a:gd name="connsiteX34" fmla="*/ 84488 w 451057"/>
                <a:gd name="connsiteY34" fmla="*/ 546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6"/>
                  </a:lnTo>
                  <a:lnTo>
                    <a:pt x="75709" y="189560"/>
                  </a:lnTo>
                  <a:lnTo>
                    <a:pt x="66933" y="187382"/>
                  </a:lnTo>
                  <a:lnTo>
                    <a:pt x="57605" y="183569"/>
                  </a:lnTo>
                  <a:lnTo>
                    <a:pt x="49376" y="179756"/>
                  </a:lnTo>
                  <a:lnTo>
                    <a:pt x="41695" y="175398"/>
                  </a:lnTo>
                  <a:lnTo>
                    <a:pt x="34564" y="169950"/>
                  </a:lnTo>
                  <a:lnTo>
                    <a:pt x="27981" y="163414"/>
                  </a:lnTo>
                  <a:lnTo>
                    <a:pt x="21396" y="156879"/>
                  </a:lnTo>
                  <a:lnTo>
                    <a:pt x="15911" y="149252"/>
                  </a:lnTo>
                  <a:lnTo>
                    <a:pt x="11521" y="141082"/>
                  </a:lnTo>
                  <a:lnTo>
                    <a:pt x="7680" y="132911"/>
                  </a:lnTo>
                  <a:lnTo>
                    <a:pt x="3841" y="124195"/>
                  </a:lnTo>
                  <a:lnTo>
                    <a:pt x="1646" y="114935"/>
                  </a:lnTo>
                  <a:lnTo>
                    <a:pt x="0" y="105675"/>
                  </a:lnTo>
                  <a:lnTo>
                    <a:pt x="0" y="95871"/>
                  </a:lnTo>
                  <a:lnTo>
                    <a:pt x="0" y="86065"/>
                  </a:lnTo>
                  <a:lnTo>
                    <a:pt x="1646" y="76261"/>
                  </a:lnTo>
                  <a:lnTo>
                    <a:pt x="3841" y="67546"/>
                  </a:lnTo>
                  <a:lnTo>
                    <a:pt x="7680" y="58285"/>
                  </a:lnTo>
                  <a:lnTo>
                    <a:pt x="11521" y="50114"/>
                  </a:lnTo>
                  <a:lnTo>
                    <a:pt x="15911" y="41944"/>
                  </a:lnTo>
                  <a:lnTo>
                    <a:pt x="21396" y="34863"/>
                  </a:lnTo>
                  <a:lnTo>
                    <a:pt x="27981" y="28325"/>
                  </a:lnTo>
                  <a:lnTo>
                    <a:pt x="34564" y="21789"/>
                  </a:lnTo>
                  <a:lnTo>
                    <a:pt x="41695" y="16342"/>
                  </a:lnTo>
                  <a:lnTo>
                    <a:pt x="49376" y="11440"/>
                  </a:lnTo>
                  <a:lnTo>
                    <a:pt x="57605" y="7627"/>
                  </a:lnTo>
                  <a:lnTo>
                    <a:pt x="66933" y="3814"/>
                  </a:lnTo>
                  <a:lnTo>
                    <a:pt x="75709" y="1634"/>
                  </a:lnTo>
                  <a:lnTo>
                    <a:pt x="84488" y="546"/>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605257" y="484649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4 h 191739"/>
                <a:gd name="connsiteX5" fmla="*/ 75709 w 451057"/>
                <a:gd name="connsiteY5" fmla="*/ 190100 h 191739"/>
                <a:gd name="connsiteX6" fmla="*/ 66933 w 451057"/>
                <a:gd name="connsiteY6" fmla="*/ 187368 h 191739"/>
                <a:gd name="connsiteX7" fmla="*/ 57605 w 451057"/>
                <a:gd name="connsiteY7" fmla="*/ 184639 h 191739"/>
                <a:gd name="connsiteX8" fmla="*/ 49376 w 451057"/>
                <a:gd name="connsiteY8" fmla="*/ 180268 h 191739"/>
                <a:gd name="connsiteX9" fmla="*/ 41695 w 451057"/>
                <a:gd name="connsiteY9" fmla="*/ 175898 h 191739"/>
                <a:gd name="connsiteX10" fmla="*/ 34564 w 451057"/>
                <a:gd name="connsiteY10" fmla="*/ 169888 h 191739"/>
                <a:gd name="connsiteX11" fmla="*/ 27981 w 451057"/>
                <a:gd name="connsiteY11" fmla="*/ 163880 h 191739"/>
                <a:gd name="connsiteX12" fmla="*/ 21396 w 451057"/>
                <a:gd name="connsiteY12" fmla="*/ 157325 h 191739"/>
                <a:gd name="connsiteX13" fmla="*/ 15911 w 451057"/>
                <a:gd name="connsiteY13" fmla="*/ 149676 h 191739"/>
                <a:gd name="connsiteX14" fmla="*/ 11521 w 451057"/>
                <a:gd name="connsiteY14" fmla="*/ 142029 h 191739"/>
                <a:gd name="connsiteX15" fmla="*/ 7680 w 451057"/>
                <a:gd name="connsiteY15" fmla="*/ 133290 h 191739"/>
                <a:gd name="connsiteX16" fmla="*/ 3841 w 451057"/>
                <a:gd name="connsiteY16" fmla="*/ 124549 h 191739"/>
                <a:gd name="connsiteX17" fmla="*/ 1646 w 451057"/>
                <a:gd name="connsiteY17" fmla="*/ 115262 h 191739"/>
                <a:gd name="connsiteX18" fmla="*/ 0 w 451057"/>
                <a:gd name="connsiteY18" fmla="*/ 105429 h 191739"/>
                <a:gd name="connsiteX19" fmla="*/ 0 w 451057"/>
                <a:gd name="connsiteY19" fmla="*/ 96143 h 191739"/>
                <a:gd name="connsiteX20" fmla="*/ 0 w 451057"/>
                <a:gd name="connsiteY20" fmla="*/ 85764 h 191739"/>
                <a:gd name="connsiteX21" fmla="*/ 1646 w 451057"/>
                <a:gd name="connsiteY21" fmla="*/ 76478 h 191739"/>
                <a:gd name="connsiteX22" fmla="*/ 3841 w 451057"/>
                <a:gd name="connsiteY22" fmla="*/ 67190 h 191739"/>
                <a:gd name="connsiteX23" fmla="*/ 7680 w 451057"/>
                <a:gd name="connsiteY23" fmla="*/ 58451 h 191739"/>
                <a:gd name="connsiteX24" fmla="*/ 11521 w 451057"/>
                <a:gd name="connsiteY24" fmla="*/ 49710 h 191739"/>
                <a:gd name="connsiteX25" fmla="*/ 15911 w 451057"/>
                <a:gd name="connsiteY25" fmla="*/ 42063 h 191739"/>
                <a:gd name="connsiteX26" fmla="*/ 21396 w 451057"/>
                <a:gd name="connsiteY26" fmla="*/ 34961 h 191739"/>
                <a:gd name="connsiteX27" fmla="*/ 27981 w 451057"/>
                <a:gd name="connsiteY27" fmla="*/ 27861 h 191739"/>
                <a:gd name="connsiteX28" fmla="*/ 34564 w 451057"/>
                <a:gd name="connsiteY28" fmla="*/ 21851 h 191739"/>
                <a:gd name="connsiteX29" fmla="*/ 41695 w 451057"/>
                <a:gd name="connsiteY29" fmla="*/ 16388 h 191739"/>
                <a:gd name="connsiteX30" fmla="*/ 49376 w 451057"/>
                <a:gd name="connsiteY30" fmla="*/ 10925 h 191739"/>
                <a:gd name="connsiteX31" fmla="*/ 57605 w 451057"/>
                <a:gd name="connsiteY31" fmla="*/ 7102 h 191739"/>
                <a:gd name="connsiteX32" fmla="*/ 66933 w 451057"/>
                <a:gd name="connsiteY32" fmla="*/ 4371 h 191739"/>
                <a:gd name="connsiteX33" fmla="*/ 75709 w 451057"/>
                <a:gd name="connsiteY33" fmla="*/ 1639 h 191739"/>
                <a:gd name="connsiteX34" fmla="*/ 84488 w 451057"/>
                <a:gd name="connsiteY34" fmla="*/ 547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4"/>
                  </a:lnTo>
                  <a:lnTo>
                    <a:pt x="75709" y="190100"/>
                  </a:lnTo>
                  <a:lnTo>
                    <a:pt x="66933" y="187368"/>
                  </a:lnTo>
                  <a:lnTo>
                    <a:pt x="57605" y="184639"/>
                  </a:lnTo>
                  <a:lnTo>
                    <a:pt x="49376" y="180268"/>
                  </a:lnTo>
                  <a:lnTo>
                    <a:pt x="41695" y="175898"/>
                  </a:lnTo>
                  <a:lnTo>
                    <a:pt x="34564" y="169888"/>
                  </a:lnTo>
                  <a:lnTo>
                    <a:pt x="27981" y="163880"/>
                  </a:lnTo>
                  <a:lnTo>
                    <a:pt x="21396" y="157325"/>
                  </a:lnTo>
                  <a:lnTo>
                    <a:pt x="15911" y="149676"/>
                  </a:lnTo>
                  <a:lnTo>
                    <a:pt x="11521" y="142029"/>
                  </a:lnTo>
                  <a:lnTo>
                    <a:pt x="7680" y="133290"/>
                  </a:lnTo>
                  <a:lnTo>
                    <a:pt x="3841" y="124549"/>
                  </a:lnTo>
                  <a:lnTo>
                    <a:pt x="1646" y="115262"/>
                  </a:lnTo>
                  <a:lnTo>
                    <a:pt x="0" y="105429"/>
                  </a:lnTo>
                  <a:lnTo>
                    <a:pt x="0" y="96143"/>
                  </a:lnTo>
                  <a:lnTo>
                    <a:pt x="0" y="85764"/>
                  </a:lnTo>
                  <a:lnTo>
                    <a:pt x="1646" y="76478"/>
                  </a:lnTo>
                  <a:lnTo>
                    <a:pt x="3841" y="67190"/>
                  </a:lnTo>
                  <a:lnTo>
                    <a:pt x="7680" y="58451"/>
                  </a:lnTo>
                  <a:lnTo>
                    <a:pt x="11521" y="49710"/>
                  </a:lnTo>
                  <a:lnTo>
                    <a:pt x="15911" y="42063"/>
                  </a:lnTo>
                  <a:lnTo>
                    <a:pt x="21396" y="34961"/>
                  </a:lnTo>
                  <a:lnTo>
                    <a:pt x="27981" y="27861"/>
                  </a:lnTo>
                  <a:lnTo>
                    <a:pt x="34564" y="21851"/>
                  </a:lnTo>
                  <a:lnTo>
                    <a:pt x="41695" y="16388"/>
                  </a:lnTo>
                  <a:lnTo>
                    <a:pt x="49376" y="10925"/>
                  </a:lnTo>
                  <a:lnTo>
                    <a:pt x="57605" y="7102"/>
                  </a:lnTo>
                  <a:lnTo>
                    <a:pt x="66933" y="4371"/>
                  </a:lnTo>
                  <a:lnTo>
                    <a:pt x="75709" y="1639"/>
                  </a:lnTo>
                  <a:lnTo>
                    <a:pt x="84488" y="547"/>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5753303" y="5120411"/>
              <a:ext cx="303011" cy="247817"/>
            </a:xfrm>
            <a:custGeom>
              <a:avLst/>
              <a:gdLst>
                <a:gd name="connsiteX0" fmla="*/ 0 w 303011"/>
                <a:gd name="connsiteY0" fmla="*/ 0 h 247817"/>
                <a:gd name="connsiteX1" fmla="*/ 303011 w 303011"/>
                <a:gd name="connsiteY1" fmla="*/ 0 h 247817"/>
                <a:gd name="connsiteX2" fmla="*/ 303011 w 303011"/>
                <a:gd name="connsiteY2" fmla="*/ 247817 h 247817"/>
                <a:gd name="connsiteX3" fmla="*/ 289280 w 303011"/>
                <a:gd name="connsiteY3" fmla="*/ 246535 h 247817"/>
                <a:gd name="connsiteX4" fmla="*/ 272843 w 303011"/>
                <a:gd name="connsiteY4" fmla="*/ 243807 h 247817"/>
                <a:gd name="connsiteX5" fmla="*/ 255859 w 303011"/>
                <a:gd name="connsiteY5" fmla="*/ 241081 h 247817"/>
                <a:gd name="connsiteX6" fmla="*/ 239422 w 303011"/>
                <a:gd name="connsiteY6" fmla="*/ 237808 h 247817"/>
                <a:gd name="connsiteX7" fmla="*/ 224081 w 303011"/>
                <a:gd name="connsiteY7" fmla="*/ 233989 h 247817"/>
                <a:gd name="connsiteX8" fmla="*/ 208742 w 303011"/>
                <a:gd name="connsiteY8" fmla="*/ 229626 h 247817"/>
                <a:gd name="connsiteX9" fmla="*/ 193401 w 303011"/>
                <a:gd name="connsiteY9" fmla="*/ 224172 h 247817"/>
                <a:gd name="connsiteX10" fmla="*/ 178608 w 303011"/>
                <a:gd name="connsiteY10" fmla="*/ 219263 h 247817"/>
                <a:gd name="connsiteX11" fmla="*/ 164364 w 303011"/>
                <a:gd name="connsiteY11" fmla="*/ 213263 h 247817"/>
                <a:gd name="connsiteX12" fmla="*/ 150667 w 303011"/>
                <a:gd name="connsiteY12" fmla="*/ 206719 h 247817"/>
                <a:gd name="connsiteX13" fmla="*/ 136969 w 303011"/>
                <a:gd name="connsiteY13" fmla="*/ 199627 h 247817"/>
                <a:gd name="connsiteX14" fmla="*/ 124369 w 303011"/>
                <a:gd name="connsiteY14" fmla="*/ 192537 h 247817"/>
                <a:gd name="connsiteX15" fmla="*/ 111767 w 303011"/>
                <a:gd name="connsiteY15" fmla="*/ 184355 h 247817"/>
                <a:gd name="connsiteX16" fmla="*/ 100262 w 303011"/>
                <a:gd name="connsiteY16" fmla="*/ 176173 h 247817"/>
                <a:gd name="connsiteX17" fmla="*/ 88756 w 303011"/>
                <a:gd name="connsiteY17" fmla="*/ 167993 h 247817"/>
                <a:gd name="connsiteX18" fmla="*/ 77799 w 303011"/>
                <a:gd name="connsiteY18" fmla="*/ 158721 h 247817"/>
                <a:gd name="connsiteX19" fmla="*/ 67936 w 303011"/>
                <a:gd name="connsiteY19" fmla="*/ 149448 h 247817"/>
                <a:gd name="connsiteX20" fmla="*/ 58075 w 303011"/>
                <a:gd name="connsiteY20" fmla="*/ 139085 h 247817"/>
                <a:gd name="connsiteX21" fmla="*/ 49309 w 303011"/>
                <a:gd name="connsiteY21" fmla="*/ 129268 h 247817"/>
                <a:gd name="connsiteX22" fmla="*/ 41090 w 303011"/>
                <a:gd name="connsiteY22" fmla="*/ 118905 h 247817"/>
                <a:gd name="connsiteX23" fmla="*/ 33420 w 303011"/>
                <a:gd name="connsiteY23" fmla="*/ 108540 h 247817"/>
                <a:gd name="connsiteX24" fmla="*/ 26846 w 303011"/>
                <a:gd name="connsiteY24" fmla="*/ 97086 h 247817"/>
                <a:gd name="connsiteX25" fmla="*/ 20819 w 303011"/>
                <a:gd name="connsiteY25" fmla="*/ 86178 h 247817"/>
                <a:gd name="connsiteX26" fmla="*/ 15341 w 303011"/>
                <a:gd name="connsiteY26" fmla="*/ 74178 h 247817"/>
                <a:gd name="connsiteX27" fmla="*/ 10410 w 303011"/>
                <a:gd name="connsiteY27" fmla="*/ 62179 h 247817"/>
                <a:gd name="connsiteX28" fmla="*/ 7122 w 303011"/>
                <a:gd name="connsiteY28" fmla="*/ 50726 h 247817"/>
                <a:gd name="connsiteX29" fmla="*/ 3835 w 303011"/>
                <a:gd name="connsiteY29" fmla="*/ 38180 h 247817"/>
                <a:gd name="connsiteX30" fmla="*/ 1644 w 303011"/>
                <a:gd name="connsiteY30" fmla="*/ 26181 h 247817"/>
                <a:gd name="connsiteX31" fmla="*/ 547 w 303011"/>
                <a:gd name="connsiteY31" fmla="*/ 13091 h 247817"/>
                <a:gd name="connsiteX32" fmla="*/ 0 w 303011"/>
                <a:gd name="connsiteY32" fmla="*/ 0 h 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011" h="247817">
                  <a:moveTo>
                    <a:pt x="0" y="0"/>
                  </a:moveTo>
                  <a:lnTo>
                    <a:pt x="303011" y="0"/>
                  </a:lnTo>
                  <a:lnTo>
                    <a:pt x="303011" y="247817"/>
                  </a:lnTo>
                  <a:lnTo>
                    <a:pt x="289280" y="246535"/>
                  </a:lnTo>
                  <a:lnTo>
                    <a:pt x="272843" y="243807"/>
                  </a:lnTo>
                  <a:lnTo>
                    <a:pt x="255859" y="241081"/>
                  </a:lnTo>
                  <a:lnTo>
                    <a:pt x="239422" y="237808"/>
                  </a:lnTo>
                  <a:lnTo>
                    <a:pt x="224081" y="233989"/>
                  </a:lnTo>
                  <a:lnTo>
                    <a:pt x="208742" y="229626"/>
                  </a:lnTo>
                  <a:lnTo>
                    <a:pt x="193401" y="224172"/>
                  </a:lnTo>
                  <a:lnTo>
                    <a:pt x="178608" y="219263"/>
                  </a:lnTo>
                  <a:lnTo>
                    <a:pt x="164364" y="213263"/>
                  </a:lnTo>
                  <a:lnTo>
                    <a:pt x="150667" y="206719"/>
                  </a:lnTo>
                  <a:lnTo>
                    <a:pt x="136969" y="199627"/>
                  </a:lnTo>
                  <a:lnTo>
                    <a:pt x="124369" y="192537"/>
                  </a:lnTo>
                  <a:lnTo>
                    <a:pt x="111767" y="184355"/>
                  </a:lnTo>
                  <a:lnTo>
                    <a:pt x="100262" y="176173"/>
                  </a:lnTo>
                  <a:lnTo>
                    <a:pt x="88756" y="167993"/>
                  </a:lnTo>
                  <a:lnTo>
                    <a:pt x="77799" y="158721"/>
                  </a:lnTo>
                  <a:lnTo>
                    <a:pt x="67936" y="149448"/>
                  </a:lnTo>
                  <a:lnTo>
                    <a:pt x="58075" y="139085"/>
                  </a:lnTo>
                  <a:lnTo>
                    <a:pt x="49309" y="129268"/>
                  </a:lnTo>
                  <a:lnTo>
                    <a:pt x="41090" y="118905"/>
                  </a:lnTo>
                  <a:lnTo>
                    <a:pt x="33420" y="108540"/>
                  </a:lnTo>
                  <a:lnTo>
                    <a:pt x="26846" y="97086"/>
                  </a:lnTo>
                  <a:lnTo>
                    <a:pt x="20819" y="86178"/>
                  </a:lnTo>
                  <a:lnTo>
                    <a:pt x="15341" y="74178"/>
                  </a:lnTo>
                  <a:lnTo>
                    <a:pt x="10410" y="62179"/>
                  </a:lnTo>
                  <a:lnTo>
                    <a:pt x="7122" y="50726"/>
                  </a:lnTo>
                  <a:lnTo>
                    <a:pt x="3835" y="38180"/>
                  </a:lnTo>
                  <a:lnTo>
                    <a:pt x="1644" y="26181"/>
                  </a:lnTo>
                  <a:lnTo>
                    <a:pt x="547" y="130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5870893" y="3396298"/>
            <a:ext cx="640228" cy="1899316"/>
            <a:chOff x="6135688" y="3468688"/>
            <a:chExt cx="640228" cy="1899316"/>
          </a:xfrm>
        </p:grpSpPr>
        <p:sp>
          <p:nvSpPr>
            <p:cNvPr id="22" name="任意多边形 21"/>
            <p:cNvSpPr/>
            <p:nvPr/>
          </p:nvSpPr>
          <p:spPr>
            <a:xfrm>
              <a:off x="6307103" y="3468688"/>
              <a:ext cx="386565" cy="361595"/>
            </a:xfrm>
            <a:custGeom>
              <a:avLst/>
              <a:gdLst>
                <a:gd name="connsiteX0" fmla="*/ 26016 w 386565"/>
                <a:gd name="connsiteY0" fmla="*/ 0 h 361595"/>
                <a:gd name="connsiteX1" fmla="*/ 316895 w 386565"/>
                <a:gd name="connsiteY1" fmla="*/ 0 h 361595"/>
                <a:gd name="connsiteX2" fmla="*/ 385472 w 386565"/>
                <a:gd name="connsiteY2" fmla="*/ 302430 h 361595"/>
                <a:gd name="connsiteX3" fmla="*/ 386565 w 386565"/>
                <a:gd name="connsiteY3" fmla="*/ 307908 h 361595"/>
                <a:gd name="connsiteX4" fmla="*/ 386565 w 386565"/>
                <a:gd name="connsiteY4" fmla="*/ 313386 h 361595"/>
                <a:gd name="connsiteX5" fmla="*/ 386018 w 386565"/>
                <a:gd name="connsiteY5" fmla="*/ 319411 h 361595"/>
                <a:gd name="connsiteX6" fmla="*/ 385472 w 386565"/>
                <a:gd name="connsiteY6" fmla="*/ 324343 h 361595"/>
                <a:gd name="connsiteX7" fmla="*/ 383831 w 386565"/>
                <a:gd name="connsiteY7" fmla="*/ 329272 h 361595"/>
                <a:gd name="connsiteX8" fmla="*/ 381645 w 386565"/>
                <a:gd name="connsiteY8" fmla="*/ 334203 h 361595"/>
                <a:gd name="connsiteX9" fmla="*/ 379457 w 386565"/>
                <a:gd name="connsiteY9" fmla="*/ 339133 h 361595"/>
                <a:gd name="connsiteX10" fmla="*/ 375630 w 386565"/>
                <a:gd name="connsiteY10" fmla="*/ 342969 h 361595"/>
                <a:gd name="connsiteX11" fmla="*/ 372349 w 386565"/>
                <a:gd name="connsiteY11" fmla="*/ 346803 h 361595"/>
                <a:gd name="connsiteX12" fmla="*/ 368522 w 386565"/>
                <a:gd name="connsiteY12" fmla="*/ 350638 h 361595"/>
                <a:gd name="connsiteX13" fmla="*/ 364695 w 386565"/>
                <a:gd name="connsiteY13" fmla="*/ 353376 h 361595"/>
                <a:gd name="connsiteX14" fmla="*/ 359773 w 386565"/>
                <a:gd name="connsiteY14" fmla="*/ 356116 h 361595"/>
                <a:gd name="connsiteX15" fmla="*/ 354852 w 386565"/>
                <a:gd name="connsiteY15" fmla="*/ 358308 h 361595"/>
                <a:gd name="connsiteX16" fmla="*/ 349385 w 386565"/>
                <a:gd name="connsiteY16" fmla="*/ 359950 h 361595"/>
                <a:gd name="connsiteX17" fmla="*/ 343917 w 386565"/>
                <a:gd name="connsiteY17" fmla="*/ 361046 h 361595"/>
                <a:gd name="connsiteX18" fmla="*/ 338450 w 386565"/>
                <a:gd name="connsiteY18" fmla="*/ 361595 h 361595"/>
                <a:gd name="connsiteX19" fmla="*/ 129037 w 386565"/>
                <a:gd name="connsiteY19" fmla="*/ 361595 h 361595"/>
                <a:gd name="connsiteX20" fmla="*/ 122476 w 386565"/>
                <a:gd name="connsiteY20" fmla="*/ 361046 h 361595"/>
                <a:gd name="connsiteX21" fmla="*/ 116461 w 386565"/>
                <a:gd name="connsiteY21" fmla="*/ 360499 h 361595"/>
                <a:gd name="connsiteX22" fmla="*/ 109900 w 386565"/>
                <a:gd name="connsiteY22" fmla="*/ 358308 h 361595"/>
                <a:gd name="connsiteX23" fmla="*/ 103885 w 386565"/>
                <a:gd name="connsiteY23" fmla="*/ 356663 h 361595"/>
                <a:gd name="connsiteX24" fmla="*/ 97872 w 386565"/>
                <a:gd name="connsiteY24" fmla="*/ 354472 h 361595"/>
                <a:gd name="connsiteX25" fmla="*/ 91857 w 386565"/>
                <a:gd name="connsiteY25" fmla="*/ 351734 h 361595"/>
                <a:gd name="connsiteX26" fmla="*/ 86937 w 386565"/>
                <a:gd name="connsiteY26" fmla="*/ 348447 h 361595"/>
                <a:gd name="connsiteX27" fmla="*/ 82015 w 386565"/>
                <a:gd name="connsiteY27" fmla="*/ 344611 h 361595"/>
                <a:gd name="connsiteX28" fmla="*/ 77642 w 386565"/>
                <a:gd name="connsiteY28" fmla="*/ 340777 h 361595"/>
                <a:gd name="connsiteX29" fmla="*/ 72720 w 386565"/>
                <a:gd name="connsiteY29" fmla="*/ 335846 h 361595"/>
                <a:gd name="connsiteX30" fmla="*/ 68893 w 386565"/>
                <a:gd name="connsiteY30" fmla="*/ 330916 h 361595"/>
                <a:gd name="connsiteX31" fmla="*/ 65066 w 386565"/>
                <a:gd name="connsiteY31" fmla="*/ 325985 h 361595"/>
                <a:gd name="connsiteX32" fmla="*/ 62332 w 386565"/>
                <a:gd name="connsiteY32" fmla="*/ 320507 h 361595"/>
                <a:gd name="connsiteX33" fmla="*/ 59599 w 386565"/>
                <a:gd name="connsiteY33" fmla="*/ 314482 h 361595"/>
                <a:gd name="connsiteX34" fmla="*/ 57411 w 386565"/>
                <a:gd name="connsiteY34" fmla="*/ 308455 h 361595"/>
                <a:gd name="connsiteX35" fmla="*/ 55770 w 386565"/>
                <a:gd name="connsiteY35" fmla="*/ 302430 h 361595"/>
                <a:gd name="connsiteX36" fmla="*/ 1094 w 386565"/>
                <a:gd name="connsiteY36" fmla="*/ 62480 h 361595"/>
                <a:gd name="connsiteX37" fmla="*/ 548 w 386565"/>
                <a:gd name="connsiteY37" fmla="*/ 56455 h 361595"/>
                <a:gd name="connsiteX38" fmla="*/ 0 w 386565"/>
                <a:gd name="connsiteY38" fmla="*/ 49881 h 361595"/>
                <a:gd name="connsiteX39" fmla="*/ 0 w 386565"/>
                <a:gd name="connsiteY39" fmla="*/ 44403 h 361595"/>
                <a:gd name="connsiteX40" fmla="*/ 1094 w 386565"/>
                <a:gd name="connsiteY40" fmla="*/ 38376 h 361595"/>
                <a:gd name="connsiteX41" fmla="*/ 2187 w 386565"/>
                <a:gd name="connsiteY41" fmla="*/ 32351 h 361595"/>
                <a:gd name="connsiteX42" fmla="*/ 3827 w 386565"/>
                <a:gd name="connsiteY42" fmla="*/ 26873 h 361595"/>
                <a:gd name="connsiteX43" fmla="*/ 6015 w 386565"/>
                <a:gd name="connsiteY43" fmla="*/ 21941 h 361595"/>
                <a:gd name="connsiteX44" fmla="*/ 9295 w 386565"/>
                <a:gd name="connsiteY44" fmla="*/ 17012 h 361595"/>
                <a:gd name="connsiteX45" fmla="*/ 12029 w 386565"/>
                <a:gd name="connsiteY45" fmla="*/ 12080 h 361595"/>
                <a:gd name="connsiteX46" fmla="*/ 16403 w 386565"/>
                <a:gd name="connsiteY46" fmla="*/ 7698 h 361595"/>
                <a:gd name="connsiteX47" fmla="*/ 20778 w 386565"/>
                <a:gd name="connsiteY47" fmla="*/ 3864 h 361595"/>
                <a:gd name="connsiteX48" fmla="*/ 25152 w 386565"/>
                <a:gd name="connsiteY48" fmla="*/ 577 h 361595"/>
                <a:gd name="connsiteX49" fmla="*/ 26016 w 386565"/>
                <a:gd name="connsiteY49" fmla="*/ 0 h 36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565" h="361595">
                  <a:moveTo>
                    <a:pt x="26016" y="0"/>
                  </a:moveTo>
                  <a:lnTo>
                    <a:pt x="316895" y="0"/>
                  </a:lnTo>
                  <a:lnTo>
                    <a:pt x="385472" y="302430"/>
                  </a:lnTo>
                  <a:lnTo>
                    <a:pt x="386565" y="307908"/>
                  </a:lnTo>
                  <a:lnTo>
                    <a:pt x="386565" y="313386"/>
                  </a:lnTo>
                  <a:lnTo>
                    <a:pt x="386018" y="319411"/>
                  </a:lnTo>
                  <a:lnTo>
                    <a:pt x="385472" y="324343"/>
                  </a:lnTo>
                  <a:lnTo>
                    <a:pt x="383831" y="329272"/>
                  </a:lnTo>
                  <a:lnTo>
                    <a:pt x="381645" y="334203"/>
                  </a:lnTo>
                  <a:lnTo>
                    <a:pt x="379457" y="339133"/>
                  </a:lnTo>
                  <a:lnTo>
                    <a:pt x="375630" y="342969"/>
                  </a:lnTo>
                  <a:lnTo>
                    <a:pt x="372349" y="346803"/>
                  </a:lnTo>
                  <a:lnTo>
                    <a:pt x="368522" y="350638"/>
                  </a:lnTo>
                  <a:lnTo>
                    <a:pt x="364695" y="353376"/>
                  </a:lnTo>
                  <a:lnTo>
                    <a:pt x="359773" y="356116"/>
                  </a:lnTo>
                  <a:lnTo>
                    <a:pt x="354852" y="358308"/>
                  </a:lnTo>
                  <a:lnTo>
                    <a:pt x="349385" y="359950"/>
                  </a:lnTo>
                  <a:lnTo>
                    <a:pt x="343917" y="361046"/>
                  </a:lnTo>
                  <a:lnTo>
                    <a:pt x="338450" y="361595"/>
                  </a:lnTo>
                  <a:lnTo>
                    <a:pt x="129037" y="361595"/>
                  </a:lnTo>
                  <a:lnTo>
                    <a:pt x="122476" y="361046"/>
                  </a:lnTo>
                  <a:lnTo>
                    <a:pt x="116461" y="360499"/>
                  </a:lnTo>
                  <a:lnTo>
                    <a:pt x="109900" y="358308"/>
                  </a:lnTo>
                  <a:lnTo>
                    <a:pt x="103885" y="356663"/>
                  </a:lnTo>
                  <a:lnTo>
                    <a:pt x="97872" y="354472"/>
                  </a:lnTo>
                  <a:lnTo>
                    <a:pt x="91857" y="351734"/>
                  </a:lnTo>
                  <a:lnTo>
                    <a:pt x="86937" y="348447"/>
                  </a:lnTo>
                  <a:lnTo>
                    <a:pt x="82015" y="344611"/>
                  </a:lnTo>
                  <a:lnTo>
                    <a:pt x="77642" y="340777"/>
                  </a:lnTo>
                  <a:lnTo>
                    <a:pt x="72720" y="335846"/>
                  </a:lnTo>
                  <a:lnTo>
                    <a:pt x="68893" y="330916"/>
                  </a:lnTo>
                  <a:lnTo>
                    <a:pt x="65066" y="325985"/>
                  </a:lnTo>
                  <a:lnTo>
                    <a:pt x="62332" y="320507"/>
                  </a:lnTo>
                  <a:lnTo>
                    <a:pt x="59599" y="314482"/>
                  </a:lnTo>
                  <a:lnTo>
                    <a:pt x="57411" y="308455"/>
                  </a:lnTo>
                  <a:lnTo>
                    <a:pt x="55770" y="302430"/>
                  </a:lnTo>
                  <a:lnTo>
                    <a:pt x="1094" y="62480"/>
                  </a:lnTo>
                  <a:lnTo>
                    <a:pt x="548" y="56455"/>
                  </a:lnTo>
                  <a:lnTo>
                    <a:pt x="0" y="49881"/>
                  </a:lnTo>
                  <a:lnTo>
                    <a:pt x="0" y="44403"/>
                  </a:lnTo>
                  <a:lnTo>
                    <a:pt x="1094" y="38376"/>
                  </a:lnTo>
                  <a:lnTo>
                    <a:pt x="2187" y="32351"/>
                  </a:lnTo>
                  <a:lnTo>
                    <a:pt x="3827" y="26873"/>
                  </a:lnTo>
                  <a:lnTo>
                    <a:pt x="6015" y="21941"/>
                  </a:lnTo>
                  <a:lnTo>
                    <a:pt x="9295" y="17012"/>
                  </a:lnTo>
                  <a:lnTo>
                    <a:pt x="12029" y="12080"/>
                  </a:lnTo>
                  <a:lnTo>
                    <a:pt x="16403" y="7698"/>
                  </a:lnTo>
                  <a:lnTo>
                    <a:pt x="20778" y="3864"/>
                  </a:lnTo>
                  <a:lnTo>
                    <a:pt x="25152" y="577"/>
                  </a:lnTo>
                  <a:lnTo>
                    <a:pt x="26016"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135689" y="3912455"/>
              <a:ext cx="640227" cy="597129"/>
            </a:xfrm>
            <a:custGeom>
              <a:avLst/>
              <a:gdLst>
                <a:gd name="connsiteX0" fmla="*/ 0 w 640227"/>
                <a:gd name="connsiteY0" fmla="*/ 0 h 597129"/>
                <a:gd name="connsiteX1" fmla="*/ 639130 w 640227"/>
                <a:gd name="connsiteY1" fmla="*/ 0 h 597129"/>
                <a:gd name="connsiteX2" fmla="*/ 640227 w 640227"/>
                <a:gd name="connsiteY2" fmla="*/ 63316 h 597129"/>
                <a:gd name="connsiteX3" fmla="*/ 640227 w 640227"/>
                <a:gd name="connsiteY3" fmla="*/ 130451 h 597129"/>
                <a:gd name="connsiteX4" fmla="*/ 640227 w 640227"/>
                <a:gd name="connsiteY4" fmla="*/ 147373 h 597129"/>
                <a:gd name="connsiteX5" fmla="*/ 639678 w 640227"/>
                <a:gd name="connsiteY5" fmla="*/ 164292 h 597129"/>
                <a:gd name="connsiteX6" fmla="*/ 638581 w 640227"/>
                <a:gd name="connsiteY6" fmla="*/ 181214 h 597129"/>
                <a:gd name="connsiteX7" fmla="*/ 637484 w 640227"/>
                <a:gd name="connsiteY7" fmla="*/ 197588 h 597129"/>
                <a:gd name="connsiteX8" fmla="*/ 635289 w 640227"/>
                <a:gd name="connsiteY8" fmla="*/ 213962 h 597129"/>
                <a:gd name="connsiteX9" fmla="*/ 633096 w 640227"/>
                <a:gd name="connsiteY9" fmla="*/ 230337 h 597129"/>
                <a:gd name="connsiteX10" fmla="*/ 630901 w 640227"/>
                <a:gd name="connsiteY10" fmla="*/ 246713 h 597129"/>
                <a:gd name="connsiteX11" fmla="*/ 627611 w 640227"/>
                <a:gd name="connsiteY11" fmla="*/ 262540 h 597129"/>
                <a:gd name="connsiteX12" fmla="*/ 624319 w 640227"/>
                <a:gd name="connsiteY12" fmla="*/ 278916 h 597129"/>
                <a:gd name="connsiteX13" fmla="*/ 620479 w 640227"/>
                <a:gd name="connsiteY13" fmla="*/ 294198 h 597129"/>
                <a:gd name="connsiteX14" fmla="*/ 616640 w 640227"/>
                <a:gd name="connsiteY14" fmla="*/ 310028 h 597129"/>
                <a:gd name="connsiteX15" fmla="*/ 612251 w 640227"/>
                <a:gd name="connsiteY15" fmla="*/ 325857 h 597129"/>
                <a:gd name="connsiteX16" fmla="*/ 607314 w 640227"/>
                <a:gd name="connsiteY16" fmla="*/ 341139 h 597129"/>
                <a:gd name="connsiteX17" fmla="*/ 602378 w 640227"/>
                <a:gd name="connsiteY17" fmla="*/ 355876 h 597129"/>
                <a:gd name="connsiteX18" fmla="*/ 596891 w 640227"/>
                <a:gd name="connsiteY18" fmla="*/ 371160 h 597129"/>
                <a:gd name="connsiteX19" fmla="*/ 591407 w 640227"/>
                <a:gd name="connsiteY19" fmla="*/ 385897 h 597129"/>
                <a:gd name="connsiteX20" fmla="*/ 584825 w 640227"/>
                <a:gd name="connsiteY20" fmla="*/ 400634 h 597129"/>
                <a:gd name="connsiteX21" fmla="*/ 578791 w 640227"/>
                <a:gd name="connsiteY21" fmla="*/ 414825 h 597129"/>
                <a:gd name="connsiteX22" fmla="*/ 571659 w 640227"/>
                <a:gd name="connsiteY22" fmla="*/ 429562 h 597129"/>
                <a:gd name="connsiteX23" fmla="*/ 564528 w 640227"/>
                <a:gd name="connsiteY23" fmla="*/ 443754 h 597129"/>
                <a:gd name="connsiteX24" fmla="*/ 557397 w 640227"/>
                <a:gd name="connsiteY24" fmla="*/ 457399 h 597129"/>
                <a:gd name="connsiteX25" fmla="*/ 549717 w 640227"/>
                <a:gd name="connsiteY25" fmla="*/ 471045 h 597129"/>
                <a:gd name="connsiteX26" fmla="*/ 541490 w 640227"/>
                <a:gd name="connsiteY26" fmla="*/ 485237 h 597129"/>
                <a:gd name="connsiteX27" fmla="*/ 533262 w 640227"/>
                <a:gd name="connsiteY27" fmla="*/ 497791 h 597129"/>
                <a:gd name="connsiteX28" fmla="*/ 524484 w 640227"/>
                <a:gd name="connsiteY28" fmla="*/ 511436 h 597129"/>
                <a:gd name="connsiteX29" fmla="*/ 515708 w 640227"/>
                <a:gd name="connsiteY29" fmla="*/ 524535 h 597129"/>
                <a:gd name="connsiteX30" fmla="*/ 505835 w 640227"/>
                <a:gd name="connsiteY30" fmla="*/ 537090 h 597129"/>
                <a:gd name="connsiteX31" fmla="*/ 497058 w 640227"/>
                <a:gd name="connsiteY31" fmla="*/ 549644 h 597129"/>
                <a:gd name="connsiteX32" fmla="*/ 486636 w 640227"/>
                <a:gd name="connsiteY32" fmla="*/ 562198 h 597129"/>
                <a:gd name="connsiteX33" fmla="*/ 476762 w 640227"/>
                <a:gd name="connsiteY33" fmla="*/ 573660 h 597129"/>
                <a:gd name="connsiteX34" fmla="*/ 466340 w 640227"/>
                <a:gd name="connsiteY34" fmla="*/ 585667 h 597129"/>
                <a:gd name="connsiteX35" fmla="*/ 455918 w 640227"/>
                <a:gd name="connsiteY35" fmla="*/ 597129 h 597129"/>
                <a:gd name="connsiteX36" fmla="*/ 0 w 640227"/>
                <a:gd name="connsiteY36" fmla="*/ 597129 h 597129"/>
                <a:gd name="connsiteX37" fmla="*/ 0 w 640227"/>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227" h="597129">
                  <a:moveTo>
                    <a:pt x="0" y="0"/>
                  </a:moveTo>
                  <a:lnTo>
                    <a:pt x="639130" y="0"/>
                  </a:lnTo>
                  <a:lnTo>
                    <a:pt x="640227" y="63316"/>
                  </a:lnTo>
                  <a:lnTo>
                    <a:pt x="640227" y="130451"/>
                  </a:lnTo>
                  <a:lnTo>
                    <a:pt x="640227" y="147373"/>
                  </a:lnTo>
                  <a:lnTo>
                    <a:pt x="639678" y="164292"/>
                  </a:lnTo>
                  <a:lnTo>
                    <a:pt x="638581" y="181214"/>
                  </a:lnTo>
                  <a:lnTo>
                    <a:pt x="637484" y="197588"/>
                  </a:lnTo>
                  <a:lnTo>
                    <a:pt x="635289" y="213962"/>
                  </a:lnTo>
                  <a:lnTo>
                    <a:pt x="633096" y="230337"/>
                  </a:lnTo>
                  <a:lnTo>
                    <a:pt x="630901" y="246713"/>
                  </a:lnTo>
                  <a:lnTo>
                    <a:pt x="627611" y="262540"/>
                  </a:lnTo>
                  <a:lnTo>
                    <a:pt x="624319" y="278916"/>
                  </a:lnTo>
                  <a:lnTo>
                    <a:pt x="620479" y="294198"/>
                  </a:lnTo>
                  <a:lnTo>
                    <a:pt x="616640" y="310028"/>
                  </a:lnTo>
                  <a:lnTo>
                    <a:pt x="612251" y="325857"/>
                  </a:lnTo>
                  <a:lnTo>
                    <a:pt x="607314" y="341139"/>
                  </a:lnTo>
                  <a:lnTo>
                    <a:pt x="602378" y="355876"/>
                  </a:lnTo>
                  <a:lnTo>
                    <a:pt x="596891" y="371160"/>
                  </a:lnTo>
                  <a:lnTo>
                    <a:pt x="591407" y="385897"/>
                  </a:lnTo>
                  <a:lnTo>
                    <a:pt x="584825" y="400634"/>
                  </a:lnTo>
                  <a:lnTo>
                    <a:pt x="578791" y="414825"/>
                  </a:lnTo>
                  <a:lnTo>
                    <a:pt x="571659" y="429562"/>
                  </a:lnTo>
                  <a:lnTo>
                    <a:pt x="564528" y="443754"/>
                  </a:lnTo>
                  <a:lnTo>
                    <a:pt x="557397" y="457399"/>
                  </a:lnTo>
                  <a:lnTo>
                    <a:pt x="549717" y="471045"/>
                  </a:lnTo>
                  <a:lnTo>
                    <a:pt x="541490" y="485237"/>
                  </a:lnTo>
                  <a:lnTo>
                    <a:pt x="533262" y="497791"/>
                  </a:lnTo>
                  <a:lnTo>
                    <a:pt x="524484" y="511436"/>
                  </a:lnTo>
                  <a:lnTo>
                    <a:pt x="515708" y="524535"/>
                  </a:lnTo>
                  <a:lnTo>
                    <a:pt x="505835" y="537090"/>
                  </a:lnTo>
                  <a:lnTo>
                    <a:pt x="497058" y="549644"/>
                  </a:lnTo>
                  <a:lnTo>
                    <a:pt x="486636" y="562198"/>
                  </a:lnTo>
                  <a:lnTo>
                    <a:pt x="476762" y="573660"/>
                  </a:lnTo>
                  <a:lnTo>
                    <a:pt x="466340" y="585667"/>
                  </a:lnTo>
                  <a:lnTo>
                    <a:pt x="455918" y="597129"/>
                  </a:lnTo>
                  <a:lnTo>
                    <a:pt x="0" y="597129"/>
                  </a:lnTo>
                  <a:lnTo>
                    <a:pt x="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6135688" y="4591758"/>
              <a:ext cx="451056" cy="191739"/>
            </a:xfrm>
            <a:custGeom>
              <a:avLst/>
              <a:gdLst>
                <a:gd name="connsiteX0" fmla="*/ 0 w 451056"/>
                <a:gd name="connsiteY0" fmla="*/ 0 h 191739"/>
                <a:gd name="connsiteX1" fmla="*/ 356145 w 451056"/>
                <a:gd name="connsiteY1" fmla="*/ 0 h 191739"/>
                <a:gd name="connsiteX2" fmla="*/ 366020 w 451056"/>
                <a:gd name="connsiteY2" fmla="*/ 546 h 191739"/>
                <a:gd name="connsiteX3" fmla="*/ 375345 w 451056"/>
                <a:gd name="connsiteY3" fmla="*/ 1634 h 191739"/>
                <a:gd name="connsiteX4" fmla="*/ 384124 w 451056"/>
                <a:gd name="connsiteY4" fmla="*/ 3814 h 191739"/>
                <a:gd name="connsiteX5" fmla="*/ 393451 w 451056"/>
                <a:gd name="connsiteY5" fmla="*/ 7627 h 191739"/>
                <a:gd name="connsiteX6" fmla="*/ 401131 w 451056"/>
                <a:gd name="connsiteY6" fmla="*/ 11440 h 191739"/>
                <a:gd name="connsiteX7" fmla="*/ 409360 w 451056"/>
                <a:gd name="connsiteY7" fmla="*/ 16342 h 191739"/>
                <a:gd name="connsiteX8" fmla="*/ 416492 w 451056"/>
                <a:gd name="connsiteY8" fmla="*/ 21789 h 191739"/>
                <a:gd name="connsiteX9" fmla="*/ 423076 w 451056"/>
                <a:gd name="connsiteY9" fmla="*/ 28325 h 191739"/>
                <a:gd name="connsiteX10" fmla="*/ 429661 w 451056"/>
                <a:gd name="connsiteY10" fmla="*/ 34863 h 191739"/>
                <a:gd name="connsiteX11" fmla="*/ 434598 w 451056"/>
                <a:gd name="connsiteY11" fmla="*/ 41944 h 191739"/>
                <a:gd name="connsiteX12" fmla="*/ 439536 w 451056"/>
                <a:gd name="connsiteY12" fmla="*/ 50114 h 191739"/>
                <a:gd name="connsiteX13" fmla="*/ 443375 w 451056"/>
                <a:gd name="connsiteY13" fmla="*/ 58285 h 191739"/>
                <a:gd name="connsiteX14" fmla="*/ 446668 w 451056"/>
                <a:gd name="connsiteY14" fmla="*/ 67546 h 191739"/>
                <a:gd name="connsiteX15" fmla="*/ 449410 w 451056"/>
                <a:gd name="connsiteY15" fmla="*/ 76261 h 191739"/>
                <a:gd name="connsiteX16" fmla="*/ 450507 w 451056"/>
                <a:gd name="connsiteY16" fmla="*/ 86065 h 191739"/>
                <a:gd name="connsiteX17" fmla="*/ 451056 w 451056"/>
                <a:gd name="connsiteY17" fmla="*/ 95871 h 191739"/>
                <a:gd name="connsiteX18" fmla="*/ 450507 w 451056"/>
                <a:gd name="connsiteY18" fmla="*/ 105675 h 191739"/>
                <a:gd name="connsiteX19" fmla="*/ 449410 w 451056"/>
                <a:gd name="connsiteY19" fmla="*/ 114935 h 191739"/>
                <a:gd name="connsiteX20" fmla="*/ 446668 w 451056"/>
                <a:gd name="connsiteY20" fmla="*/ 124195 h 191739"/>
                <a:gd name="connsiteX21" fmla="*/ 443375 w 451056"/>
                <a:gd name="connsiteY21" fmla="*/ 132911 h 191739"/>
                <a:gd name="connsiteX22" fmla="*/ 439536 w 451056"/>
                <a:gd name="connsiteY22" fmla="*/ 141082 h 191739"/>
                <a:gd name="connsiteX23" fmla="*/ 434598 w 451056"/>
                <a:gd name="connsiteY23" fmla="*/ 149252 h 191739"/>
                <a:gd name="connsiteX24" fmla="*/ 429661 w 451056"/>
                <a:gd name="connsiteY24" fmla="*/ 156879 h 191739"/>
                <a:gd name="connsiteX25" fmla="*/ 423076 w 451056"/>
                <a:gd name="connsiteY25" fmla="*/ 163414 h 191739"/>
                <a:gd name="connsiteX26" fmla="*/ 416492 w 451056"/>
                <a:gd name="connsiteY26" fmla="*/ 169950 h 191739"/>
                <a:gd name="connsiteX27" fmla="*/ 409360 w 451056"/>
                <a:gd name="connsiteY27" fmla="*/ 175398 h 191739"/>
                <a:gd name="connsiteX28" fmla="*/ 401131 w 451056"/>
                <a:gd name="connsiteY28" fmla="*/ 179756 h 191739"/>
                <a:gd name="connsiteX29" fmla="*/ 393451 w 451056"/>
                <a:gd name="connsiteY29" fmla="*/ 183569 h 191739"/>
                <a:gd name="connsiteX30" fmla="*/ 384124 w 451056"/>
                <a:gd name="connsiteY30" fmla="*/ 187382 h 191739"/>
                <a:gd name="connsiteX31" fmla="*/ 375345 w 451056"/>
                <a:gd name="connsiteY31" fmla="*/ 189560 h 191739"/>
                <a:gd name="connsiteX32" fmla="*/ 366020 w 451056"/>
                <a:gd name="connsiteY32" fmla="*/ 191196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6"/>
                  </a:lnTo>
                  <a:lnTo>
                    <a:pt x="375345" y="1634"/>
                  </a:lnTo>
                  <a:lnTo>
                    <a:pt x="384124" y="3814"/>
                  </a:lnTo>
                  <a:lnTo>
                    <a:pt x="393451" y="7627"/>
                  </a:lnTo>
                  <a:lnTo>
                    <a:pt x="401131" y="11440"/>
                  </a:lnTo>
                  <a:lnTo>
                    <a:pt x="409360" y="16342"/>
                  </a:lnTo>
                  <a:lnTo>
                    <a:pt x="416492" y="21789"/>
                  </a:lnTo>
                  <a:lnTo>
                    <a:pt x="423076" y="28325"/>
                  </a:lnTo>
                  <a:lnTo>
                    <a:pt x="429661" y="34863"/>
                  </a:lnTo>
                  <a:lnTo>
                    <a:pt x="434598" y="41944"/>
                  </a:lnTo>
                  <a:lnTo>
                    <a:pt x="439536" y="50114"/>
                  </a:lnTo>
                  <a:lnTo>
                    <a:pt x="443375" y="58285"/>
                  </a:lnTo>
                  <a:lnTo>
                    <a:pt x="446668" y="67546"/>
                  </a:lnTo>
                  <a:lnTo>
                    <a:pt x="449410" y="76261"/>
                  </a:lnTo>
                  <a:lnTo>
                    <a:pt x="450507" y="86065"/>
                  </a:lnTo>
                  <a:lnTo>
                    <a:pt x="451056" y="95871"/>
                  </a:lnTo>
                  <a:lnTo>
                    <a:pt x="450507" y="105675"/>
                  </a:lnTo>
                  <a:lnTo>
                    <a:pt x="449410" y="114935"/>
                  </a:lnTo>
                  <a:lnTo>
                    <a:pt x="446668" y="124195"/>
                  </a:lnTo>
                  <a:lnTo>
                    <a:pt x="443375" y="132911"/>
                  </a:lnTo>
                  <a:lnTo>
                    <a:pt x="439536" y="141082"/>
                  </a:lnTo>
                  <a:lnTo>
                    <a:pt x="434598" y="149252"/>
                  </a:lnTo>
                  <a:lnTo>
                    <a:pt x="429661" y="156879"/>
                  </a:lnTo>
                  <a:lnTo>
                    <a:pt x="423076" y="163414"/>
                  </a:lnTo>
                  <a:lnTo>
                    <a:pt x="416492" y="169950"/>
                  </a:lnTo>
                  <a:lnTo>
                    <a:pt x="409360" y="175398"/>
                  </a:lnTo>
                  <a:lnTo>
                    <a:pt x="401131" y="179756"/>
                  </a:lnTo>
                  <a:lnTo>
                    <a:pt x="393451" y="183569"/>
                  </a:lnTo>
                  <a:lnTo>
                    <a:pt x="384124" y="187382"/>
                  </a:lnTo>
                  <a:lnTo>
                    <a:pt x="375345" y="189560"/>
                  </a:lnTo>
                  <a:lnTo>
                    <a:pt x="366020" y="191196"/>
                  </a:lnTo>
                  <a:lnTo>
                    <a:pt x="356145" y="191739"/>
                  </a:lnTo>
                  <a:lnTo>
                    <a:pt x="0" y="191739"/>
                  </a:lnTo>
                  <a:lnTo>
                    <a:pt x="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135688" y="4846498"/>
              <a:ext cx="451056" cy="191739"/>
            </a:xfrm>
            <a:custGeom>
              <a:avLst/>
              <a:gdLst>
                <a:gd name="connsiteX0" fmla="*/ 0 w 451056"/>
                <a:gd name="connsiteY0" fmla="*/ 0 h 191739"/>
                <a:gd name="connsiteX1" fmla="*/ 356145 w 451056"/>
                <a:gd name="connsiteY1" fmla="*/ 0 h 191739"/>
                <a:gd name="connsiteX2" fmla="*/ 366020 w 451056"/>
                <a:gd name="connsiteY2" fmla="*/ 547 h 191739"/>
                <a:gd name="connsiteX3" fmla="*/ 375345 w 451056"/>
                <a:gd name="connsiteY3" fmla="*/ 1639 h 191739"/>
                <a:gd name="connsiteX4" fmla="*/ 384124 w 451056"/>
                <a:gd name="connsiteY4" fmla="*/ 4371 h 191739"/>
                <a:gd name="connsiteX5" fmla="*/ 393451 w 451056"/>
                <a:gd name="connsiteY5" fmla="*/ 7102 h 191739"/>
                <a:gd name="connsiteX6" fmla="*/ 401131 w 451056"/>
                <a:gd name="connsiteY6" fmla="*/ 10925 h 191739"/>
                <a:gd name="connsiteX7" fmla="*/ 409360 w 451056"/>
                <a:gd name="connsiteY7" fmla="*/ 16388 h 191739"/>
                <a:gd name="connsiteX8" fmla="*/ 416492 w 451056"/>
                <a:gd name="connsiteY8" fmla="*/ 21851 h 191739"/>
                <a:gd name="connsiteX9" fmla="*/ 423076 w 451056"/>
                <a:gd name="connsiteY9" fmla="*/ 27861 h 191739"/>
                <a:gd name="connsiteX10" fmla="*/ 429661 w 451056"/>
                <a:gd name="connsiteY10" fmla="*/ 34961 h 191739"/>
                <a:gd name="connsiteX11" fmla="*/ 434598 w 451056"/>
                <a:gd name="connsiteY11" fmla="*/ 42063 h 191739"/>
                <a:gd name="connsiteX12" fmla="*/ 439536 w 451056"/>
                <a:gd name="connsiteY12" fmla="*/ 49710 h 191739"/>
                <a:gd name="connsiteX13" fmla="*/ 443375 w 451056"/>
                <a:gd name="connsiteY13" fmla="*/ 58451 h 191739"/>
                <a:gd name="connsiteX14" fmla="*/ 446668 w 451056"/>
                <a:gd name="connsiteY14" fmla="*/ 67190 h 191739"/>
                <a:gd name="connsiteX15" fmla="*/ 449410 w 451056"/>
                <a:gd name="connsiteY15" fmla="*/ 76478 h 191739"/>
                <a:gd name="connsiteX16" fmla="*/ 450507 w 451056"/>
                <a:gd name="connsiteY16" fmla="*/ 85764 h 191739"/>
                <a:gd name="connsiteX17" fmla="*/ 451056 w 451056"/>
                <a:gd name="connsiteY17" fmla="*/ 96143 h 191739"/>
                <a:gd name="connsiteX18" fmla="*/ 450507 w 451056"/>
                <a:gd name="connsiteY18" fmla="*/ 105429 h 191739"/>
                <a:gd name="connsiteX19" fmla="*/ 449410 w 451056"/>
                <a:gd name="connsiteY19" fmla="*/ 115262 h 191739"/>
                <a:gd name="connsiteX20" fmla="*/ 446668 w 451056"/>
                <a:gd name="connsiteY20" fmla="*/ 124549 h 191739"/>
                <a:gd name="connsiteX21" fmla="*/ 443375 w 451056"/>
                <a:gd name="connsiteY21" fmla="*/ 133290 h 191739"/>
                <a:gd name="connsiteX22" fmla="*/ 439536 w 451056"/>
                <a:gd name="connsiteY22" fmla="*/ 142029 h 191739"/>
                <a:gd name="connsiteX23" fmla="*/ 434598 w 451056"/>
                <a:gd name="connsiteY23" fmla="*/ 149676 h 191739"/>
                <a:gd name="connsiteX24" fmla="*/ 429661 w 451056"/>
                <a:gd name="connsiteY24" fmla="*/ 157325 h 191739"/>
                <a:gd name="connsiteX25" fmla="*/ 423076 w 451056"/>
                <a:gd name="connsiteY25" fmla="*/ 163880 h 191739"/>
                <a:gd name="connsiteX26" fmla="*/ 416492 w 451056"/>
                <a:gd name="connsiteY26" fmla="*/ 169888 h 191739"/>
                <a:gd name="connsiteX27" fmla="*/ 409360 w 451056"/>
                <a:gd name="connsiteY27" fmla="*/ 175898 h 191739"/>
                <a:gd name="connsiteX28" fmla="*/ 401131 w 451056"/>
                <a:gd name="connsiteY28" fmla="*/ 180268 h 191739"/>
                <a:gd name="connsiteX29" fmla="*/ 393451 w 451056"/>
                <a:gd name="connsiteY29" fmla="*/ 184639 h 191739"/>
                <a:gd name="connsiteX30" fmla="*/ 384124 w 451056"/>
                <a:gd name="connsiteY30" fmla="*/ 187368 h 191739"/>
                <a:gd name="connsiteX31" fmla="*/ 375345 w 451056"/>
                <a:gd name="connsiteY31" fmla="*/ 190100 h 191739"/>
                <a:gd name="connsiteX32" fmla="*/ 366020 w 451056"/>
                <a:gd name="connsiteY32" fmla="*/ 191194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7"/>
                  </a:lnTo>
                  <a:lnTo>
                    <a:pt x="375345" y="1639"/>
                  </a:lnTo>
                  <a:lnTo>
                    <a:pt x="384124" y="4371"/>
                  </a:lnTo>
                  <a:lnTo>
                    <a:pt x="393451" y="7102"/>
                  </a:lnTo>
                  <a:lnTo>
                    <a:pt x="401131" y="10925"/>
                  </a:lnTo>
                  <a:lnTo>
                    <a:pt x="409360" y="16388"/>
                  </a:lnTo>
                  <a:lnTo>
                    <a:pt x="416492" y="21851"/>
                  </a:lnTo>
                  <a:lnTo>
                    <a:pt x="423076" y="27861"/>
                  </a:lnTo>
                  <a:lnTo>
                    <a:pt x="429661" y="34961"/>
                  </a:lnTo>
                  <a:lnTo>
                    <a:pt x="434598" y="42063"/>
                  </a:lnTo>
                  <a:lnTo>
                    <a:pt x="439536" y="49710"/>
                  </a:lnTo>
                  <a:lnTo>
                    <a:pt x="443375" y="58451"/>
                  </a:lnTo>
                  <a:lnTo>
                    <a:pt x="446668" y="67190"/>
                  </a:lnTo>
                  <a:lnTo>
                    <a:pt x="449410" y="76478"/>
                  </a:lnTo>
                  <a:lnTo>
                    <a:pt x="450507" y="85764"/>
                  </a:lnTo>
                  <a:lnTo>
                    <a:pt x="451056" y="96143"/>
                  </a:lnTo>
                  <a:lnTo>
                    <a:pt x="450507" y="105429"/>
                  </a:lnTo>
                  <a:lnTo>
                    <a:pt x="449410" y="115262"/>
                  </a:lnTo>
                  <a:lnTo>
                    <a:pt x="446668" y="124549"/>
                  </a:lnTo>
                  <a:lnTo>
                    <a:pt x="443375" y="133290"/>
                  </a:lnTo>
                  <a:lnTo>
                    <a:pt x="439536" y="142029"/>
                  </a:lnTo>
                  <a:lnTo>
                    <a:pt x="434598" y="149676"/>
                  </a:lnTo>
                  <a:lnTo>
                    <a:pt x="429661" y="157325"/>
                  </a:lnTo>
                  <a:lnTo>
                    <a:pt x="423076" y="163880"/>
                  </a:lnTo>
                  <a:lnTo>
                    <a:pt x="416492" y="169888"/>
                  </a:lnTo>
                  <a:lnTo>
                    <a:pt x="409360" y="175898"/>
                  </a:lnTo>
                  <a:lnTo>
                    <a:pt x="401131" y="180268"/>
                  </a:lnTo>
                  <a:lnTo>
                    <a:pt x="393451" y="184639"/>
                  </a:lnTo>
                  <a:lnTo>
                    <a:pt x="384124" y="187368"/>
                  </a:lnTo>
                  <a:lnTo>
                    <a:pt x="375345" y="190100"/>
                  </a:lnTo>
                  <a:lnTo>
                    <a:pt x="366020" y="191194"/>
                  </a:lnTo>
                  <a:lnTo>
                    <a:pt x="356145" y="191739"/>
                  </a:lnTo>
                  <a:lnTo>
                    <a:pt x="0" y="191739"/>
                  </a:lnTo>
                  <a:lnTo>
                    <a:pt x="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6135688" y="5120410"/>
              <a:ext cx="300270" cy="247594"/>
            </a:xfrm>
            <a:custGeom>
              <a:avLst/>
              <a:gdLst>
                <a:gd name="connsiteX0" fmla="*/ 0 w 300270"/>
                <a:gd name="connsiteY0" fmla="*/ 0 h 247594"/>
                <a:gd name="connsiteX1" fmla="*/ 300270 w 300270"/>
                <a:gd name="connsiteY1" fmla="*/ 0 h 247594"/>
                <a:gd name="connsiteX2" fmla="*/ 300270 w 300270"/>
                <a:gd name="connsiteY2" fmla="*/ 13091 h 247594"/>
                <a:gd name="connsiteX3" fmla="*/ 298626 w 300270"/>
                <a:gd name="connsiteY3" fmla="*/ 26181 h 247594"/>
                <a:gd name="connsiteX4" fmla="*/ 296434 w 300270"/>
                <a:gd name="connsiteY4" fmla="*/ 38180 h 247594"/>
                <a:gd name="connsiteX5" fmla="*/ 293695 w 300270"/>
                <a:gd name="connsiteY5" fmla="*/ 50726 h 247594"/>
                <a:gd name="connsiteX6" fmla="*/ 289860 w 300270"/>
                <a:gd name="connsiteY6" fmla="*/ 62179 h 247594"/>
                <a:gd name="connsiteX7" fmla="*/ 285477 w 300270"/>
                <a:gd name="connsiteY7" fmla="*/ 74178 h 247594"/>
                <a:gd name="connsiteX8" fmla="*/ 279999 w 300270"/>
                <a:gd name="connsiteY8" fmla="*/ 86178 h 247594"/>
                <a:gd name="connsiteX9" fmla="*/ 273971 w 300270"/>
                <a:gd name="connsiteY9" fmla="*/ 97086 h 247594"/>
                <a:gd name="connsiteX10" fmla="*/ 267397 w 300270"/>
                <a:gd name="connsiteY10" fmla="*/ 108540 h 247594"/>
                <a:gd name="connsiteX11" fmla="*/ 259180 w 300270"/>
                <a:gd name="connsiteY11" fmla="*/ 118905 h 247594"/>
                <a:gd name="connsiteX12" fmla="*/ 251508 w 300270"/>
                <a:gd name="connsiteY12" fmla="*/ 129268 h 247594"/>
                <a:gd name="connsiteX13" fmla="*/ 242195 w 300270"/>
                <a:gd name="connsiteY13" fmla="*/ 139085 h 247594"/>
                <a:gd name="connsiteX14" fmla="*/ 232881 w 300270"/>
                <a:gd name="connsiteY14" fmla="*/ 149448 h 247594"/>
                <a:gd name="connsiteX15" fmla="*/ 222471 w 300270"/>
                <a:gd name="connsiteY15" fmla="*/ 158721 h 247594"/>
                <a:gd name="connsiteX16" fmla="*/ 212061 w 300270"/>
                <a:gd name="connsiteY16" fmla="*/ 167993 h 247594"/>
                <a:gd name="connsiteX17" fmla="*/ 200556 w 300270"/>
                <a:gd name="connsiteY17" fmla="*/ 176173 h 247594"/>
                <a:gd name="connsiteX18" fmla="*/ 189050 w 300270"/>
                <a:gd name="connsiteY18" fmla="*/ 184355 h 247594"/>
                <a:gd name="connsiteX19" fmla="*/ 176449 w 300270"/>
                <a:gd name="connsiteY19" fmla="*/ 192537 h 247594"/>
                <a:gd name="connsiteX20" fmla="*/ 163848 w 300270"/>
                <a:gd name="connsiteY20" fmla="*/ 199627 h 247594"/>
                <a:gd name="connsiteX21" fmla="*/ 150152 w 300270"/>
                <a:gd name="connsiteY21" fmla="*/ 206719 h 247594"/>
                <a:gd name="connsiteX22" fmla="*/ 135906 w 300270"/>
                <a:gd name="connsiteY22" fmla="*/ 213263 h 247594"/>
                <a:gd name="connsiteX23" fmla="*/ 121662 w 300270"/>
                <a:gd name="connsiteY23" fmla="*/ 219263 h 247594"/>
                <a:gd name="connsiteX24" fmla="*/ 107418 w 300270"/>
                <a:gd name="connsiteY24" fmla="*/ 224172 h 247594"/>
                <a:gd name="connsiteX25" fmla="*/ 92077 w 300270"/>
                <a:gd name="connsiteY25" fmla="*/ 229626 h 247594"/>
                <a:gd name="connsiteX26" fmla="*/ 76189 w 300270"/>
                <a:gd name="connsiteY26" fmla="*/ 233989 h 247594"/>
                <a:gd name="connsiteX27" fmla="*/ 60299 w 300270"/>
                <a:gd name="connsiteY27" fmla="*/ 237808 h 247594"/>
                <a:gd name="connsiteX28" fmla="*/ 44410 w 300270"/>
                <a:gd name="connsiteY28" fmla="*/ 241081 h 247594"/>
                <a:gd name="connsiteX29" fmla="*/ 27975 w 300270"/>
                <a:gd name="connsiteY29" fmla="*/ 243807 h 247594"/>
                <a:gd name="connsiteX30" fmla="*/ 10990 w 300270"/>
                <a:gd name="connsiteY30" fmla="*/ 246535 h 247594"/>
                <a:gd name="connsiteX31" fmla="*/ 0 w 300270"/>
                <a:gd name="connsiteY31" fmla="*/ 247594 h 247594"/>
                <a:gd name="connsiteX32" fmla="*/ 0 w 300270"/>
                <a:gd name="connsiteY32" fmla="*/ 0 h 24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270" h="247594">
                  <a:moveTo>
                    <a:pt x="0" y="0"/>
                  </a:moveTo>
                  <a:lnTo>
                    <a:pt x="300270" y="0"/>
                  </a:lnTo>
                  <a:lnTo>
                    <a:pt x="300270" y="13091"/>
                  </a:lnTo>
                  <a:lnTo>
                    <a:pt x="298626" y="26181"/>
                  </a:lnTo>
                  <a:lnTo>
                    <a:pt x="296434" y="38180"/>
                  </a:lnTo>
                  <a:lnTo>
                    <a:pt x="293695" y="50726"/>
                  </a:lnTo>
                  <a:lnTo>
                    <a:pt x="289860" y="62179"/>
                  </a:lnTo>
                  <a:lnTo>
                    <a:pt x="285477" y="74178"/>
                  </a:lnTo>
                  <a:lnTo>
                    <a:pt x="279999" y="86178"/>
                  </a:lnTo>
                  <a:lnTo>
                    <a:pt x="273971" y="97086"/>
                  </a:lnTo>
                  <a:lnTo>
                    <a:pt x="267397" y="108540"/>
                  </a:lnTo>
                  <a:lnTo>
                    <a:pt x="259180" y="118905"/>
                  </a:lnTo>
                  <a:lnTo>
                    <a:pt x="251508" y="129268"/>
                  </a:lnTo>
                  <a:lnTo>
                    <a:pt x="242195" y="139085"/>
                  </a:lnTo>
                  <a:lnTo>
                    <a:pt x="232881" y="149448"/>
                  </a:lnTo>
                  <a:lnTo>
                    <a:pt x="222471" y="158721"/>
                  </a:lnTo>
                  <a:lnTo>
                    <a:pt x="212061" y="167993"/>
                  </a:lnTo>
                  <a:lnTo>
                    <a:pt x="200556" y="176173"/>
                  </a:lnTo>
                  <a:lnTo>
                    <a:pt x="189050" y="184355"/>
                  </a:lnTo>
                  <a:lnTo>
                    <a:pt x="176449" y="192537"/>
                  </a:lnTo>
                  <a:lnTo>
                    <a:pt x="163848" y="199627"/>
                  </a:lnTo>
                  <a:lnTo>
                    <a:pt x="150152" y="206719"/>
                  </a:lnTo>
                  <a:lnTo>
                    <a:pt x="135906" y="213263"/>
                  </a:lnTo>
                  <a:lnTo>
                    <a:pt x="121662" y="219263"/>
                  </a:lnTo>
                  <a:lnTo>
                    <a:pt x="107418" y="224172"/>
                  </a:lnTo>
                  <a:lnTo>
                    <a:pt x="92077" y="229626"/>
                  </a:lnTo>
                  <a:lnTo>
                    <a:pt x="76189" y="233989"/>
                  </a:lnTo>
                  <a:lnTo>
                    <a:pt x="60299" y="237808"/>
                  </a:lnTo>
                  <a:lnTo>
                    <a:pt x="44410" y="241081"/>
                  </a:lnTo>
                  <a:lnTo>
                    <a:pt x="27975" y="243807"/>
                  </a:lnTo>
                  <a:lnTo>
                    <a:pt x="10990" y="246535"/>
                  </a:lnTo>
                  <a:lnTo>
                    <a:pt x="0" y="247594"/>
                  </a:lnTo>
                  <a:lnTo>
                    <a:pt x="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854075" y="1654175"/>
            <a:ext cx="3627120" cy="368300"/>
          </a:xfrm>
          <a:prstGeom prst="rect">
            <a:avLst/>
          </a:prstGeom>
          <a:noFill/>
        </p:spPr>
        <p:txBody>
          <a:bodyPr wrap="square" rtlCol="0">
            <a:spAutoFit/>
          </a:bodyPr>
          <a:lstStyle/>
          <a:p>
            <a:pPr algn="ctr"/>
            <a:r>
              <a:rPr lang="en-US" altLang="zh-CN" b="1" dirty="0">
                <a:latin typeface="Calibri Light" panose="020F0302020204030204" pitchFamily="34" charset="0"/>
              </a:rPr>
              <a:t>The impact of some news events.</a:t>
            </a:r>
            <a:endParaRPr lang="en-US" altLang="zh-CN" b="1" dirty="0">
              <a:latin typeface="Calibri Light" panose="020F0302020204030204" pitchFamily="34" charset="0"/>
            </a:endParaRPr>
          </a:p>
        </p:txBody>
      </p:sp>
      <p:sp>
        <p:nvSpPr>
          <p:cNvPr id="2" name="矩形 1"/>
          <p:cNvSpPr/>
          <p:nvPr/>
        </p:nvSpPr>
        <p:spPr>
          <a:xfrm>
            <a:off x="1032828" y="1943735"/>
            <a:ext cx="3269615" cy="650240"/>
          </a:xfrm>
          <a:prstGeom prst="rect">
            <a:avLst/>
          </a:prstGeom>
        </p:spPr>
        <p:txBody>
          <a:bodyPr wrap="square">
            <a:spAutoFit/>
          </a:bodyPr>
          <a:lstStyle/>
          <a:p>
            <a:pPr lvl="0" algn="l">
              <a:lnSpc>
                <a:spcPct val="130000"/>
              </a:lnSpc>
            </a:pPr>
            <a:r>
              <a:rPr lang="en-US" altLang="zh-CN" sz="1400" dirty="0">
                <a:solidFill>
                  <a:srgbClr val="3A3A3A"/>
                </a:solidFill>
                <a:latin typeface="Calibri Light" panose="020F0302020204030204" pitchFamily="34" charset="0"/>
              </a:rPr>
              <a:t>        Such influence is difficult to form the law of tendency, and they are often mixed.</a:t>
            </a:r>
            <a:endParaRPr lang="en-US" altLang="zh-CN" sz="1400" dirty="0">
              <a:solidFill>
                <a:srgbClr val="3A3A3A"/>
              </a:solidFill>
              <a:latin typeface="Calibri Light" panose="020F0302020204030204" pitchFamily="34" charset="0"/>
            </a:endParaRPr>
          </a:p>
        </p:txBody>
      </p:sp>
      <p:sp>
        <p:nvSpPr>
          <p:cNvPr id="47" name="文本框 46"/>
          <p:cNvSpPr txBox="1"/>
          <p:nvPr/>
        </p:nvSpPr>
        <p:spPr>
          <a:xfrm>
            <a:off x="7104698" y="1656715"/>
            <a:ext cx="4502150" cy="368300"/>
          </a:xfrm>
          <a:prstGeom prst="rect">
            <a:avLst/>
          </a:prstGeom>
          <a:noFill/>
        </p:spPr>
        <p:txBody>
          <a:bodyPr wrap="square" rtlCol="0">
            <a:spAutoFit/>
          </a:bodyPr>
          <a:lstStyle/>
          <a:p>
            <a:pPr algn="ctr"/>
            <a:r>
              <a:rPr lang="en-US" altLang="zh-CN" b="1" dirty="0">
                <a:latin typeface="Calibri Light" panose="020F0302020204030204" pitchFamily="34" charset="0"/>
              </a:rPr>
              <a:t>The gradual opening of logistics channels.</a:t>
            </a:r>
            <a:endParaRPr lang="en-US" altLang="zh-CN" b="1" dirty="0">
              <a:latin typeface="Calibri Light" panose="020F0302020204030204" pitchFamily="34" charset="0"/>
            </a:endParaRPr>
          </a:p>
        </p:txBody>
      </p:sp>
      <p:sp>
        <p:nvSpPr>
          <p:cNvPr id="52" name="矩形 51"/>
          <p:cNvSpPr/>
          <p:nvPr/>
        </p:nvSpPr>
        <p:spPr>
          <a:xfrm>
            <a:off x="7543165" y="1943735"/>
            <a:ext cx="3625850" cy="1489075"/>
          </a:xfrm>
          <a:prstGeom prst="rect">
            <a:avLst/>
          </a:prstGeom>
        </p:spPr>
        <p:txBody>
          <a:bodyPr wrap="square">
            <a:spAutoFit/>
          </a:bodyPr>
          <a:lstStyle/>
          <a:p>
            <a:pPr lvl="0" algn="l">
              <a:lnSpc>
                <a:spcPct val="130000"/>
              </a:lnSpc>
            </a:pPr>
            <a:r>
              <a:rPr lang="en-US" altLang="zh-CN" sz="1400" dirty="0">
                <a:solidFill>
                  <a:srgbClr val="3A3A3A"/>
                </a:solidFill>
                <a:latin typeface="Calibri Light" panose="020F0302020204030204" pitchFamily="34" charset="0"/>
              </a:rPr>
              <a:t>        The epidemic situation in Shanghai has gradually spread outward, while it has eased locally. At the same time, the care from all over the country moved the people of Shanghai, which is also a positive emotion.</a:t>
            </a:r>
            <a:endParaRPr lang="en-US" altLang="zh-CN" sz="1400" dirty="0">
              <a:solidFill>
                <a:srgbClr val="3A3A3A"/>
              </a:solidFill>
              <a:latin typeface="Calibri Light" panose="020F0302020204030204" pitchFamily="34" charset="0"/>
            </a:endParaRPr>
          </a:p>
        </p:txBody>
      </p:sp>
      <p:sp>
        <p:nvSpPr>
          <p:cNvPr id="48" name="文本框 47"/>
          <p:cNvSpPr txBox="1"/>
          <p:nvPr/>
        </p:nvSpPr>
        <p:spPr>
          <a:xfrm>
            <a:off x="7542213" y="3679190"/>
            <a:ext cx="3627120" cy="368300"/>
          </a:xfrm>
          <a:prstGeom prst="rect">
            <a:avLst/>
          </a:prstGeom>
          <a:noFill/>
        </p:spPr>
        <p:txBody>
          <a:bodyPr wrap="square" rtlCol="0">
            <a:spAutoFit/>
          </a:bodyPr>
          <a:lstStyle/>
          <a:p>
            <a:pPr algn="ctr"/>
            <a:r>
              <a:rPr lang="en-US" altLang="zh-CN" b="1" dirty="0">
                <a:latin typeface="Calibri Light" panose="020F0302020204030204" pitchFamily="34" charset="0"/>
              </a:rPr>
              <a:t>The spread of the epidemic</a:t>
            </a:r>
            <a:endParaRPr lang="en-US" altLang="zh-CN" b="1" dirty="0">
              <a:latin typeface="Calibri Light" panose="020F0302020204030204" pitchFamily="34" charset="0"/>
            </a:endParaRPr>
          </a:p>
        </p:txBody>
      </p:sp>
      <p:sp>
        <p:nvSpPr>
          <p:cNvPr id="54" name="矩形 53"/>
          <p:cNvSpPr/>
          <p:nvPr/>
        </p:nvSpPr>
        <p:spPr>
          <a:xfrm>
            <a:off x="7542530" y="3970655"/>
            <a:ext cx="3626485" cy="1489075"/>
          </a:xfrm>
          <a:prstGeom prst="rect">
            <a:avLst/>
          </a:prstGeom>
        </p:spPr>
        <p:txBody>
          <a:bodyPr wrap="square">
            <a:spAutoFit/>
          </a:bodyPr>
          <a:lstStyle/>
          <a:p>
            <a:pPr lvl="0" algn="l">
              <a:lnSpc>
                <a:spcPct val="130000"/>
              </a:lnSpc>
            </a:pPr>
            <a:r>
              <a:rPr lang="en-US" altLang="zh-CN" sz="1400" dirty="0">
                <a:solidFill>
                  <a:srgbClr val="3A3A3A"/>
                </a:solidFill>
                <a:latin typeface="Calibri Light" panose="020F0302020204030204" pitchFamily="34" charset="0"/>
              </a:rPr>
              <a:t>        The difference in the spatial distribution of emotional values is directly related to the spread of the epidemic, and they all show a trend of spreading from the center to the surrounding.</a:t>
            </a:r>
            <a:endParaRPr lang="en-US" altLang="zh-CN" sz="1400" dirty="0">
              <a:solidFill>
                <a:srgbClr val="3A3A3A"/>
              </a:solidFill>
              <a:latin typeface="Calibri Light" panose="020F0302020204030204" pitchFamily="34" charset="0"/>
            </a:endParaRPr>
          </a:p>
        </p:txBody>
      </p:sp>
      <p:sp>
        <p:nvSpPr>
          <p:cNvPr id="49" name="文本框 48"/>
          <p:cNvSpPr txBox="1"/>
          <p:nvPr/>
        </p:nvSpPr>
        <p:spPr>
          <a:xfrm>
            <a:off x="854075" y="3695700"/>
            <a:ext cx="3627120" cy="368300"/>
          </a:xfrm>
          <a:prstGeom prst="rect">
            <a:avLst/>
          </a:prstGeom>
          <a:noFill/>
        </p:spPr>
        <p:txBody>
          <a:bodyPr wrap="square" rtlCol="0">
            <a:spAutoFit/>
          </a:bodyPr>
          <a:lstStyle/>
          <a:p>
            <a:pPr algn="ctr"/>
            <a:r>
              <a:rPr lang="en-US" altLang="zh-CN" b="1" dirty="0">
                <a:latin typeface="Calibri Light" panose="020F0302020204030204" pitchFamily="34" charset="0"/>
              </a:rPr>
              <a:t>Residents' psychological law.</a:t>
            </a:r>
            <a:endParaRPr lang="en-US" altLang="zh-CN" b="1" dirty="0">
              <a:latin typeface="Calibri Light" panose="020F0302020204030204" pitchFamily="34" charset="0"/>
            </a:endParaRPr>
          </a:p>
        </p:txBody>
      </p:sp>
      <p:sp>
        <p:nvSpPr>
          <p:cNvPr id="56" name="矩形 55"/>
          <p:cNvSpPr/>
          <p:nvPr/>
        </p:nvSpPr>
        <p:spPr>
          <a:xfrm>
            <a:off x="1033145" y="3970655"/>
            <a:ext cx="3270250" cy="1768475"/>
          </a:xfrm>
          <a:prstGeom prst="rect">
            <a:avLst/>
          </a:prstGeom>
        </p:spPr>
        <p:txBody>
          <a:bodyPr wrap="square">
            <a:spAutoFit/>
          </a:bodyPr>
          <a:lstStyle/>
          <a:p>
            <a:pPr lvl="0" algn="l">
              <a:lnSpc>
                <a:spcPct val="130000"/>
              </a:lnSpc>
            </a:pPr>
            <a:r>
              <a:rPr lang="en-US" altLang="zh-CN" sz="1400" dirty="0">
                <a:solidFill>
                  <a:srgbClr val="3A3A3A"/>
                </a:solidFill>
                <a:latin typeface="Calibri Light" panose="020F0302020204030204" pitchFamily="34" charset="0"/>
              </a:rPr>
              <a:t>        In fact, when the epidemic continues to deteriorate, it is the time when everyone is most desperate. At the high platform stage, everyone is used to the changed life, so it presents a balanced situation to a certain extent.</a:t>
            </a:r>
            <a:endParaRPr lang="en-US" altLang="zh-CN" sz="1400" dirty="0">
              <a:solidFill>
                <a:srgbClr val="3A3A3A"/>
              </a:solidFill>
              <a:latin typeface="Calibri Light" panose="020F0302020204030204" pitchFamily="34" charset="0"/>
            </a:endParaRPr>
          </a:p>
        </p:txBody>
      </p:sp>
      <p:grpSp>
        <p:nvGrpSpPr>
          <p:cNvPr id="154" name="组合 153"/>
          <p:cNvGrpSpPr/>
          <p:nvPr/>
        </p:nvGrpSpPr>
        <p:grpSpPr>
          <a:xfrm>
            <a:off x="0" y="137965"/>
            <a:ext cx="11040176" cy="461789"/>
            <a:chOff x="0" y="137965"/>
            <a:chExt cx="11040176" cy="461789"/>
          </a:xfrm>
        </p:grpSpPr>
        <p:sp>
          <p:nvSpPr>
            <p:cNvPr id="105" name="文本框 104"/>
            <p:cNvSpPr txBox="1"/>
            <p:nvPr/>
          </p:nvSpPr>
          <p:spPr>
            <a:xfrm>
              <a:off x="429259" y="138089"/>
              <a:ext cx="1061091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4.4 Attribution analysis of sentimental perception differences  </a:t>
              </a:r>
              <a:r>
                <a:rPr lang="zh-CN" altLang="en-US" dirty="0">
                  <a:solidFill>
                    <a:srgbClr val="3A3A3A"/>
                  </a:solidFill>
                  <a:latin typeface="微软雅黑" panose="020B0503020204020204" pitchFamily="34" charset="-122"/>
                  <a:ea typeface="微软雅黑" panose="020B0503020204020204" pitchFamily="34" charset="-122"/>
                </a:rPr>
                <a:t>情感感知差异归因分析</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05</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061" y="300921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05</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2895004" y="2121810"/>
            <a:ext cx="7747619" cy="1261884"/>
          </a:xfrm>
          <a:prstGeom prst="rect">
            <a:avLst/>
          </a:prstGeom>
        </p:spPr>
        <p:txBody>
          <a:bodyPr wrap="square">
            <a:spAutoFit/>
          </a:bodyPr>
          <a:lstStyle/>
          <a:p>
            <a:pPr lvl="0"/>
            <a:r>
              <a:rPr lang="en-US" altLang="zh-CN" sz="2800" dirty="0">
                <a:solidFill>
                  <a:srgbClr val="FFC001"/>
                </a:solidFill>
                <a:latin typeface="Calibri Light" panose="020F0302020204030204" pitchFamily="34" charset="0"/>
              </a:rPr>
              <a:t>The cognition of public opinion from the perspective of urban planning</a:t>
            </a:r>
            <a:endParaRPr lang="en-US" altLang="zh-CN" sz="2800" dirty="0">
              <a:solidFill>
                <a:srgbClr val="FFC001"/>
              </a:solidFill>
              <a:latin typeface="Calibri Light" panose="020F0302020204030204" pitchFamily="34" charset="0"/>
            </a:endParaRPr>
          </a:p>
          <a:p>
            <a:pPr lvl="0"/>
            <a:r>
              <a:rPr lang="zh-CN" altLang="en-US" sz="2000" dirty="0">
                <a:solidFill>
                  <a:srgbClr val="FFC001"/>
                </a:solidFill>
                <a:latin typeface="微软雅黑 Light" panose="020B0502040204020203" pitchFamily="34" charset="-122"/>
                <a:ea typeface="微软雅黑 Light" panose="020B0502040204020203" pitchFamily="34" charset="-122"/>
              </a:rPr>
              <a:t>城市规划视角下对舆情的认知</a:t>
            </a:r>
            <a:endParaRPr lang="zh-CN" altLang="en-US" sz="2000"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2894965" y="3429000"/>
            <a:ext cx="7747635" cy="829945"/>
          </a:xfrm>
          <a:prstGeom prst="rect">
            <a:avLst/>
          </a:prstGeom>
          <a:noFill/>
        </p:spPr>
        <p:txBody>
          <a:bodyPr wrap="square" rtlCol="0">
            <a:spAutoFit/>
          </a:bodyPr>
          <a:lstStyle/>
          <a:p>
            <a:pPr algn="just"/>
            <a:r>
              <a:rPr lang="en-US" altLang="zh-CN" sz="1600" b="1" dirty="0">
                <a:solidFill>
                  <a:srgbClr val="3A3A3A"/>
                </a:solidFill>
                <a:latin typeface="Calibri Light" panose="020F0302020204030204" pitchFamily="34" charset="0"/>
              </a:rPr>
              <a:t>5.1 Comparison between official media and Weibo post </a:t>
            </a:r>
            <a:r>
              <a:rPr lang="zh-CN" altLang="en-US" sz="1400" dirty="0">
                <a:solidFill>
                  <a:srgbClr val="3A3A3A"/>
                </a:solidFill>
                <a:latin typeface="Calibri Light" panose="020F0302020204030204" pitchFamily="34" charset="0"/>
              </a:rPr>
              <a:t>官方媒体发布内容与微博博文对比</a:t>
            </a:r>
            <a:endParaRPr lang="en-US" altLang="zh-CN" sz="1400" dirty="0">
              <a:solidFill>
                <a:srgbClr val="3A3A3A"/>
              </a:solidFill>
              <a:latin typeface="Calibri Light" panose="020F0302020204030204" pitchFamily="34" charset="0"/>
            </a:endParaRPr>
          </a:p>
          <a:p>
            <a:pPr algn="just"/>
            <a:r>
              <a:rPr lang="en-US" altLang="zh-CN" sz="1600" b="1" dirty="0">
                <a:solidFill>
                  <a:srgbClr val="3A3A3A"/>
                </a:solidFill>
                <a:latin typeface="Calibri Light" panose="020F0302020204030204" pitchFamily="34" charset="0"/>
              </a:rPr>
              <a:t>5.2 Public feedback on urban epidemic prevention policies  </a:t>
            </a:r>
            <a:r>
              <a:rPr lang="zh-CN" altLang="en-US" sz="1400" dirty="0">
                <a:solidFill>
                  <a:srgbClr val="3A3A3A"/>
                </a:solidFill>
                <a:latin typeface="Calibri Light" panose="020F0302020204030204" pitchFamily="34" charset="0"/>
              </a:rPr>
              <a:t>城市防疫政策的公众反馈</a:t>
            </a:r>
            <a:endParaRPr lang="en-US" altLang="zh-CN" sz="1400" dirty="0">
              <a:solidFill>
                <a:srgbClr val="3A3A3A"/>
              </a:solidFill>
              <a:latin typeface="Calibri Light" panose="020F0302020204030204" pitchFamily="34" charset="0"/>
            </a:endParaRPr>
          </a:p>
          <a:p>
            <a:pPr algn="just"/>
            <a:r>
              <a:rPr lang="en-US" altLang="zh-CN" sz="1600" b="1" dirty="0">
                <a:solidFill>
                  <a:srgbClr val="3A3A3A"/>
                </a:solidFill>
                <a:latin typeface="Calibri Light" panose="020F0302020204030204" pitchFamily="34" charset="0"/>
              </a:rPr>
              <a:t>5.3 Strategies from the perspective of urban planning   </a:t>
            </a:r>
            <a:r>
              <a:rPr lang="zh-CN" altLang="en-US" sz="1400" dirty="0">
                <a:solidFill>
                  <a:srgbClr val="3A3A3A"/>
                </a:solidFill>
                <a:latin typeface="Calibri Light" panose="020F0302020204030204" pitchFamily="34" charset="0"/>
              </a:rPr>
              <a:t>城市规划视角的策略</a:t>
            </a:r>
            <a:endParaRPr lang="zh-CN" altLang="en-US" sz="2000" dirty="0">
              <a:solidFill>
                <a:srgbClr val="3A3A3A"/>
              </a:solidFill>
              <a:latin typeface="Calibri Light" panose="020F0302020204030204" pitchFamily="34" charset="0"/>
            </a:endParaRPr>
          </a:p>
        </p:txBody>
      </p:sp>
      <p:cxnSp>
        <p:nvCxnSpPr>
          <p:cNvPr id="16" name="直接连接符 15"/>
          <p:cNvCxnSpPr/>
          <p:nvPr/>
        </p:nvCxnSpPr>
        <p:spPr>
          <a:xfrm>
            <a:off x="2797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8912350" y="311208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11379200" cy="461788"/>
            <a:chOff x="0" y="137965"/>
            <a:chExt cx="11379200" cy="461788"/>
          </a:xfrm>
        </p:grpSpPr>
        <p:sp>
          <p:nvSpPr>
            <p:cNvPr id="105" name="文本框 104"/>
            <p:cNvSpPr txBox="1"/>
            <p:nvPr/>
          </p:nvSpPr>
          <p:spPr>
            <a:xfrm>
              <a:off x="429260" y="138088"/>
              <a:ext cx="10949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5.1 Comparison between official media and Weibo post </a:t>
              </a:r>
              <a:r>
                <a:rPr lang="zh-CN" altLang="en-US" dirty="0">
                  <a:solidFill>
                    <a:srgbClr val="3A3A3A"/>
                  </a:solidFill>
                  <a:latin typeface="微软雅黑" panose="020B0503020204020204" pitchFamily="34" charset="-122"/>
                  <a:ea typeface="微软雅黑" panose="020B0503020204020204" pitchFamily="34" charset="-122"/>
                </a:rPr>
                <a:t>官方媒体发布内容与微博博文对比</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5" name="图片 4"/>
          <p:cNvPicPr>
            <a:picLocks noChangeAspect="1"/>
          </p:cNvPicPr>
          <p:nvPr/>
        </p:nvPicPr>
        <p:blipFill>
          <a:blip r:embed="rId1">
            <a:clrChange>
              <a:clrFrom>
                <a:srgbClr val="FFFFFF"/>
              </a:clrFrom>
              <a:clrTo>
                <a:srgbClr val="FFFFFF">
                  <a:alpha val="0"/>
                </a:srgbClr>
              </a:clrTo>
            </a:clrChange>
          </a:blip>
          <a:srcRect r="34281" b="4194"/>
          <a:stretch>
            <a:fillRect/>
          </a:stretch>
        </p:blipFill>
        <p:spPr>
          <a:xfrm>
            <a:off x="3467597" y="2850726"/>
            <a:ext cx="2647315" cy="3270250"/>
          </a:xfrm>
          <a:prstGeom prst="rect">
            <a:avLst/>
          </a:prstGeom>
        </p:spPr>
      </p:pic>
      <p:sp>
        <p:nvSpPr>
          <p:cNvPr id="6" name="文本框 5"/>
          <p:cNvSpPr txBox="1"/>
          <p:nvPr/>
        </p:nvSpPr>
        <p:spPr>
          <a:xfrm>
            <a:off x="6213834" y="2279765"/>
            <a:ext cx="5470524" cy="4024307"/>
          </a:xfrm>
          <a:prstGeom prst="rect">
            <a:avLst/>
          </a:prstGeom>
          <a:noFill/>
        </p:spPr>
        <p:txBody>
          <a:bodyPr wrap="square" rtlCol="0">
            <a:spAutoFit/>
          </a:bodyPr>
          <a:lstStyle/>
          <a:p>
            <a:pPr>
              <a:lnSpc>
                <a:spcPct val="130000"/>
              </a:lnSpc>
            </a:pPr>
            <a:r>
              <a:rPr lang="en-US" altLang="zh-CN" dirty="0">
                <a:solidFill>
                  <a:schemeClr val="tx1">
                    <a:lumMod val="50000"/>
                    <a:lumOff val="50000"/>
                  </a:schemeClr>
                </a:solidFill>
                <a:latin typeface="Calibri Light" panose="020F0302020204030204" pitchFamily="34" charset="0"/>
              </a:rPr>
              <a:t>The strategy of planning and responding to the epidemic often takes the policy as the direct means of implementation. Therefore, before putting forward specific measures, we hope to make some understanding of </a:t>
            </a:r>
            <a:r>
              <a:rPr lang="en-US" altLang="zh-CN" b="1" dirty="0">
                <a:solidFill>
                  <a:srgbClr val="3A3A3A"/>
                </a:solidFill>
                <a:latin typeface="Calibri Light" panose="020F0302020204030204" pitchFamily="34" charset="0"/>
              </a:rPr>
              <a:t>the official concerns about the epidemic</a:t>
            </a:r>
            <a:r>
              <a:rPr lang="en-US" altLang="zh-CN" dirty="0">
                <a:solidFill>
                  <a:schemeClr val="tx1">
                    <a:lumMod val="50000"/>
                    <a:lumOff val="50000"/>
                  </a:schemeClr>
                </a:solidFill>
                <a:latin typeface="Calibri Light" panose="020F0302020204030204" pitchFamily="34" charset="0"/>
              </a:rPr>
              <a:t>. We found that most of the documents about the "Shanghai epidemic" published by CNKI are newspapers. The information carried by this kind is reviewed by the government and then sent out. It is full of official elements, which more or less provides some government concerns and its force to lead the public opinion.</a:t>
            </a:r>
            <a:endParaRPr lang="en-US" altLang="zh-CN" dirty="0">
              <a:solidFill>
                <a:schemeClr val="tx1">
                  <a:lumMod val="50000"/>
                  <a:lumOff val="50000"/>
                </a:schemeClr>
              </a:solidFill>
              <a:latin typeface="Calibri Light" panose="020F0302020204030204" pitchFamily="34" charset="0"/>
            </a:endParaRPr>
          </a:p>
        </p:txBody>
      </p:sp>
      <p:pic>
        <p:nvPicPr>
          <p:cNvPr id="7" name="图片 6"/>
          <p:cNvPicPr/>
          <p:nvPr/>
        </p:nvPicPr>
        <p:blipFill>
          <a:blip r:embed="rId2">
            <a:clrChange>
              <a:clrFrom>
                <a:srgbClr val="FFFFFF"/>
              </a:clrFrom>
              <a:clrTo>
                <a:srgbClr val="FFFFFF">
                  <a:alpha val="0"/>
                </a:srgbClr>
              </a:clrTo>
            </a:clrChange>
          </a:blip>
          <a:stretch>
            <a:fillRect/>
          </a:stretch>
        </p:blipFill>
        <p:spPr>
          <a:xfrm>
            <a:off x="433705" y="718078"/>
            <a:ext cx="5470525" cy="2134235"/>
          </a:xfrm>
          <a:prstGeom prst="rect">
            <a:avLst/>
          </a:prstGeom>
          <a:noFill/>
          <a:ln w="9525">
            <a:noFill/>
          </a:ln>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804407" y="2850726"/>
            <a:ext cx="2663190" cy="3267710"/>
          </a:xfrm>
          <a:prstGeom prst="rect">
            <a:avLst/>
          </a:prstGeom>
        </p:spPr>
      </p:pic>
      <p:sp>
        <p:nvSpPr>
          <p:cNvPr id="9" name="文本框 8"/>
          <p:cNvSpPr txBox="1"/>
          <p:nvPr/>
        </p:nvSpPr>
        <p:spPr>
          <a:xfrm>
            <a:off x="6213834" y="1782623"/>
            <a:ext cx="5470524" cy="461665"/>
          </a:xfrm>
          <a:prstGeom prst="rect">
            <a:avLst/>
          </a:prstGeom>
          <a:noFill/>
        </p:spPr>
        <p:txBody>
          <a:bodyPr wrap="square" rtlCol="0" anchor="t">
            <a:spAutoFit/>
          </a:bodyPr>
          <a:lstStyle/>
          <a:p>
            <a:r>
              <a:rPr lang="zh-CN" altLang="en-US" sz="2400" dirty="0">
                <a:latin typeface="Calibri Light" panose="020F0302020204030204" pitchFamily="34" charset="0"/>
                <a:ea typeface="HGB1X_CNKI" panose="02000500000000000000" charset="-122"/>
                <a:cs typeface="Calibri Light" panose="020F0302020204030204" pitchFamily="34" charset="0"/>
              </a:rPr>
              <a:t>What kind of data can </a:t>
            </a:r>
            <a:r>
              <a:rPr lang="zh-CN" altLang="en-US" sz="2400" b="1" dirty="0">
                <a:highlight>
                  <a:srgbClr val="FFC001"/>
                </a:highlight>
                <a:latin typeface="Calibri Light" panose="020F0302020204030204" pitchFamily="34" charset="0"/>
                <a:ea typeface="HGB1X_CNKI" panose="02000500000000000000" charset="-122"/>
                <a:cs typeface="Calibri Light" panose="020F0302020204030204" pitchFamily="34" charset="0"/>
              </a:rPr>
              <a:t>represent the official</a:t>
            </a:r>
            <a:r>
              <a:rPr lang="en-US" altLang="zh-CN" sz="2400" dirty="0">
                <a:latin typeface="Calibri Light" panose="020F0302020204030204" pitchFamily="34" charset="0"/>
                <a:ea typeface="HGB1X_CNKI" panose="02000500000000000000" charset="-122"/>
                <a:cs typeface="Calibri Light" panose="020F0302020204030204" pitchFamily="34" charset="0"/>
              </a:rPr>
              <a:t>?</a:t>
            </a:r>
            <a:endParaRPr lang="en-US" altLang="zh-CN" sz="2400" dirty="0">
              <a:latin typeface="Calibri Light" panose="020F0302020204030204" pitchFamily="34" charset="0"/>
              <a:ea typeface="HGB1X_CNKI" panose="02000500000000000000" charset="-122"/>
              <a:cs typeface="Calibri Light" panose="020F0302020204030204" pitchFamily="34" charset="0"/>
            </a:endParaRPr>
          </a:p>
        </p:txBody>
      </p:sp>
      <p:grpSp>
        <p:nvGrpSpPr>
          <p:cNvPr id="10" name="组合 9"/>
          <p:cNvGrpSpPr/>
          <p:nvPr/>
        </p:nvGrpSpPr>
        <p:grpSpPr>
          <a:xfrm>
            <a:off x="6341469" y="1020702"/>
            <a:ext cx="580145" cy="580145"/>
            <a:chOff x="6406936" y="2433233"/>
            <a:chExt cx="794145" cy="794145"/>
          </a:xfrm>
        </p:grpSpPr>
        <p:sp>
          <p:nvSpPr>
            <p:cNvPr id="11" name="Oval 9"/>
            <p:cNvSpPr>
              <a:spLocks noChangeArrowheads="1"/>
            </p:cNvSpPr>
            <p:nvPr/>
          </p:nvSpPr>
          <p:spPr bwMode="auto">
            <a:xfrm>
              <a:off x="6406936" y="2433233"/>
              <a:ext cx="794145" cy="794145"/>
            </a:xfrm>
            <a:prstGeom prst="ellipse">
              <a:avLst/>
            </a:prstGeom>
            <a:solidFill>
              <a:srgbClr val="3A3A3A"/>
            </a:solidFill>
            <a:ln>
              <a:noFill/>
            </a:ln>
          </p:spPr>
          <p:txBody>
            <a:bodyPr vert="horz" wrap="square" lIns="91440" tIns="45720" rIns="91440" bIns="45720" numCol="1" anchor="t" anchorCtr="0" compatLnSpc="1"/>
            <a:lstStyle/>
            <a:p>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12" name="Oval 92"/>
            <p:cNvSpPr>
              <a:spLocks noChangeArrowheads="1"/>
            </p:cNvSpPr>
            <p:nvPr/>
          </p:nvSpPr>
          <p:spPr bwMode="auto">
            <a:xfrm>
              <a:off x="6406936" y="2433233"/>
              <a:ext cx="794145" cy="794145"/>
            </a:xfrm>
            <a:prstGeom prst="ellipse">
              <a:avLst/>
            </a:prstGeom>
          </p:spPr>
          <p:txBody>
            <a:bodyPr vert="horz" wrap="square" lIns="91440" tIns="45720" rIns="91440" bIns="45720" numCol="1" anchor="t" anchorCtr="0" compatLnSpc="1"/>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3" name="Freeform 162"/>
            <p:cNvSpPr>
              <a:spLocks noEditPoints="1"/>
            </p:cNvSpPr>
            <p:nvPr/>
          </p:nvSpPr>
          <p:spPr bwMode="auto">
            <a:xfrm>
              <a:off x="6585898" y="2614991"/>
              <a:ext cx="436220" cy="430628"/>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182061" y="1020702"/>
            <a:ext cx="580145" cy="580145"/>
            <a:chOff x="7352080" y="2433233"/>
            <a:chExt cx="794145" cy="794145"/>
          </a:xfrm>
        </p:grpSpPr>
        <p:sp>
          <p:nvSpPr>
            <p:cNvPr id="15"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16" name="Oval 131"/>
            <p:cNvSpPr>
              <a:spLocks noChangeArrowheads="1"/>
            </p:cNvSpPr>
            <p:nvPr/>
          </p:nvSpPr>
          <p:spPr bwMode="auto">
            <a:xfrm>
              <a:off x="7352080" y="2433233"/>
              <a:ext cx="794145" cy="794145"/>
            </a:xfrm>
            <a:prstGeom prst="ellipse">
              <a:avLst/>
            </a:prstGeom>
            <a:solidFill>
              <a:srgbClr val="FFC001"/>
            </a:solidFill>
            <a:ln>
              <a:noFill/>
            </a:ln>
          </p:spPr>
          <p:txBody>
            <a:bodyPr vert="horz" wrap="square" lIns="91440" tIns="45720" rIns="91440" bIns="45720" numCol="1" anchor="t" anchorCtr="0" compatLnSpc="1"/>
            <a:lstStyle/>
            <a:p>
              <a:pP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7" name="Freeform 201"/>
            <p:cNvSpPr>
              <a:spLocks noEditPoints="1"/>
            </p:cNvSpPr>
            <p:nvPr/>
          </p:nvSpPr>
          <p:spPr bwMode="auto">
            <a:xfrm>
              <a:off x="7533838" y="2602408"/>
              <a:ext cx="430628" cy="492146"/>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022653" y="1020702"/>
            <a:ext cx="579123" cy="580145"/>
            <a:chOff x="8301418" y="2433233"/>
            <a:chExt cx="792746" cy="794145"/>
          </a:xfrm>
        </p:grpSpPr>
        <p:sp>
          <p:nvSpPr>
            <p:cNvPr id="19" name="Oval 16"/>
            <p:cNvSpPr>
              <a:spLocks noChangeArrowheads="1"/>
            </p:cNvSpPr>
            <p:nvPr/>
          </p:nvSpPr>
          <p:spPr bwMode="auto">
            <a:xfrm>
              <a:off x="8301418" y="2433233"/>
              <a:ext cx="792746"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44"/>
            <p:cNvSpPr>
              <a:spLocks noChangeArrowheads="1"/>
            </p:cNvSpPr>
            <p:nvPr/>
          </p:nvSpPr>
          <p:spPr bwMode="auto">
            <a:xfrm>
              <a:off x="8301418" y="2433233"/>
              <a:ext cx="792746" cy="794145"/>
            </a:xfrm>
            <a:prstGeom prst="ellipse">
              <a:avLst/>
            </a:prstGeom>
            <a:solidFill>
              <a:srgbClr val="3A3A3A"/>
            </a:solidFill>
            <a:ln>
              <a:noFill/>
            </a:ln>
          </p:spPr>
          <p:txBody>
            <a:bodyPr vert="horz" wrap="square" lIns="91440" tIns="45720" rIns="91440" bIns="45720" numCol="1" anchor="t" anchorCtr="0" compatLnSpc="1"/>
            <a:lstStyle/>
            <a:p>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Freeform 215"/>
            <p:cNvSpPr>
              <a:spLocks noEditPoints="1"/>
            </p:cNvSpPr>
            <p:nvPr/>
          </p:nvSpPr>
          <p:spPr bwMode="auto">
            <a:xfrm>
              <a:off x="8466399" y="2573047"/>
              <a:ext cx="462785" cy="461387"/>
            </a:xfrm>
            <a:custGeom>
              <a:avLst/>
              <a:gdLst>
                <a:gd name="T0" fmla="*/ 135 w 140"/>
                <a:gd name="T1" fmla="*/ 87 h 140"/>
                <a:gd name="T2" fmla="*/ 108 w 140"/>
                <a:gd name="T3" fmla="*/ 79 h 140"/>
                <a:gd name="T4" fmla="*/ 5 w 140"/>
                <a:gd name="T5" fmla="*/ 135 h 140"/>
                <a:gd name="T6" fmla="*/ 32 w 140"/>
                <a:gd name="T7" fmla="*/ 117 h 140"/>
                <a:gd name="T8" fmla="*/ 68 w 140"/>
                <a:gd name="T9" fmla="*/ 33 h 140"/>
                <a:gd name="T10" fmla="*/ 57 w 140"/>
                <a:gd name="T11" fmla="*/ 11 h 140"/>
                <a:gd name="T12" fmla="*/ 68 w 140"/>
                <a:gd name="T13" fmla="*/ 0 h 140"/>
                <a:gd name="T14" fmla="*/ 79 w 140"/>
                <a:gd name="T15" fmla="*/ 5 h 140"/>
                <a:gd name="T16" fmla="*/ 73 w 140"/>
                <a:gd name="T17" fmla="*/ 9 h 140"/>
                <a:gd name="T18" fmla="*/ 80 w 140"/>
                <a:gd name="T19" fmla="*/ 21 h 140"/>
                <a:gd name="T20" fmla="*/ 72 w 140"/>
                <a:gd name="T21" fmla="*/ 39 h 140"/>
                <a:gd name="T22" fmla="*/ 68 w 140"/>
                <a:gd name="T23" fmla="*/ 39 h 140"/>
                <a:gd name="T24" fmla="*/ 64 w 140"/>
                <a:gd name="T25" fmla="*/ 27 h 140"/>
                <a:gd name="T26" fmla="*/ 72 w 140"/>
                <a:gd name="T27" fmla="*/ 33 h 140"/>
                <a:gd name="T28" fmla="*/ 74 w 140"/>
                <a:gd name="T29" fmla="*/ 26 h 140"/>
                <a:gd name="T30" fmla="*/ 68 w 140"/>
                <a:gd name="T31" fmla="*/ 15 h 140"/>
                <a:gd name="T32" fmla="*/ 65 w 140"/>
                <a:gd name="T33" fmla="*/ 11 h 140"/>
                <a:gd name="T34" fmla="*/ 5 w 140"/>
                <a:gd name="T35" fmla="*/ 111 h 140"/>
                <a:gd name="T36" fmla="*/ 5 w 140"/>
                <a:gd name="T37" fmla="*/ 100 h 140"/>
                <a:gd name="T38" fmla="*/ 130 w 140"/>
                <a:gd name="T39" fmla="*/ 140 h 140"/>
                <a:gd name="T40" fmla="*/ 108 w 140"/>
                <a:gd name="T41" fmla="*/ 117 h 140"/>
                <a:gd name="T42" fmla="*/ 104 w 140"/>
                <a:gd name="T43" fmla="*/ 54 h 140"/>
                <a:gd name="T44" fmla="*/ 40 w 140"/>
                <a:gd name="T45" fmla="*/ 140 h 140"/>
                <a:gd name="T46" fmla="*/ 91 w 140"/>
                <a:gd name="T47" fmla="*/ 107 h 140"/>
                <a:gd name="T48" fmla="*/ 97 w 140"/>
                <a:gd name="T49" fmla="*/ 62 h 140"/>
                <a:gd name="T50" fmla="*/ 91 w 140"/>
                <a:gd name="T51" fmla="*/ 107 h 140"/>
                <a:gd name="T52" fmla="*/ 81 w 140"/>
                <a:gd name="T53" fmla="*/ 107 h 140"/>
                <a:gd name="T54" fmla="*/ 75 w 140"/>
                <a:gd name="T55" fmla="*/ 62 h 140"/>
                <a:gd name="T56" fmla="*/ 83 w 140"/>
                <a:gd name="T57" fmla="*/ 137 h 140"/>
                <a:gd name="T58" fmla="*/ 87 w 140"/>
                <a:gd name="T59" fmla="*/ 121 h 140"/>
                <a:gd name="T60" fmla="*/ 71 w 140"/>
                <a:gd name="T61" fmla="*/ 137 h 140"/>
                <a:gd name="T62" fmla="*/ 65 w 140"/>
                <a:gd name="T63" fmla="*/ 107 h 140"/>
                <a:gd name="T64" fmla="*/ 58 w 140"/>
                <a:gd name="T65" fmla="*/ 62 h 140"/>
                <a:gd name="T66" fmla="*/ 54 w 140"/>
                <a:gd name="T67" fmla="*/ 123 h 140"/>
                <a:gd name="T68" fmla="*/ 68 w 140"/>
                <a:gd name="T69" fmla="*/ 137 h 140"/>
                <a:gd name="T70" fmla="*/ 52 w 140"/>
                <a:gd name="T71" fmla="*/ 121 h 140"/>
                <a:gd name="T72" fmla="*/ 48 w 140"/>
                <a:gd name="T73" fmla="*/ 107 h 140"/>
                <a:gd name="T74" fmla="*/ 42 w 140"/>
                <a:gd name="T75" fmla="*/ 62 h 140"/>
                <a:gd name="T76" fmla="*/ 105 w 140"/>
                <a:gd name="T77" fmla="*/ 42 h 140"/>
                <a:gd name="T78" fmla="*/ 35 w 140"/>
                <a:gd name="T79" fmla="*/ 50 h 140"/>
                <a:gd name="T80" fmla="*/ 104 w 140"/>
                <a:gd name="T81" fmla="*/ 51 h 140"/>
                <a:gd name="T82" fmla="*/ 109 w 140"/>
                <a:gd name="T83" fmla="*/ 46 h 140"/>
                <a:gd name="T84" fmla="*/ 5 w 140"/>
                <a:gd name="T85" fmla="*/ 87 h 140"/>
                <a:gd name="T86" fmla="*/ 32 w 140"/>
                <a:gd name="T87" fmla="*/ 79 h 140"/>
                <a:gd name="T88" fmla="*/ 108 w 140"/>
                <a:gd name="T89" fmla="*/ 111 h 140"/>
                <a:gd name="T90" fmla="*/ 108 w 140"/>
                <a:gd name="T91"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0">
                  <a:moveTo>
                    <a:pt x="140" y="83"/>
                  </a:moveTo>
                  <a:cubicBezTo>
                    <a:pt x="140" y="85"/>
                    <a:pt x="138" y="87"/>
                    <a:pt x="136" y="87"/>
                  </a:cubicBezTo>
                  <a:cubicBezTo>
                    <a:pt x="135" y="87"/>
                    <a:pt x="135" y="87"/>
                    <a:pt x="135" y="87"/>
                  </a:cubicBezTo>
                  <a:cubicBezTo>
                    <a:pt x="135" y="94"/>
                    <a:pt x="135" y="94"/>
                    <a:pt x="135" y="94"/>
                  </a:cubicBezTo>
                  <a:cubicBezTo>
                    <a:pt x="108" y="94"/>
                    <a:pt x="108" y="94"/>
                    <a:pt x="108" y="94"/>
                  </a:cubicBezTo>
                  <a:cubicBezTo>
                    <a:pt x="108" y="79"/>
                    <a:pt x="108" y="79"/>
                    <a:pt x="108" y="79"/>
                  </a:cubicBezTo>
                  <a:cubicBezTo>
                    <a:pt x="136" y="79"/>
                    <a:pt x="136" y="79"/>
                    <a:pt x="136" y="79"/>
                  </a:cubicBezTo>
                  <a:cubicBezTo>
                    <a:pt x="138" y="79"/>
                    <a:pt x="140" y="81"/>
                    <a:pt x="140" y="83"/>
                  </a:cubicBezTo>
                  <a:close/>
                  <a:moveTo>
                    <a:pt x="5" y="135"/>
                  </a:moveTo>
                  <a:cubicBezTo>
                    <a:pt x="5" y="138"/>
                    <a:pt x="7" y="140"/>
                    <a:pt x="9" y="140"/>
                  </a:cubicBezTo>
                  <a:cubicBezTo>
                    <a:pt x="32" y="140"/>
                    <a:pt x="32" y="140"/>
                    <a:pt x="32" y="140"/>
                  </a:cubicBezTo>
                  <a:cubicBezTo>
                    <a:pt x="32" y="117"/>
                    <a:pt x="32" y="117"/>
                    <a:pt x="32" y="117"/>
                  </a:cubicBezTo>
                  <a:cubicBezTo>
                    <a:pt x="5" y="117"/>
                    <a:pt x="5" y="117"/>
                    <a:pt x="5" y="117"/>
                  </a:cubicBezTo>
                  <a:lnTo>
                    <a:pt x="5" y="135"/>
                  </a:lnTo>
                  <a:close/>
                  <a:moveTo>
                    <a:pt x="68" y="33"/>
                  </a:moveTo>
                  <a:cubicBezTo>
                    <a:pt x="68" y="23"/>
                    <a:pt x="68" y="23"/>
                    <a:pt x="68" y="23"/>
                  </a:cubicBezTo>
                  <a:cubicBezTo>
                    <a:pt x="64" y="22"/>
                    <a:pt x="61" y="20"/>
                    <a:pt x="60" y="18"/>
                  </a:cubicBezTo>
                  <a:cubicBezTo>
                    <a:pt x="58" y="15"/>
                    <a:pt x="57" y="13"/>
                    <a:pt x="57" y="11"/>
                  </a:cubicBezTo>
                  <a:cubicBezTo>
                    <a:pt x="57" y="9"/>
                    <a:pt x="58" y="7"/>
                    <a:pt x="60" y="5"/>
                  </a:cubicBezTo>
                  <a:cubicBezTo>
                    <a:pt x="61" y="3"/>
                    <a:pt x="64" y="2"/>
                    <a:pt x="68" y="2"/>
                  </a:cubicBezTo>
                  <a:cubicBezTo>
                    <a:pt x="68" y="0"/>
                    <a:pt x="68" y="0"/>
                    <a:pt x="68" y="0"/>
                  </a:cubicBezTo>
                  <a:cubicBezTo>
                    <a:pt x="72" y="0"/>
                    <a:pt x="72" y="0"/>
                    <a:pt x="72" y="0"/>
                  </a:cubicBezTo>
                  <a:cubicBezTo>
                    <a:pt x="72" y="2"/>
                    <a:pt x="72" y="2"/>
                    <a:pt x="72" y="2"/>
                  </a:cubicBezTo>
                  <a:cubicBezTo>
                    <a:pt x="75" y="2"/>
                    <a:pt x="78" y="3"/>
                    <a:pt x="79" y="5"/>
                  </a:cubicBezTo>
                  <a:cubicBezTo>
                    <a:pt x="81" y="7"/>
                    <a:pt x="82" y="9"/>
                    <a:pt x="82" y="12"/>
                  </a:cubicBezTo>
                  <a:cubicBezTo>
                    <a:pt x="74" y="12"/>
                    <a:pt x="74" y="12"/>
                    <a:pt x="74" y="12"/>
                  </a:cubicBezTo>
                  <a:cubicBezTo>
                    <a:pt x="74" y="11"/>
                    <a:pt x="74" y="10"/>
                    <a:pt x="73" y="9"/>
                  </a:cubicBezTo>
                  <a:cubicBezTo>
                    <a:pt x="73" y="8"/>
                    <a:pt x="72" y="8"/>
                    <a:pt x="72" y="7"/>
                  </a:cubicBezTo>
                  <a:cubicBezTo>
                    <a:pt x="72" y="17"/>
                    <a:pt x="72" y="17"/>
                    <a:pt x="72" y="17"/>
                  </a:cubicBezTo>
                  <a:cubicBezTo>
                    <a:pt x="75" y="18"/>
                    <a:pt x="78" y="19"/>
                    <a:pt x="80" y="21"/>
                  </a:cubicBezTo>
                  <a:cubicBezTo>
                    <a:pt x="82" y="23"/>
                    <a:pt x="83" y="26"/>
                    <a:pt x="83" y="29"/>
                  </a:cubicBezTo>
                  <a:cubicBezTo>
                    <a:pt x="83" y="31"/>
                    <a:pt x="82" y="34"/>
                    <a:pt x="79" y="36"/>
                  </a:cubicBezTo>
                  <a:cubicBezTo>
                    <a:pt x="77" y="38"/>
                    <a:pt x="75" y="39"/>
                    <a:pt x="72" y="39"/>
                  </a:cubicBezTo>
                  <a:cubicBezTo>
                    <a:pt x="72" y="40"/>
                    <a:pt x="72" y="40"/>
                    <a:pt x="72" y="40"/>
                  </a:cubicBezTo>
                  <a:cubicBezTo>
                    <a:pt x="68" y="40"/>
                    <a:pt x="68" y="40"/>
                    <a:pt x="68" y="40"/>
                  </a:cubicBezTo>
                  <a:cubicBezTo>
                    <a:pt x="68" y="39"/>
                    <a:pt x="68" y="39"/>
                    <a:pt x="68" y="39"/>
                  </a:cubicBezTo>
                  <a:cubicBezTo>
                    <a:pt x="65" y="39"/>
                    <a:pt x="63" y="38"/>
                    <a:pt x="60" y="36"/>
                  </a:cubicBezTo>
                  <a:cubicBezTo>
                    <a:pt x="58" y="34"/>
                    <a:pt x="57" y="31"/>
                    <a:pt x="57" y="27"/>
                  </a:cubicBezTo>
                  <a:cubicBezTo>
                    <a:pt x="64" y="27"/>
                    <a:pt x="64" y="27"/>
                    <a:pt x="64" y="27"/>
                  </a:cubicBezTo>
                  <a:cubicBezTo>
                    <a:pt x="64" y="28"/>
                    <a:pt x="65" y="30"/>
                    <a:pt x="65" y="31"/>
                  </a:cubicBezTo>
                  <a:cubicBezTo>
                    <a:pt x="66" y="32"/>
                    <a:pt x="67" y="32"/>
                    <a:pt x="68" y="33"/>
                  </a:cubicBezTo>
                  <a:close/>
                  <a:moveTo>
                    <a:pt x="72" y="33"/>
                  </a:moveTo>
                  <a:cubicBezTo>
                    <a:pt x="72" y="33"/>
                    <a:pt x="73" y="32"/>
                    <a:pt x="74" y="31"/>
                  </a:cubicBezTo>
                  <a:cubicBezTo>
                    <a:pt x="74" y="30"/>
                    <a:pt x="75" y="29"/>
                    <a:pt x="75" y="28"/>
                  </a:cubicBezTo>
                  <a:cubicBezTo>
                    <a:pt x="75" y="27"/>
                    <a:pt x="75" y="26"/>
                    <a:pt x="74" y="26"/>
                  </a:cubicBezTo>
                  <a:cubicBezTo>
                    <a:pt x="74" y="25"/>
                    <a:pt x="73" y="24"/>
                    <a:pt x="72" y="24"/>
                  </a:cubicBezTo>
                  <a:lnTo>
                    <a:pt x="72" y="33"/>
                  </a:lnTo>
                  <a:close/>
                  <a:moveTo>
                    <a:pt x="68" y="15"/>
                  </a:moveTo>
                  <a:cubicBezTo>
                    <a:pt x="68" y="7"/>
                    <a:pt x="68" y="7"/>
                    <a:pt x="68" y="7"/>
                  </a:cubicBezTo>
                  <a:cubicBezTo>
                    <a:pt x="67" y="7"/>
                    <a:pt x="66" y="8"/>
                    <a:pt x="66" y="8"/>
                  </a:cubicBezTo>
                  <a:cubicBezTo>
                    <a:pt x="65" y="9"/>
                    <a:pt x="65" y="10"/>
                    <a:pt x="65" y="11"/>
                  </a:cubicBezTo>
                  <a:cubicBezTo>
                    <a:pt x="65" y="12"/>
                    <a:pt x="65" y="13"/>
                    <a:pt x="66" y="13"/>
                  </a:cubicBezTo>
                  <a:cubicBezTo>
                    <a:pt x="66" y="14"/>
                    <a:pt x="67" y="15"/>
                    <a:pt x="68" y="15"/>
                  </a:cubicBezTo>
                  <a:close/>
                  <a:moveTo>
                    <a:pt x="5" y="111"/>
                  </a:moveTo>
                  <a:cubicBezTo>
                    <a:pt x="32" y="111"/>
                    <a:pt x="32" y="111"/>
                    <a:pt x="32" y="111"/>
                  </a:cubicBezTo>
                  <a:cubicBezTo>
                    <a:pt x="32" y="100"/>
                    <a:pt x="32" y="100"/>
                    <a:pt x="32" y="100"/>
                  </a:cubicBezTo>
                  <a:cubicBezTo>
                    <a:pt x="5" y="100"/>
                    <a:pt x="5" y="100"/>
                    <a:pt x="5" y="100"/>
                  </a:cubicBezTo>
                  <a:lnTo>
                    <a:pt x="5" y="111"/>
                  </a:lnTo>
                  <a:close/>
                  <a:moveTo>
                    <a:pt x="108" y="140"/>
                  </a:moveTo>
                  <a:cubicBezTo>
                    <a:pt x="130" y="140"/>
                    <a:pt x="130" y="140"/>
                    <a:pt x="130" y="140"/>
                  </a:cubicBezTo>
                  <a:cubicBezTo>
                    <a:pt x="133" y="140"/>
                    <a:pt x="135" y="138"/>
                    <a:pt x="135" y="135"/>
                  </a:cubicBezTo>
                  <a:cubicBezTo>
                    <a:pt x="135" y="117"/>
                    <a:pt x="135" y="117"/>
                    <a:pt x="135" y="117"/>
                  </a:cubicBezTo>
                  <a:cubicBezTo>
                    <a:pt x="108" y="117"/>
                    <a:pt x="108" y="117"/>
                    <a:pt x="108" y="117"/>
                  </a:cubicBezTo>
                  <a:lnTo>
                    <a:pt x="108" y="140"/>
                  </a:lnTo>
                  <a:close/>
                  <a:moveTo>
                    <a:pt x="35" y="54"/>
                  </a:moveTo>
                  <a:cubicBezTo>
                    <a:pt x="104" y="54"/>
                    <a:pt x="104" y="54"/>
                    <a:pt x="104" y="54"/>
                  </a:cubicBezTo>
                  <a:cubicBezTo>
                    <a:pt x="104" y="135"/>
                    <a:pt x="104" y="135"/>
                    <a:pt x="104" y="135"/>
                  </a:cubicBezTo>
                  <a:cubicBezTo>
                    <a:pt x="104" y="138"/>
                    <a:pt x="102" y="140"/>
                    <a:pt x="99" y="140"/>
                  </a:cubicBezTo>
                  <a:cubicBezTo>
                    <a:pt x="40" y="140"/>
                    <a:pt x="40" y="140"/>
                    <a:pt x="40" y="140"/>
                  </a:cubicBezTo>
                  <a:cubicBezTo>
                    <a:pt x="38" y="140"/>
                    <a:pt x="35" y="138"/>
                    <a:pt x="35" y="135"/>
                  </a:cubicBezTo>
                  <a:lnTo>
                    <a:pt x="35" y="54"/>
                  </a:lnTo>
                  <a:close/>
                  <a:moveTo>
                    <a:pt x="91" y="107"/>
                  </a:moveTo>
                  <a:cubicBezTo>
                    <a:pt x="91" y="109"/>
                    <a:pt x="92" y="110"/>
                    <a:pt x="94" y="110"/>
                  </a:cubicBezTo>
                  <a:cubicBezTo>
                    <a:pt x="96" y="110"/>
                    <a:pt x="97" y="109"/>
                    <a:pt x="97" y="107"/>
                  </a:cubicBezTo>
                  <a:cubicBezTo>
                    <a:pt x="97" y="62"/>
                    <a:pt x="97" y="62"/>
                    <a:pt x="97" y="62"/>
                  </a:cubicBezTo>
                  <a:cubicBezTo>
                    <a:pt x="97" y="60"/>
                    <a:pt x="96" y="59"/>
                    <a:pt x="94" y="59"/>
                  </a:cubicBezTo>
                  <a:cubicBezTo>
                    <a:pt x="92" y="59"/>
                    <a:pt x="91" y="60"/>
                    <a:pt x="91" y="62"/>
                  </a:cubicBezTo>
                  <a:lnTo>
                    <a:pt x="91" y="107"/>
                  </a:lnTo>
                  <a:close/>
                  <a:moveTo>
                    <a:pt x="75" y="107"/>
                  </a:moveTo>
                  <a:cubicBezTo>
                    <a:pt x="75" y="109"/>
                    <a:pt x="76" y="110"/>
                    <a:pt x="78" y="110"/>
                  </a:cubicBezTo>
                  <a:cubicBezTo>
                    <a:pt x="79" y="110"/>
                    <a:pt x="81" y="109"/>
                    <a:pt x="81" y="107"/>
                  </a:cubicBezTo>
                  <a:cubicBezTo>
                    <a:pt x="81" y="62"/>
                    <a:pt x="81" y="62"/>
                    <a:pt x="81" y="62"/>
                  </a:cubicBezTo>
                  <a:cubicBezTo>
                    <a:pt x="81" y="60"/>
                    <a:pt x="79" y="59"/>
                    <a:pt x="78" y="59"/>
                  </a:cubicBezTo>
                  <a:cubicBezTo>
                    <a:pt x="76" y="59"/>
                    <a:pt x="75" y="60"/>
                    <a:pt x="75" y="62"/>
                  </a:cubicBezTo>
                  <a:lnTo>
                    <a:pt x="75" y="107"/>
                  </a:lnTo>
                  <a:close/>
                  <a:moveTo>
                    <a:pt x="71" y="137"/>
                  </a:moveTo>
                  <a:cubicBezTo>
                    <a:pt x="83" y="137"/>
                    <a:pt x="83" y="137"/>
                    <a:pt x="83" y="137"/>
                  </a:cubicBezTo>
                  <a:cubicBezTo>
                    <a:pt x="84" y="137"/>
                    <a:pt x="85" y="136"/>
                    <a:pt x="85" y="135"/>
                  </a:cubicBezTo>
                  <a:cubicBezTo>
                    <a:pt x="85" y="123"/>
                    <a:pt x="85" y="123"/>
                    <a:pt x="85" y="123"/>
                  </a:cubicBezTo>
                  <a:cubicBezTo>
                    <a:pt x="86" y="123"/>
                    <a:pt x="87" y="122"/>
                    <a:pt x="87" y="121"/>
                  </a:cubicBezTo>
                  <a:cubicBezTo>
                    <a:pt x="87" y="120"/>
                    <a:pt x="86" y="119"/>
                    <a:pt x="85" y="119"/>
                  </a:cubicBezTo>
                  <a:cubicBezTo>
                    <a:pt x="71" y="119"/>
                    <a:pt x="71" y="119"/>
                    <a:pt x="71" y="119"/>
                  </a:cubicBezTo>
                  <a:lnTo>
                    <a:pt x="71" y="137"/>
                  </a:lnTo>
                  <a:close/>
                  <a:moveTo>
                    <a:pt x="58" y="107"/>
                  </a:moveTo>
                  <a:cubicBezTo>
                    <a:pt x="58" y="109"/>
                    <a:pt x="60" y="110"/>
                    <a:pt x="62" y="110"/>
                  </a:cubicBezTo>
                  <a:cubicBezTo>
                    <a:pt x="63" y="110"/>
                    <a:pt x="65" y="109"/>
                    <a:pt x="65" y="107"/>
                  </a:cubicBezTo>
                  <a:cubicBezTo>
                    <a:pt x="65" y="62"/>
                    <a:pt x="65" y="62"/>
                    <a:pt x="65" y="62"/>
                  </a:cubicBezTo>
                  <a:cubicBezTo>
                    <a:pt x="65" y="60"/>
                    <a:pt x="63" y="59"/>
                    <a:pt x="62" y="59"/>
                  </a:cubicBezTo>
                  <a:cubicBezTo>
                    <a:pt x="60" y="59"/>
                    <a:pt x="58" y="60"/>
                    <a:pt x="58" y="62"/>
                  </a:cubicBezTo>
                  <a:lnTo>
                    <a:pt x="58" y="107"/>
                  </a:lnTo>
                  <a:close/>
                  <a:moveTo>
                    <a:pt x="52" y="121"/>
                  </a:moveTo>
                  <a:cubicBezTo>
                    <a:pt x="52" y="122"/>
                    <a:pt x="53" y="123"/>
                    <a:pt x="54" y="123"/>
                  </a:cubicBezTo>
                  <a:cubicBezTo>
                    <a:pt x="54" y="135"/>
                    <a:pt x="54" y="135"/>
                    <a:pt x="54" y="135"/>
                  </a:cubicBezTo>
                  <a:cubicBezTo>
                    <a:pt x="54" y="136"/>
                    <a:pt x="55" y="137"/>
                    <a:pt x="56" y="137"/>
                  </a:cubicBezTo>
                  <a:cubicBezTo>
                    <a:pt x="68" y="137"/>
                    <a:pt x="68" y="137"/>
                    <a:pt x="68" y="137"/>
                  </a:cubicBezTo>
                  <a:cubicBezTo>
                    <a:pt x="68" y="119"/>
                    <a:pt x="68" y="119"/>
                    <a:pt x="68" y="119"/>
                  </a:cubicBezTo>
                  <a:cubicBezTo>
                    <a:pt x="54" y="119"/>
                    <a:pt x="54" y="119"/>
                    <a:pt x="54" y="119"/>
                  </a:cubicBezTo>
                  <a:cubicBezTo>
                    <a:pt x="53" y="119"/>
                    <a:pt x="52" y="120"/>
                    <a:pt x="52" y="121"/>
                  </a:cubicBezTo>
                  <a:close/>
                  <a:moveTo>
                    <a:pt x="42" y="107"/>
                  </a:moveTo>
                  <a:cubicBezTo>
                    <a:pt x="42" y="109"/>
                    <a:pt x="44" y="110"/>
                    <a:pt x="45" y="110"/>
                  </a:cubicBezTo>
                  <a:cubicBezTo>
                    <a:pt x="47" y="110"/>
                    <a:pt x="48" y="109"/>
                    <a:pt x="48" y="107"/>
                  </a:cubicBezTo>
                  <a:cubicBezTo>
                    <a:pt x="48" y="62"/>
                    <a:pt x="48" y="62"/>
                    <a:pt x="48" y="62"/>
                  </a:cubicBezTo>
                  <a:cubicBezTo>
                    <a:pt x="48" y="60"/>
                    <a:pt x="47" y="59"/>
                    <a:pt x="45" y="59"/>
                  </a:cubicBezTo>
                  <a:cubicBezTo>
                    <a:pt x="44" y="59"/>
                    <a:pt x="42" y="60"/>
                    <a:pt x="42" y="62"/>
                  </a:cubicBezTo>
                  <a:lnTo>
                    <a:pt x="42" y="107"/>
                  </a:lnTo>
                  <a:close/>
                  <a:moveTo>
                    <a:pt x="109" y="46"/>
                  </a:moveTo>
                  <a:cubicBezTo>
                    <a:pt x="109" y="44"/>
                    <a:pt x="107" y="42"/>
                    <a:pt x="105" y="42"/>
                  </a:cubicBezTo>
                  <a:cubicBezTo>
                    <a:pt x="35" y="42"/>
                    <a:pt x="35" y="42"/>
                    <a:pt x="35" y="42"/>
                  </a:cubicBezTo>
                  <a:cubicBezTo>
                    <a:pt x="32" y="42"/>
                    <a:pt x="30" y="44"/>
                    <a:pt x="30" y="46"/>
                  </a:cubicBezTo>
                  <a:cubicBezTo>
                    <a:pt x="30" y="48"/>
                    <a:pt x="32" y="50"/>
                    <a:pt x="35" y="50"/>
                  </a:cubicBezTo>
                  <a:cubicBezTo>
                    <a:pt x="35" y="50"/>
                    <a:pt x="35" y="50"/>
                    <a:pt x="35" y="50"/>
                  </a:cubicBezTo>
                  <a:cubicBezTo>
                    <a:pt x="35" y="51"/>
                    <a:pt x="35" y="51"/>
                    <a:pt x="35" y="51"/>
                  </a:cubicBezTo>
                  <a:cubicBezTo>
                    <a:pt x="104" y="51"/>
                    <a:pt x="104" y="51"/>
                    <a:pt x="104" y="51"/>
                  </a:cubicBezTo>
                  <a:cubicBezTo>
                    <a:pt x="104" y="50"/>
                    <a:pt x="104" y="50"/>
                    <a:pt x="104" y="50"/>
                  </a:cubicBezTo>
                  <a:cubicBezTo>
                    <a:pt x="105" y="50"/>
                    <a:pt x="105" y="50"/>
                    <a:pt x="105" y="50"/>
                  </a:cubicBezTo>
                  <a:cubicBezTo>
                    <a:pt x="107" y="50"/>
                    <a:pt x="109" y="48"/>
                    <a:pt x="109" y="46"/>
                  </a:cubicBezTo>
                  <a:close/>
                  <a:moveTo>
                    <a:pt x="0" y="83"/>
                  </a:moveTo>
                  <a:cubicBezTo>
                    <a:pt x="0" y="85"/>
                    <a:pt x="1" y="87"/>
                    <a:pt x="4" y="87"/>
                  </a:cubicBezTo>
                  <a:cubicBezTo>
                    <a:pt x="5" y="87"/>
                    <a:pt x="5" y="87"/>
                    <a:pt x="5" y="87"/>
                  </a:cubicBezTo>
                  <a:cubicBezTo>
                    <a:pt x="5" y="94"/>
                    <a:pt x="5" y="94"/>
                    <a:pt x="5" y="94"/>
                  </a:cubicBezTo>
                  <a:cubicBezTo>
                    <a:pt x="32" y="94"/>
                    <a:pt x="32" y="94"/>
                    <a:pt x="32" y="94"/>
                  </a:cubicBezTo>
                  <a:cubicBezTo>
                    <a:pt x="32" y="79"/>
                    <a:pt x="32" y="79"/>
                    <a:pt x="32" y="79"/>
                  </a:cubicBezTo>
                  <a:cubicBezTo>
                    <a:pt x="4" y="79"/>
                    <a:pt x="4" y="79"/>
                    <a:pt x="4" y="79"/>
                  </a:cubicBezTo>
                  <a:cubicBezTo>
                    <a:pt x="1" y="79"/>
                    <a:pt x="0" y="81"/>
                    <a:pt x="0" y="83"/>
                  </a:cubicBezTo>
                  <a:close/>
                  <a:moveTo>
                    <a:pt x="108" y="111"/>
                  </a:moveTo>
                  <a:cubicBezTo>
                    <a:pt x="135" y="111"/>
                    <a:pt x="135" y="111"/>
                    <a:pt x="135" y="111"/>
                  </a:cubicBezTo>
                  <a:cubicBezTo>
                    <a:pt x="135" y="100"/>
                    <a:pt x="135" y="100"/>
                    <a:pt x="135" y="100"/>
                  </a:cubicBezTo>
                  <a:cubicBezTo>
                    <a:pt x="108" y="100"/>
                    <a:pt x="108" y="100"/>
                    <a:pt x="108" y="100"/>
                  </a:cubicBezTo>
                  <a:lnTo>
                    <a:pt x="108"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791844" y="3133301"/>
            <a:ext cx="2203450" cy="2006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5" name="矩形 24"/>
          <p:cNvSpPr/>
          <p:nvPr/>
        </p:nvSpPr>
        <p:spPr>
          <a:xfrm>
            <a:off x="791844" y="4385521"/>
            <a:ext cx="227330" cy="1732915"/>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9259" y="1020345"/>
            <a:ext cx="5175885" cy="892264"/>
          </a:xfrm>
          <a:prstGeom prst="rect">
            <a:avLst/>
          </a:prstGeom>
        </p:spPr>
      </p:pic>
      <p:pic>
        <p:nvPicPr>
          <p:cNvPr id="2" name="图片 1" descr="不去掉外围"/>
          <p:cNvPicPr>
            <a:picLocks noChangeAspect="1"/>
          </p:cNvPicPr>
          <p:nvPr/>
        </p:nvPicPr>
        <p:blipFill>
          <a:blip r:embed="rId2">
            <a:clrChange>
              <a:clrFrom>
                <a:srgbClr val="FFFFFF"/>
              </a:clrFrom>
              <a:clrTo>
                <a:srgbClr val="FFFFFF">
                  <a:alpha val="0"/>
                </a:srgbClr>
              </a:clrTo>
            </a:clrChange>
          </a:blip>
          <a:srcRect l="19756" t="4029" r="19886" b="3576"/>
          <a:stretch>
            <a:fillRect/>
          </a:stretch>
        </p:blipFill>
        <p:spPr>
          <a:xfrm>
            <a:off x="429259" y="1912609"/>
            <a:ext cx="5304671" cy="4839262"/>
          </a:xfrm>
          <a:prstGeom prst="rect">
            <a:avLst/>
          </a:prstGeom>
        </p:spPr>
      </p:pic>
      <p:grpSp>
        <p:nvGrpSpPr>
          <p:cNvPr id="8" name="组合 7"/>
          <p:cNvGrpSpPr/>
          <p:nvPr/>
        </p:nvGrpSpPr>
        <p:grpSpPr>
          <a:xfrm>
            <a:off x="0" y="137965"/>
            <a:ext cx="11379200" cy="461788"/>
            <a:chOff x="0" y="137965"/>
            <a:chExt cx="11379200" cy="461788"/>
          </a:xfrm>
        </p:grpSpPr>
        <p:sp>
          <p:nvSpPr>
            <p:cNvPr id="9" name="文本框 8"/>
            <p:cNvSpPr txBox="1"/>
            <p:nvPr/>
          </p:nvSpPr>
          <p:spPr>
            <a:xfrm>
              <a:off x="429260" y="138088"/>
              <a:ext cx="10949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5.1 Comparison between official media and Weibo post </a:t>
              </a:r>
              <a:r>
                <a:rPr lang="zh-CN" altLang="en-US" dirty="0">
                  <a:solidFill>
                    <a:srgbClr val="3A3A3A"/>
                  </a:solidFill>
                  <a:latin typeface="微软雅黑" panose="020B0503020204020204" pitchFamily="34" charset="-122"/>
                  <a:ea typeface="微软雅黑" panose="020B0503020204020204" pitchFamily="34" charset="-122"/>
                </a:rPr>
                <a:t>官方媒体发布内容与微博博文对比</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1" name="文本框 10"/>
          <p:cNvSpPr txBox="1"/>
          <p:nvPr/>
        </p:nvSpPr>
        <p:spPr>
          <a:xfrm>
            <a:off x="429260" y="561552"/>
            <a:ext cx="3092873"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The complete network diagram</a:t>
            </a:r>
            <a:endParaRPr lang="en-US" altLang="zh-CN" dirty="0">
              <a:solidFill>
                <a:schemeClr val="bg1"/>
              </a:solidFill>
              <a:highlight>
                <a:srgbClr val="FFC001"/>
              </a:highlight>
              <a:latin typeface="Calibri Light" panose="020F0302020204030204" pitchFamily="34" charset="0"/>
            </a:endParaRPr>
          </a:p>
        </p:txBody>
      </p:sp>
      <p:sp>
        <p:nvSpPr>
          <p:cNvPr id="13" name="文本框 12"/>
          <p:cNvSpPr txBox="1"/>
          <p:nvPr/>
        </p:nvSpPr>
        <p:spPr>
          <a:xfrm>
            <a:off x="5733929" y="1020345"/>
            <a:ext cx="5937371" cy="5464701"/>
          </a:xfrm>
          <a:prstGeom prst="rect">
            <a:avLst/>
          </a:prstGeom>
          <a:noFill/>
        </p:spPr>
        <p:txBody>
          <a:bodyPr wrap="square" rtlCol="0">
            <a:spAutoFit/>
          </a:bodyPr>
          <a:lstStyle/>
          <a:p>
            <a:pPr>
              <a:lnSpc>
                <a:spcPct val="130000"/>
              </a:lnSpc>
            </a:pPr>
            <a:r>
              <a:rPr lang="en-US" altLang="zh-CN" dirty="0">
                <a:solidFill>
                  <a:schemeClr val="tx1">
                    <a:lumMod val="50000"/>
                    <a:lumOff val="50000"/>
                  </a:schemeClr>
                </a:solidFill>
                <a:latin typeface="Calibri Light" panose="020F0302020204030204" pitchFamily="34" charset="0"/>
              </a:rPr>
              <a:t> We use </a:t>
            </a:r>
            <a:r>
              <a:rPr lang="en-US" altLang="zh-CN" b="1" dirty="0" err="1">
                <a:solidFill>
                  <a:srgbClr val="3A3A3A"/>
                </a:solidFill>
                <a:latin typeface="Calibri Light" panose="020F0302020204030204" pitchFamily="34" charset="0"/>
              </a:rPr>
              <a:t>VOSviewer</a:t>
            </a:r>
            <a:r>
              <a:rPr lang="en-US" altLang="zh-CN" dirty="0">
                <a:solidFill>
                  <a:schemeClr val="tx1">
                    <a:lumMod val="50000"/>
                    <a:lumOff val="50000"/>
                  </a:schemeClr>
                </a:solidFill>
                <a:latin typeface="Calibri Light" panose="020F0302020204030204" pitchFamily="34" charset="0"/>
              </a:rPr>
              <a:t> software to analyze the text data (353 copies in total) of journals and newspapers exported from CNKI during the period from March 1, 2022 to April 30, 2022. The main method is to extract the keywords for </a:t>
            </a:r>
            <a:r>
              <a:rPr lang="en-US" altLang="zh-CN" b="1" dirty="0">
                <a:solidFill>
                  <a:srgbClr val="3A3A3A"/>
                </a:solidFill>
                <a:latin typeface="Calibri Light" panose="020F0302020204030204" pitchFamily="34" charset="0"/>
              </a:rPr>
              <a:t>co-occurrence analysis</a:t>
            </a:r>
            <a:r>
              <a:rPr lang="en-US" altLang="zh-CN" dirty="0">
                <a:solidFill>
                  <a:schemeClr val="tx1">
                    <a:lumMod val="50000"/>
                    <a:lumOff val="50000"/>
                  </a:schemeClr>
                </a:solidFill>
                <a:latin typeface="Calibri Light" panose="020F0302020204030204" pitchFamily="34" charset="0"/>
              </a:rPr>
              <a:t>.</a:t>
            </a:r>
            <a:endParaRPr lang="en-US" altLang="zh-CN" dirty="0">
              <a:solidFill>
                <a:schemeClr val="tx1">
                  <a:lumMod val="50000"/>
                  <a:lumOff val="50000"/>
                </a:schemeClr>
              </a:solidFill>
              <a:latin typeface="Calibri Light" panose="020F0302020204030204" pitchFamily="34" charset="0"/>
            </a:endParaRPr>
          </a:p>
          <a:p>
            <a:pPr>
              <a:lnSpc>
                <a:spcPct val="130000"/>
              </a:lnSpc>
            </a:pPr>
            <a:endParaRPr lang="en-US" altLang="zh-CN" dirty="0">
              <a:solidFill>
                <a:schemeClr val="tx1">
                  <a:lumMod val="50000"/>
                  <a:lumOff val="50000"/>
                </a:schemeClr>
              </a:solidFill>
              <a:latin typeface="Calibri Light" panose="020F0302020204030204" pitchFamily="34" charset="0"/>
            </a:endParaRPr>
          </a:p>
          <a:p>
            <a:pPr>
              <a:lnSpc>
                <a:spcPct val="130000"/>
              </a:lnSpc>
            </a:pPr>
            <a:r>
              <a:rPr lang="en-US" altLang="zh-CN" b="1" dirty="0">
                <a:solidFill>
                  <a:srgbClr val="3A3A3A"/>
                </a:solidFill>
                <a:latin typeface="Calibri Light" panose="020F0302020204030204" pitchFamily="34" charset="0"/>
              </a:rPr>
              <a:t>Image Reading:</a:t>
            </a:r>
            <a:endParaRPr lang="en-US" altLang="zh-CN" b="1" dirty="0">
              <a:solidFill>
                <a:srgbClr val="3A3A3A"/>
              </a:solidFill>
              <a:latin typeface="Calibri Light" panose="020F0302020204030204" pitchFamily="34" charset="0"/>
            </a:endParaRPr>
          </a:p>
          <a:p>
            <a:pPr>
              <a:lnSpc>
                <a:spcPct val="130000"/>
              </a:lnSpc>
            </a:pPr>
            <a:r>
              <a:rPr lang="en-US" altLang="zh-CN" b="1" dirty="0">
                <a:solidFill>
                  <a:srgbClr val="3A3A3A"/>
                </a:solidFill>
                <a:latin typeface="Calibri Light" panose="020F0302020204030204" pitchFamily="34" charset="0"/>
              </a:rPr>
              <a:t>Size</a:t>
            </a:r>
            <a:r>
              <a:rPr lang="en-US" altLang="zh-CN" dirty="0">
                <a:solidFill>
                  <a:schemeClr val="tx1">
                    <a:lumMod val="50000"/>
                    <a:lumOff val="50000"/>
                  </a:schemeClr>
                </a:solidFill>
                <a:latin typeface="Calibri Light" panose="020F0302020204030204" pitchFamily="34" charset="0"/>
              </a:rPr>
              <a:t> - weight. The larger the sphere, the higher the weight, indicating that the centrality is the highest and is the core concern;</a:t>
            </a:r>
            <a:endParaRPr lang="en-US" altLang="zh-CN" dirty="0">
              <a:solidFill>
                <a:schemeClr val="tx1">
                  <a:lumMod val="50000"/>
                  <a:lumOff val="50000"/>
                </a:schemeClr>
              </a:solidFill>
              <a:latin typeface="Calibri Light" panose="020F0302020204030204" pitchFamily="34" charset="0"/>
            </a:endParaRPr>
          </a:p>
          <a:p>
            <a:pPr>
              <a:lnSpc>
                <a:spcPct val="130000"/>
              </a:lnSpc>
            </a:pPr>
            <a:r>
              <a:rPr lang="en-US" altLang="zh-CN" b="1" dirty="0" err="1">
                <a:solidFill>
                  <a:srgbClr val="3A3A3A"/>
                </a:solidFill>
                <a:latin typeface="Calibri Light" panose="020F0302020204030204" pitchFamily="34" charset="0"/>
              </a:rPr>
              <a:t>Colour</a:t>
            </a:r>
            <a:r>
              <a:rPr lang="en-US" altLang="zh-CN" dirty="0">
                <a:solidFill>
                  <a:schemeClr val="tx1">
                    <a:lumMod val="50000"/>
                    <a:lumOff val="50000"/>
                  </a:schemeClr>
                </a:solidFill>
                <a:latin typeface="Calibri Light" panose="020F0302020204030204" pitchFamily="34" charset="0"/>
              </a:rPr>
              <a:t> - The key words in the same category are in the first place, and the other make little difference and are painted in gray;</a:t>
            </a:r>
            <a:endParaRPr lang="en-US" altLang="zh-CN" dirty="0">
              <a:solidFill>
                <a:schemeClr val="tx1">
                  <a:lumMod val="50000"/>
                  <a:lumOff val="50000"/>
                </a:schemeClr>
              </a:solidFill>
              <a:latin typeface="Calibri Light" panose="020F0302020204030204" pitchFamily="34" charset="0"/>
            </a:endParaRPr>
          </a:p>
          <a:p>
            <a:pPr>
              <a:lnSpc>
                <a:spcPct val="130000"/>
              </a:lnSpc>
            </a:pPr>
            <a:r>
              <a:rPr lang="en-US" altLang="zh-CN" b="1" dirty="0">
                <a:solidFill>
                  <a:srgbClr val="3A3A3A"/>
                </a:solidFill>
                <a:latin typeface="Calibri Light" panose="020F0302020204030204" pitchFamily="34" charset="0"/>
              </a:rPr>
              <a:t>Line</a:t>
            </a:r>
            <a:r>
              <a:rPr lang="en-US" altLang="zh-CN" dirty="0">
                <a:solidFill>
                  <a:schemeClr val="tx1">
                    <a:lumMod val="50000"/>
                    <a:lumOff val="50000"/>
                  </a:schemeClr>
                </a:solidFill>
                <a:latin typeface="Calibri Light" panose="020F0302020204030204" pitchFamily="34" charset="0"/>
              </a:rPr>
              <a:t> - the strength of the connection. The stronger the connection, the thicker the line.</a:t>
            </a:r>
            <a:endParaRPr lang="en-US" altLang="zh-CN" dirty="0">
              <a:solidFill>
                <a:schemeClr val="tx1">
                  <a:lumMod val="50000"/>
                  <a:lumOff val="50000"/>
                </a:schemeClr>
              </a:solidFill>
              <a:latin typeface="Calibri Light" panose="020F03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去除外围"/>
          <p:cNvPicPr>
            <a:picLocks noChangeAspect="1"/>
          </p:cNvPicPr>
          <p:nvPr/>
        </p:nvPicPr>
        <p:blipFill>
          <a:blip r:embed="rId1">
            <a:clrChange>
              <a:clrFrom>
                <a:srgbClr val="FFFFFF"/>
              </a:clrFrom>
              <a:clrTo>
                <a:srgbClr val="FFFFFF">
                  <a:alpha val="0"/>
                </a:srgbClr>
              </a:clrTo>
            </a:clrChange>
          </a:blip>
          <a:srcRect l="13544" r="11060"/>
          <a:stretch>
            <a:fillRect/>
          </a:stretch>
        </p:blipFill>
        <p:spPr>
          <a:xfrm>
            <a:off x="429260" y="1022954"/>
            <a:ext cx="5578475" cy="4410075"/>
          </a:xfrm>
          <a:prstGeom prst="rect">
            <a:avLst/>
          </a:prstGeom>
        </p:spPr>
      </p:pic>
      <p:pic>
        <p:nvPicPr>
          <p:cNvPr id="6" name="图片 5" descr="热力图"/>
          <p:cNvPicPr>
            <a:picLocks noChangeAspect="1"/>
          </p:cNvPicPr>
          <p:nvPr/>
        </p:nvPicPr>
        <p:blipFill>
          <a:blip r:embed="rId2"/>
          <a:srcRect l="14344" r="14094"/>
          <a:stretch>
            <a:fillRect/>
          </a:stretch>
        </p:blipFill>
        <p:spPr>
          <a:xfrm>
            <a:off x="6127750" y="1022954"/>
            <a:ext cx="5294630" cy="4409440"/>
          </a:xfrm>
          <a:prstGeom prst="rect">
            <a:avLst/>
          </a:prstGeom>
        </p:spPr>
      </p:pic>
      <p:sp>
        <p:nvSpPr>
          <p:cNvPr id="7" name="文本框 6"/>
          <p:cNvSpPr txBox="1"/>
          <p:nvPr/>
        </p:nvSpPr>
        <p:spPr>
          <a:xfrm>
            <a:off x="429261" y="5530845"/>
            <a:ext cx="10993120" cy="783420"/>
          </a:xfrm>
          <a:prstGeom prst="rect">
            <a:avLst/>
          </a:prstGeom>
          <a:noFill/>
        </p:spPr>
        <p:txBody>
          <a:bodyPr wrap="square" rtlCol="0">
            <a:spAutoFit/>
          </a:bodyPr>
          <a:lstStyle/>
          <a:p>
            <a:pPr algn="just">
              <a:lnSpc>
                <a:spcPct val="130000"/>
              </a:lnSpc>
            </a:pPr>
            <a:r>
              <a:rPr lang="en-US" altLang="zh-CN" dirty="0">
                <a:solidFill>
                  <a:srgbClr val="3A3A3A"/>
                </a:solidFill>
                <a:latin typeface="Calibri Light" panose="020F0302020204030204" pitchFamily="34" charset="0"/>
              </a:rPr>
              <a:t>If the keywords with low frequency of peripheral relations are excluded, the official core concerns can be more clearly expressed. It can be found that many topics related to </a:t>
            </a:r>
            <a:r>
              <a:rPr lang="en-US" altLang="zh-CN" b="1" dirty="0">
                <a:solidFill>
                  <a:srgbClr val="3A3A3A"/>
                </a:solidFill>
                <a:highlight>
                  <a:srgbClr val="FFC001"/>
                </a:highlight>
                <a:latin typeface="Calibri Light" panose="020F0302020204030204" pitchFamily="34" charset="0"/>
              </a:rPr>
              <a:t>governance and Party building</a:t>
            </a:r>
            <a:r>
              <a:rPr lang="en-US" altLang="zh-CN" dirty="0">
                <a:solidFill>
                  <a:srgbClr val="3A3A3A"/>
                </a:solidFill>
                <a:latin typeface="Calibri Light" panose="020F0302020204030204" pitchFamily="34" charset="0"/>
              </a:rPr>
              <a:t> have been put at the core. </a:t>
            </a:r>
            <a:endParaRPr lang="en-US" altLang="zh-CN" dirty="0">
              <a:solidFill>
                <a:srgbClr val="3A3A3A"/>
              </a:solidFill>
              <a:latin typeface="Calibri Light" panose="020F0302020204030204" pitchFamily="34" charset="0"/>
            </a:endParaRPr>
          </a:p>
        </p:txBody>
      </p:sp>
      <p:grpSp>
        <p:nvGrpSpPr>
          <p:cNvPr id="8" name="组合 7"/>
          <p:cNvGrpSpPr/>
          <p:nvPr/>
        </p:nvGrpSpPr>
        <p:grpSpPr>
          <a:xfrm>
            <a:off x="0" y="137965"/>
            <a:ext cx="11379200" cy="461788"/>
            <a:chOff x="0" y="137965"/>
            <a:chExt cx="11379200" cy="461788"/>
          </a:xfrm>
        </p:grpSpPr>
        <p:sp>
          <p:nvSpPr>
            <p:cNvPr id="9" name="文本框 8"/>
            <p:cNvSpPr txBox="1"/>
            <p:nvPr/>
          </p:nvSpPr>
          <p:spPr>
            <a:xfrm>
              <a:off x="429260" y="138088"/>
              <a:ext cx="10949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5.1 Comparison between official media and Weibo post </a:t>
              </a:r>
              <a:r>
                <a:rPr lang="zh-CN" altLang="en-US" dirty="0">
                  <a:solidFill>
                    <a:srgbClr val="3A3A3A"/>
                  </a:solidFill>
                  <a:latin typeface="微软雅黑" panose="020B0503020204020204" pitchFamily="34" charset="-122"/>
                  <a:ea typeface="微软雅黑" panose="020B0503020204020204" pitchFamily="34" charset="-122"/>
                </a:rPr>
                <a:t>官方媒体发布内容与微博博文对比</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1" name="文本框 10"/>
          <p:cNvSpPr txBox="1"/>
          <p:nvPr/>
        </p:nvSpPr>
        <p:spPr>
          <a:xfrm>
            <a:off x="429260" y="561552"/>
            <a:ext cx="4536440"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Without the keywords with low frequency</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1.1 Research background </a:t>
              </a:r>
              <a:r>
                <a:rPr lang="zh-CN" altLang="en-US" dirty="0">
                  <a:solidFill>
                    <a:srgbClr val="3A3A3A"/>
                  </a:solidFill>
                  <a:latin typeface="微软雅黑" panose="020B0503020204020204" pitchFamily="34" charset="-122"/>
                  <a:ea typeface="微软雅黑" panose="020B0503020204020204" pitchFamily="34" charset="-122"/>
                </a:rPr>
                <a:t>研究背景</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739190"/>
            <a:ext cx="12192000" cy="3917401"/>
          </a:xfrm>
          <a:prstGeom prst="rect">
            <a:avLst/>
          </a:prstGeom>
        </p:spPr>
      </p:pic>
      <p:sp>
        <p:nvSpPr>
          <p:cNvPr id="7" name="文本框 6"/>
          <p:cNvSpPr txBox="1"/>
          <p:nvPr/>
        </p:nvSpPr>
        <p:spPr>
          <a:xfrm>
            <a:off x="429260" y="4499977"/>
            <a:ext cx="11000740" cy="1815882"/>
          </a:xfrm>
          <a:prstGeom prst="rect">
            <a:avLst/>
          </a:prstGeom>
          <a:noFill/>
        </p:spPr>
        <p:txBody>
          <a:bodyPr wrap="square" rtlCol="0">
            <a:spAutoFit/>
          </a:bodyPr>
          <a:lstStyle/>
          <a:p>
            <a:r>
              <a:rPr lang="en-US" altLang="zh-CN" sz="2000" b="1" dirty="0">
                <a:highlight>
                  <a:srgbClr val="FFC001"/>
                </a:highlight>
                <a:latin typeface="Calibri Light" panose="020F0302020204030204" pitchFamily="34" charset="0"/>
                <a:cs typeface="Calibri Light" panose="020F0302020204030204" pitchFamily="34" charset="0"/>
              </a:rPr>
              <a:t>Chronological division </a:t>
            </a:r>
            <a:r>
              <a:rPr lang="en-US" altLang="zh-CN" sz="2000" dirty="0">
                <a:latin typeface="Calibri Light" panose="020F0302020204030204" pitchFamily="34" charset="0"/>
                <a:cs typeface="Calibri Light" panose="020F0302020204030204" pitchFamily="34" charset="0"/>
              </a:rPr>
              <a:t>of the epidemic phase</a:t>
            </a:r>
            <a:endParaRPr lang="en-US" altLang="zh-CN" sz="2000" dirty="0">
              <a:latin typeface="Calibri Light" panose="020F0302020204030204" pitchFamily="34" charset="0"/>
              <a:cs typeface="Calibri Light" panose="020F0302020204030204" pitchFamily="34" charset="0"/>
            </a:endParaRPr>
          </a:p>
          <a:p>
            <a:endParaRPr lang="en-US" altLang="zh-CN" sz="2000" dirty="0">
              <a:latin typeface="Calibri Light" panose="020F0302020204030204" pitchFamily="34" charset="0"/>
              <a:cs typeface="Calibri Light" panose="020F0302020204030204" pitchFamily="34" charset="0"/>
            </a:endParaRPr>
          </a:p>
          <a:p>
            <a:r>
              <a:rPr lang="en-US" altLang="zh-CN" dirty="0">
                <a:latin typeface="Calibri Light" panose="020F0302020204030204" pitchFamily="34" charset="0"/>
                <a:cs typeface="Calibri Light" panose="020F0302020204030204" pitchFamily="34" charset="0"/>
              </a:rPr>
              <a:t>The epidemic of COVID-19 process is complex, and user opinion varies greatly at different stages. Based on the changes in the scale of the number of confirmed cases, combined with the </a:t>
            </a:r>
            <a:r>
              <a:rPr lang="en-US" altLang="zh-CN" b="1" dirty="0">
                <a:latin typeface="Calibri Light" panose="020F0302020204030204" pitchFamily="34" charset="0"/>
                <a:cs typeface="Calibri Light" panose="020F0302020204030204" pitchFamily="34" charset="0"/>
              </a:rPr>
              <a:t>significant events </a:t>
            </a:r>
            <a:r>
              <a:rPr lang="en-US" altLang="zh-CN" dirty="0">
                <a:latin typeface="Calibri Light" panose="020F0302020204030204" pitchFamily="34" charset="0"/>
                <a:cs typeface="Calibri Light" panose="020F0302020204030204" pitchFamily="34" charset="0"/>
              </a:rPr>
              <a:t>of the epidemic, this paper divides the whole process of the development of the new crown epidemic into four stages:</a:t>
            </a:r>
            <a:r>
              <a:rPr lang="en-US" altLang="zh-CN" b="1" dirty="0">
                <a:latin typeface="Calibri Light" panose="020F0302020204030204" pitchFamily="34" charset="0"/>
                <a:cs typeface="Calibri Light" panose="020F0302020204030204" pitchFamily="34" charset="0"/>
              </a:rPr>
              <a:t> Incubation period, Increase Period, High Plateau Period, Recession Period.</a:t>
            </a:r>
            <a:endParaRPr lang="en-US" altLang="zh-CN"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与健康相关"/>
          <p:cNvPicPr>
            <a:picLocks noChangeAspect="1"/>
          </p:cNvPicPr>
          <p:nvPr>
            <p:custDataLst>
              <p:tags r:id="rId1"/>
            </p:custDataLst>
          </p:nvPr>
        </p:nvPicPr>
        <p:blipFill>
          <a:blip r:embed="rId2">
            <a:clrChange>
              <a:clrFrom>
                <a:srgbClr val="FFFFFF"/>
              </a:clrFrom>
              <a:clrTo>
                <a:srgbClr val="FFFFFF">
                  <a:alpha val="0"/>
                </a:srgbClr>
              </a:clrTo>
            </a:clrChange>
          </a:blip>
          <a:stretch>
            <a:fillRect/>
          </a:stretch>
        </p:blipFill>
        <p:spPr>
          <a:xfrm>
            <a:off x="1053465" y="956945"/>
            <a:ext cx="4798695" cy="2859405"/>
          </a:xfrm>
          <a:prstGeom prst="rect">
            <a:avLst/>
          </a:prstGeom>
        </p:spPr>
      </p:pic>
      <p:pic>
        <p:nvPicPr>
          <p:cNvPr id="34" name="图片 33" descr="基层治理"/>
          <p:cNvPicPr>
            <a:picLocks noChangeAspect="1"/>
          </p:cNvPicPr>
          <p:nvPr/>
        </p:nvPicPr>
        <p:blipFill>
          <a:blip r:embed="rId3">
            <a:clrChange>
              <a:clrFrom>
                <a:srgbClr val="FFFFFF"/>
              </a:clrFrom>
              <a:clrTo>
                <a:srgbClr val="FFFFFF">
                  <a:alpha val="0"/>
                </a:srgbClr>
              </a:clrTo>
            </a:clrChange>
          </a:blip>
          <a:stretch>
            <a:fillRect/>
          </a:stretch>
        </p:blipFill>
        <p:spPr>
          <a:xfrm>
            <a:off x="6365240" y="906145"/>
            <a:ext cx="4798695" cy="2859405"/>
          </a:xfrm>
          <a:prstGeom prst="rect">
            <a:avLst/>
          </a:prstGeom>
        </p:spPr>
      </p:pic>
      <p:pic>
        <p:nvPicPr>
          <p:cNvPr id="35" name="图片 34" descr="上海市相关"/>
          <p:cNvPicPr>
            <a:picLocks noChangeAspect="1"/>
          </p:cNvPicPr>
          <p:nvPr/>
        </p:nvPicPr>
        <p:blipFill>
          <a:blip r:embed="rId4">
            <a:clrChange>
              <a:clrFrom>
                <a:srgbClr val="FFFFFF"/>
              </a:clrFrom>
              <a:clrTo>
                <a:srgbClr val="FFFFFF">
                  <a:alpha val="0"/>
                </a:srgbClr>
              </a:clrTo>
            </a:clrChange>
          </a:blip>
          <a:stretch>
            <a:fillRect/>
          </a:stretch>
        </p:blipFill>
        <p:spPr>
          <a:xfrm>
            <a:off x="6352540" y="3808095"/>
            <a:ext cx="4798695" cy="2859405"/>
          </a:xfrm>
          <a:prstGeom prst="rect">
            <a:avLst/>
          </a:prstGeom>
        </p:spPr>
      </p:pic>
      <p:pic>
        <p:nvPicPr>
          <p:cNvPr id="36" name="图片 35" descr="疫情影响经济"/>
          <p:cNvPicPr>
            <a:picLocks noChangeAspect="1"/>
          </p:cNvPicPr>
          <p:nvPr/>
        </p:nvPicPr>
        <p:blipFill>
          <a:blip r:embed="rId5">
            <a:clrChange>
              <a:clrFrom>
                <a:srgbClr val="FFFFFF"/>
              </a:clrFrom>
              <a:clrTo>
                <a:srgbClr val="FFFFFF">
                  <a:alpha val="0"/>
                </a:srgbClr>
              </a:clrTo>
            </a:clrChange>
          </a:blip>
          <a:stretch>
            <a:fillRect/>
          </a:stretch>
        </p:blipFill>
        <p:spPr>
          <a:xfrm>
            <a:off x="1040765" y="3808095"/>
            <a:ext cx="4798695" cy="2859405"/>
          </a:xfrm>
          <a:prstGeom prst="rect">
            <a:avLst/>
          </a:prstGeom>
        </p:spPr>
      </p:pic>
      <p:sp>
        <p:nvSpPr>
          <p:cNvPr id="39" name="矩形 38"/>
          <p:cNvSpPr/>
          <p:nvPr/>
        </p:nvSpPr>
        <p:spPr>
          <a:xfrm>
            <a:off x="4595495" y="1749425"/>
            <a:ext cx="455930" cy="19177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0" name="矩形 39"/>
          <p:cNvSpPr/>
          <p:nvPr/>
        </p:nvSpPr>
        <p:spPr>
          <a:xfrm>
            <a:off x="2261235" y="1835150"/>
            <a:ext cx="455930" cy="19177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1" name="矩形 40"/>
          <p:cNvSpPr/>
          <p:nvPr/>
        </p:nvSpPr>
        <p:spPr>
          <a:xfrm>
            <a:off x="3114675" y="5313680"/>
            <a:ext cx="299085" cy="1752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2" name="矩形 41"/>
          <p:cNvSpPr/>
          <p:nvPr/>
        </p:nvSpPr>
        <p:spPr>
          <a:xfrm>
            <a:off x="3376295" y="5212080"/>
            <a:ext cx="299085" cy="1752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矩形 42"/>
          <p:cNvSpPr/>
          <p:nvPr/>
        </p:nvSpPr>
        <p:spPr>
          <a:xfrm>
            <a:off x="3597275" y="5696585"/>
            <a:ext cx="299085" cy="1752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矩形 43"/>
          <p:cNvSpPr/>
          <p:nvPr/>
        </p:nvSpPr>
        <p:spPr>
          <a:xfrm>
            <a:off x="9204960" y="4815840"/>
            <a:ext cx="299085" cy="1752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5" name="矩形 44"/>
          <p:cNvSpPr/>
          <p:nvPr/>
        </p:nvSpPr>
        <p:spPr>
          <a:xfrm>
            <a:off x="8991600" y="5387340"/>
            <a:ext cx="299085" cy="17526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6" name="矩形 45"/>
          <p:cNvSpPr/>
          <p:nvPr/>
        </p:nvSpPr>
        <p:spPr>
          <a:xfrm>
            <a:off x="9804400" y="5696585"/>
            <a:ext cx="451485" cy="34544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7" name="矩形 46"/>
          <p:cNvSpPr/>
          <p:nvPr/>
        </p:nvSpPr>
        <p:spPr>
          <a:xfrm>
            <a:off x="8655685" y="2927350"/>
            <a:ext cx="451485" cy="15240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8" name="矩形 47"/>
          <p:cNvSpPr/>
          <p:nvPr/>
        </p:nvSpPr>
        <p:spPr>
          <a:xfrm>
            <a:off x="8471535" y="1336675"/>
            <a:ext cx="532765" cy="316230"/>
          </a:xfrm>
          <a:prstGeom prst="rect">
            <a:avLst/>
          </a:prstGeom>
          <a:noFill/>
          <a:ln w="38100">
            <a:solidFill>
              <a:srgbClr val="FFC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19" name="组合 18"/>
          <p:cNvGrpSpPr/>
          <p:nvPr/>
        </p:nvGrpSpPr>
        <p:grpSpPr>
          <a:xfrm>
            <a:off x="0" y="137965"/>
            <a:ext cx="11379200" cy="461788"/>
            <a:chOff x="0" y="137965"/>
            <a:chExt cx="11379200" cy="461788"/>
          </a:xfrm>
        </p:grpSpPr>
        <p:sp>
          <p:nvSpPr>
            <p:cNvPr id="20" name="文本框 19"/>
            <p:cNvSpPr txBox="1"/>
            <p:nvPr/>
          </p:nvSpPr>
          <p:spPr>
            <a:xfrm>
              <a:off x="429260" y="138088"/>
              <a:ext cx="10949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5.1 Comparison between official media and Weibo post </a:t>
              </a:r>
              <a:r>
                <a:rPr lang="zh-CN" altLang="en-US" dirty="0">
                  <a:solidFill>
                    <a:srgbClr val="3A3A3A"/>
                  </a:solidFill>
                  <a:latin typeface="微软雅黑" panose="020B0503020204020204" pitchFamily="34" charset="-122"/>
                  <a:ea typeface="微软雅黑" panose="020B0503020204020204" pitchFamily="34" charset="-122"/>
                </a:rPr>
                <a:t>官方媒体发布内容与微博博文对比</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1"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2" name="文本框 21"/>
          <p:cNvSpPr txBox="1"/>
          <p:nvPr/>
        </p:nvSpPr>
        <p:spPr>
          <a:xfrm>
            <a:off x="429260" y="561552"/>
            <a:ext cx="1355090"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More details</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4466686" y="2553878"/>
            <a:ext cx="7725314" cy="2525643"/>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a:off x="0" y="2247328"/>
            <a:ext cx="6929896" cy="2525643"/>
          </a:xfrm>
          <a:custGeom>
            <a:avLst/>
            <a:gdLst>
              <a:gd name="connsiteX0" fmla="*/ 0 w 6929896"/>
              <a:gd name="connsiteY0" fmla="*/ 0 h 2525643"/>
              <a:gd name="connsiteX1" fmla="*/ 6929896 w 6929896"/>
              <a:gd name="connsiteY1" fmla="*/ 0 h 2525643"/>
              <a:gd name="connsiteX2" fmla="*/ 4466686 w 6929896"/>
              <a:gd name="connsiteY2" fmla="*/ 2525643 h 2525643"/>
              <a:gd name="connsiteX3" fmla="*/ 0 w 6929896"/>
              <a:gd name="connsiteY3" fmla="*/ 2525643 h 2525643"/>
              <a:gd name="connsiteX4" fmla="*/ 0 w 6929896"/>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896" h="2525643">
                <a:moveTo>
                  <a:pt x="0" y="0"/>
                </a:moveTo>
                <a:lnTo>
                  <a:pt x="6929896" y="0"/>
                </a:lnTo>
                <a:lnTo>
                  <a:pt x="4466686" y="2525643"/>
                </a:lnTo>
                <a:lnTo>
                  <a:pt x="0" y="2525643"/>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169318" y="3277056"/>
            <a:ext cx="3626848" cy="70675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000" i="0" kern="0" cap="none" spc="0" normalizeH="0" baseline="0" noProof="0" dirty="0">
                <a:solidFill>
                  <a:schemeClr val="bg1"/>
                </a:solidFill>
              </a:rPr>
              <a:t>Supply side: </a:t>
            </a:r>
            <a:r>
              <a:rPr lang="en-US" altLang="zh-CN" sz="2000" dirty="0">
                <a:solidFill>
                  <a:schemeClr val="bg1"/>
                </a:solidFill>
                <a:latin typeface="Calibri Light" panose="020F0302020204030204" pitchFamily="34" charset="0"/>
                <a:sym typeface="+mn-ea"/>
              </a:rPr>
              <a:t>Top-down</a:t>
            </a:r>
            <a:endParaRPr lang="en-US" altLang="zh-CN" sz="2000" dirty="0">
              <a:solidFill>
                <a:schemeClr val="bg1"/>
              </a:solidFill>
              <a:latin typeface="Calibri Light" panose="020F0302020204030204" pitchFamily="34" charset="0"/>
            </a:endParaRPr>
          </a:p>
          <a:p>
            <a:pPr marR="0" indent="0" algn="ctr" defTabSz="914400" fontAlgn="auto">
              <a:lnSpc>
                <a:spcPct val="100000"/>
              </a:lnSpc>
              <a:spcBef>
                <a:spcPts val="0"/>
              </a:spcBef>
              <a:spcAft>
                <a:spcPts val="0"/>
              </a:spcAft>
              <a:buClrTx/>
              <a:buSzTx/>
              <a:buFontTx/>
              <a:buNone/>
              <a:defRPr/>
            </a:pPr>
            <a:endParaRPr kumimoji="0" lang="en-US" altLang="zh-CN" sz="2000" i="0" kern="0" cap="none" spc="0" normalizeH="0" baseline="0" noProof="0" dirty="0">
              <a:solidFill>
                <a:schemeClr val="bg1"/>
              </a:solidFill>
            </a:endParaRPr>
          </a:p>
        </p:txBody>
      </p:sp>
      <p:sp>
        <p:nvSpPr>
          <p:cNvPr id="8" name="文本框 7"/>
          <p:cNvSpPr txBox="1"/>
          <p:nvPr/>
        </p:nvSpPr>
        <p:spPr>
          <a:xfrm>
            <a:off x="399982" y="3561156"/>
            <a:ext cx="4696324" cy="120967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a:solidFill>
                  <a:schemeClr val="bg1"/>
                </a:solidFill>
                <a:latin typeface="Calibri Light" panose="020F0302020204030204" pitchFamily="34" charset="0"/>
              </a:rPr>
              <a:t>Transportation</a:t>
            </a:r>
            <a:endParaRPr lang="en-US" altLang="zh-CN" sz="1400" dirty="0">
              <a:solidFill>
                <a:schemeClr val="bg1"/>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chemeClr val="bg1"/>
                </a:solidFill>
                <a:latin typeface="Calibri Light" panose="020F0302020204030204" pitchFamily="34" charset="0"/>
              </a:rPr>
              <a:t>Industry</a:t>
            </a:r>
            <a:endParaRPr lang="en-US" altLang="zh-CN" sz="1400" dirty="0">
              <a:solidFill>
                <a:schemeClr val="bg1"/>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chemeClr val="bg1"/>
                </a:solidFill>
                <a:latin typeface="Calibri Light" panose="020F0302020204030204" pitchFamily="34" charset="0"/>
              </a:rPr>
              <a:t>Economy </a:t>
            </a:r>
            <a:endParaRPr lang="en-US" altLang="zh-CN" sz="1400" dirty="0">
              <a:solidFill>
                <a:schemeClr val="bg1"/>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chemeClr val="bg1"/>
                </a:solidFill>
                <a:latin typeface="Calibri Light" panose="020F0302020204030204" pitchFamily="34" charset="0"/>
              </a:rPr>
              <a:t>Future prospects</a:t>
            </a:r>
            <a:endParaRPr lang="en-US" altLang="zh-CN" sz="1400" dirty="0">
              <a:solidFill>
                <a:schemeClr val="bg1"/>
              </a:solidFill>
              <a:latin typeface="Calibri Light" panose="020F0302020204030204" pitchFamily="34" charset="0"/>
            </a:endParaRPr>
          </a:p>
        </p:txBody>
      </p:sp>
      <p:sp>
        <p:nvSpPr>
          <p:cNvPr id="17" name="文本框 16"/>
          <p:cNvSpPr txBox="1"/>
          <p:nvPr/>
        </p:nvSpPr>
        <p:spPr>
          <a:xfrm>
            <a:off x="6070600" y="3949700"/>
            <a:ext cx="3532505" cy="120967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a:solidFill>
                  <a:srgbClr val="3A3A3A"/>
                </a:solidFill>
                <a:latin typeface="Calibri Light" panose="020F0302020204030204" pitchFamily="34" charset="0"/>
              </a:rPr>
              <a:t>material supply</a:t>
            </a:r>
            <a:endParaRPr lang="en-US" altLang="zh-CN" sz="1400" dirty="0">
              <a:solidFill>
                <a:srgbClr val="3A3A3A"/>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rgbClr val="3A3A3A"/>
                </a:solidFill>
                <a:latin typeface="Calibri Light" panose="020F0302020204030204" pitchFamily="34" charset="0"/>
              </a:rPr>
              <a:t>community unsealing</a:t>
            </a:r>
            <a:endParaRPr lang="en-US" altLang="zh-CN" sz="1400" dirty="0">
              <a:solidFill>
                <a:srgbClr val="3A3A3A"/>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rgbClr val="3A3A3A"/>
                </a:solidFill>
                <a:latin typeface="Calibri Light" panose="020F0302020204030204" pitchFamily="34" charset="0"/>
              </a:rPr>
              <a:t>hospital treatment </a:t>
            </a:r>
            <a:endParaRPr lang="en-US" altLang="zh-CN" sz="1400" dirty="0">
              <a:solidFill>
                <a:srgbClr val="3A3A3A"/>
              </a:solidFill>
              <a:latin typeface="Calibri Light" panose="020F0302020204030204" pitchFamily="34" charset="0"/>
            </a:endParaRPr>
          </a:p>
          <a:p>
            <a:pPr marL="285750" indent="-285750">
              <a:lnSpc>
                <a:spcPct val="130000"/>
              </a:lnSpc>
              <a:buFont typeface="Arial" panose="020B0604020202020204" pitchFamily="34" charset="0"/>
              <a:buChar char="•"/>
            </a:pPr>
            <a:r>
              <a:rPr lang="en-US" altLang="zh-CN" sz="1400" dirty="0">
                <a:solidFill>
                  <a:srgbClr val="3A3A3A"/>
                </a:solidFill>
                <a:latin typeface="Calibri Light" panose="020F0302020204030204" pitchFamily="34" charset="0"/>
              </a:rPr>
              <a:t>isolation</a:t>
            </a:r>
            <a:endParaRPr lang="en-US" altLang="zh-CN" sz="1400" dirty="0">
              <a:solidFill>
                <a:srgbClr val="3A3A3A"/>
              </a:solidFill>
              <a:latin typeface="Calibri Light" panose="020F0302020204030204" pitchFamily="34" charset="0"/>
            </a:endParaRPr>
          </a:p>
        </p:txBody>
      </p:sp>
      <p:cxnSp>
        <p:nvCxnSpPr>
          <p:cNvPr id="9" name="直接连接符 8"/>
          <p:cNvCxnSpPr/>
          <p:nvPr/>
        </p:nvCxnSpPr>
        <p:spPr>
          <a:xfrm flipH="1">
            <a:off x="4466686" y="1523577"/>
            <a:ext cx="3253421" cy="333588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31086" y="3583384"/>
            <a:ext cx="2196516" cy="2252189"/>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976443" y="3617763"/>
            <a:ext cx="3626848" cy="39878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000" i="0" kern="0" cap="none" spc="0" normalizeH="0" baseline="0" noProof="0" dirty="0">
                <a:solidFill>
                  <a:srgbClr val="3A3A3A"/>
                </a:solidFill>
              </a:rPr>
              <a:t>Demand side: Bottom-up</a:t>
            </a:r>
            <a:endParaRPr kumimoji="0" lang="en-US" altLang="zh-CN" sz="2000" i="0" kern="0" cap="none" spc="0" normalizeH="0" baseline="0" noProof="0" dirty="0">
              <a:solidFill>
                <a:srgbClr val="3A3A3A"/>
              </a:solidFill>
            </a:endParaRPr>
          </a:p>
        </p:txBody>
      </p:sp>
      <p:sp>
        <p:nvSpPr>
          <p:cNvPr id="24" name="文本框 23"/>
          <p:cNvSpPr txBox="1"/>
          <p:nvPr/>
        </p:nvSpPr>
        <p:spPr>
          <a:xfrm>
            <a:off x="400050" y="2632710"/>
            <a:ext cx="3167380" cy="768350"/>
          </a:xfrm>
          <a:prstGeom prst="rect">
            <a:avLst/>
          </a:prstGeom>
          <a:noFill/>
        </p:spPr>
        <p:txBody>
          <a:bodyPr wrap="none" rtlCol="0">
            <a:spAutoFit/>
          </a:bodyPr>
          <a:lstStyle/>
          <a:p>
            <a:r>
              <a:rPr lang="en-US" altLang="zh-CN" sz="4400" dirty="0">
                <a:solidFill>
                  <a:schemeClr val="bg1"/>
                </a:solidFill>
              </a:rPr>
              <a:t>Government</a:t>
            </a:r>
            <a:endParaRPr lang="en-US" altLang="zh-CN" sz="4400" dirty="0">
              <a:solidFill>
                <a:schemeClr val="bg1"/>
              </a:solidFill>
            </a:endParaRPr>
          </a:p>
        </p:txBody>
      </p:sp>
      <p:sp>
        <p:nvSpPr>
          <p:cNvPr id="28" name="文本框 27"/>
          <p:cNvSpPr txBox="1"/>
          <p:nvPr/>
        </p:nvSpPr>
        <p:spPr>
          <a:xfrm>
            <a:off x="6558280" y="2986405"/>
            <a:ext cx="2464435" cy="768350"/>
          </a:xfrm>
          <a:prstGeom prst="rect">
            <a:avLst/>
          </a:prstGeom>
          <a:noFill/>
        </p:spPr>
        <p:txBody>
          <a:bodyPr wrap="none" rtlCol="0">
            <a:spAutoFit/>
          </a:bodyPr>
          <a:lstStyle/>
          <a:p>
            <a:r>
              <a:rPr lang="en-US" altLang="zh-CN" sz="4400" dirty="0">
                <a:solidFill>
                  <a:srgbClr val="3A3A3A"/>
                </a:solidFill>
              </a:rPr>
              <a:t>Residents</a:t>
            </a:r>
            <a:endParaRPr lang="zh-CN" altLang="en-US" sz="4400" dirty="0">
              <a:solidFill>
                <a:srgbClr val="3A3A3A"/>
              </a:solidFill>
            </a:endParaRPr>
          </a:p>
        </p:txBody>
      </p:sp>
      <p:pic>
        <p:nvPicPr>
          <p:cNvPr id="100" name="图片 99"/>
          <p:cNvPicPr/>
          <p:nvPr/>
        </p:nvPicPr>
        <p:blipFill>
          <a:blip r:embed="rId1">
            <a:clrChange>
              <a:clrFrom>
                <a:srgbClr val="000000">
                  <a:alpha val="0"/>
                </a:srgbClr>
              </a:clrFrom>
              <a:clrTo>
                <a:srgbClr val="000000">
                  <a:alpha val="0"/>
                  <a:alpha val="0"/>
                </a:srgbClr>
              </a:clrTo>
            </a:clrChange>
          </a:blip>
          <a:srcRect t="11198" b="13633"/>
          <a:stretch>
            <a:fillRect/>
          </a:stretch>
        </p:blipFill>
        <p:spPr>
          <a:xfrm>
            <a:off x="748030" y="4859655"/>
            <a:ext cx="2470785" cy="1898015"/>
          </a:xfrm>
          <a:prstGeom prst="rect">
            <a:avLst/>
          </a:prstGeom>
          <a:noFill/>
          <a:ln w="9525">
            <a:noFill/>
          </a:ln>
        </p:spPr>
      </p:pic>
      <p:pic>
        <p:nvPicPr>
          <p:cNvPr id="101" name="图片 100"/>
          <p:cNvPicPr/>
          <p:nvPr/>
        </p:nvPicPr>
        <p:blipFill>
          <a:blip r:embed="rId2"/>
          <a:stretch>
            <a:fillRect/>
          </a:stretch>
        </p:blipFill>
        <p:spPr>
          <a:xfrm>
            <a:off x="7969250" y="605155"/>
            <a:ext cx="3716020" cy="1858010"/>
          </a:xfrm>
          <a:prstGeom prst="rect">
            <a:avLst/>
          </a:prstGeom>
          <a:noFill/>
          <a:ln w="9525">
            <a:noFill/>
          </a:ln>
        </p:spPr>
      </p:pic>
      <p:grpSp>
        <p:nvGrpSpPr>
          <p:cNvPr id="16" name="组合 15"/>
          <p:cNvGrpSpPr/>
          <p:nvPr/>
        </p:nvGrpSpPr>
        <p:grpSpPr>
          <a:xfrm>
            <a:off x="0" y="137965"/>
            <a:ext cx="11379200" cy="461788"/>
            <a:chOff x="0" y="137965"/>
            <a:chExt cx="11379200" cy="461788"/>
          </a:xfrm>
        </p:grpSpPr>
        <p:sp>
          <p:nvSpPr>
            <p:cNvPr id="18" name="文本框 17"/>
            <p:cNvSpPr txBox="1"/>
            <p:nvPr/>
          </p:nvSpPr>
          <p:spPr>
            <a:xfrm>
              <a:off x="429260" y="138088"/>
              <a:ext cx="109499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5.1 Comparison between official media and Weibo post </a:t>
              </a:r>
              <a:r>
                <a:rPr lang="zh-CN" altLang="en-US" dirty="0">
                  <a:solidFill>
                    <a:srgbClr val="3A3A3A"/>
                  </a:solidFill>
                  <a:latin typeface="微软雅黑" panose="020B0503020204020204" pitchFamily="34" charset="-122"/>
                  <a:ea typeface="微软雅黑" panose="020B0503020204020204" pitchFamily="34" charset="-122"/>
                </a:rPr>
                <a:t>官方媒体发布内容与微博博文对比</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429260" y="561552"/>
            <a:ext cx="1355090"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The conflicts</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26"/>
          <p:cNvSpPr/>
          <p:nvPr/>
        </p:nvSpPr>
        <p:spPr>
          <a:xfrm rot="1170071" flipH="1" flipV="1">
            <a:off x="10945284" y="164557"/>
            <a:ext cx="2328185" cy="7272245"/>
          </a:xfrm>
          <a:custGeom>
            <a:avLst/>
            <a:gdLst>
              <a:gd name="connsiteX0" fmla="*/ 2328185 w 2328185"/>
              <a:gd name="connsiteY0" fmla="*/ 7258061 h 7272245"/>
              <a:gd name="connsiteX1" fmla="*/ 2287556 w 2328185"/>
              <a:gd name="connsiteY1" fmla="*/ 7272245 h 7272245"/>
              <a:gd name="connsiteX2" fmla="*/ 0 w 2328185"/>
              <a:gd name="connsiteY2" fmla="*/ 812809 h 7272245"/>
              <a:gd name="connsiteX3" fmla="*/ 2328185 w 2328185"/>
              <a:gd name="connsiteY3" fmla="*/ 0 h 7272245"/>
              <a:gd name="connsiteX4" fmla="*/ 2328185 w 2328185"/>
              <a:gd name="connsiteY4" fmla="*/ 7258061 h 7272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185" h="7272245">
                <a:moveTo>
                  <a:pt x="2328185" y="7258061"/>
                </a:moveTo>
                <a:lnTo>
                  <a:pt x="2287556" y="7272245"/>
                </a:lnTo>
                <a:lnTo>
                  <a:pt x="0" y="812809"/>
                </a:lnTo>
                <a:lnTo>
                  <a:pt x="2328185" y="0"/>
                </a:lnTo>
                <a:lnTo>
                  <a:pt x="2328185" y="725806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24"/>
          <p:cNvSpPr/>
          <p:nvPr/>
        </p:nvSpPr>
        <p:spPr>
          <a:xfrm rot="1170071" flipH="1" flipV="1">
            <a:off x="7397421" y="-429996"/>
            <a:ext cx="5774280" cy="8476540"/>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4" name="组合 153"/>
          <p:cNvGrpSpPr/>
          <p:nvPr/>
        </p:nvGrpSpPr>
        <p:grpSpPr>
          <a:xfrm>
            <a:off x="0" y="137965"/>
            <a:ext cx="11823700" cy="461789"/>
            <a:chOff x="0" y="137965"/>
            <a:chExt cx="11823700" cy="461789"/>
          </a:xfrm>
        </p:grpSpPr>
        <p:sp>
          <p:nvSpPr>
            <p:cNvPr id="105" name="文本框 104"/>
            <p:cNvSpPr txBox="1"/>
            <p:nvPr/>
          </p:nvSpPr>
          <p:spPr>
            <a:xfrm>
              <a:off x="429260" y="138089"/>
              <a:ext cx="113944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5.2 Public feedback on urban epidemic prevention policies  </a:t>
              </a:r>
              <a:r>
                <a:rPr lang="zh-CN" altLang="en-US" dirty="0">
                  <a:solidFill>
                    <a:srgbClr val="3A3A3A"/>
                  </a:solidFill>
                  <a:latin typeface="微软雅黑" panose="020B0503020204020204" pitchFamily="34" charset="-122"/>
                  <a:ea typeface="微软雅黑" panose="020B0503020204020204" pitchFamily="34" charset="-122"/>
                </a:rPr>
                <a:t>城市</a:t>
              </a:r>
              <a:r>
                <a:rPr lang="zh-CN" altLang="en-US" dirty="0">
                  <a:solidFill>
                    <a:schemeClr val="bg1"/>
                  </a:solidFill>
                  <a:latin typeface="微软雅黑" panose="020B0503020204020204" pitchFamily="34" charset="-122"/>
                  <a:ea typeface="微软雅黑" panose="020B0503020204020204" pitchFamily="34" charset="-122"/>
                </a:rPr>
                <a:t>防疫政策的公众反馈</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7" name="文本框 6"/>
          <p:cNvSpPr txBox="1"/>
          <p:nvPr/>
        </p:nvSpPr>
        <p:spPr>
          <a:xfrm>
            <a:off x="286871" y="1148062"/>
            <a:ext cx="7046258"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The time-series analysis of sentiment analysis shows that the more effective and timely the measures taken by government departments to deal with the incident, the higher the sentiment value of users in the rising and stable periods. From the perspective of geographical distribution, the degree of public opinion is directly proportional to the severity of the local epidemic, </a:t>
            </a:r>
            <a:r>
              <a:rPr kumimoji="0" lang="en-US" altLang="zh-CN" sz="1800" b="1"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but the fluctuation of sentiment value is less correlated with the number of confirmed cases and positively correlated with the timeliness, </a:t>
            </a:r>
            <a:r>
              <a:rPr kumimoji="0" lang="en-US" altLang="zh-CN" sz="1800"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rPr>
              <a:t>reasonableness and effectiveness of the local government's response to people's needs and public opinion.</a:t>
            </a:r>
            <a:endParaRPr kumimoji="0" lang="en-US" altLang="zh-CN" sz="1800" b="0" i="0" u="none" strike="noStrike" kern="0" cap="none" spc="0" normalizeH="0" baseline="0" noProof="0" dirty="0">
              <a:ln>
                <a:noFill/>
              </a:ln>
              <a:solidFill>
                <a:srgbClr val="3A3A3A"/>
              </a:solidFill>
              <a:effectLst/>
              <a:uLnTx/>
              <a:uFillTx/>
              <a:latin typeface="Calibri Light" panose="020F0302020204030204" pitchFamily="34" charset="0"/>
              <a:ea typeface="等线" panose="02010600030101010101" charset="-122"/>
              <a:cs typeface="+mn-cs"/>
            </a:endParaRPr>
          </a:p>
        </p:txBody>
      </p:sp>
      <p:sp>
        <p:nvSpPr>
          <p:cNvPr id="8" name="文本框 7"/>
          <p:cNvSpPr txBox="1"/>
          <p:nvPr/>
        </p:nvSpPr>
        <p:spPr>
          <a:xfrm>
            <a:off x="286871" y="3837950"/>
            <a:ext cx="5979860" cy="2585323"/>
          </a:xfrm>
          <a:prstGeom prst="rect">
            <a:avLst/>
          </a:prstGeom>
          <a:noFill/>
        </p:spPr>
        <p:txBody>
          <a:bodyPr wrap="square">
            <a:spAutoFit/>
          </a:bodyPr>
          <a:lstStyle/>
          <a:p>
            <a:pPr marL="285750" indent="-285750">
              <a:buFont typeface="Arial" panose="020B0604020202020204" pitchFamily="34" charset="0"/>
              <a:buChar char="•"/>
            </a:pPr>
            <a:r>
              <a:rPr lang="en-US" altLang="zh-CN" kern="0" dirty="0">
                <a:solidFill>
                  <a:srgbClr val="3A3A3A"/>
                </a:solidFill>
                <a:latin typeface="Calibri Light" panose="020F0302020204030204" pitchFamily="34" charset="0"/>
                <a:ea typeface="等线" panose="02010600030101010101" charset="-122"/>
              </a:rPr>
              <a:t>The word cloud analysis of different time periods shows that although people's concerns are different at different stages of the epidemic, "expressing and venting their emotions through online media" is the primary demand of people's voices. The government should detect people's emotions in real time, </a:t>
            </a:r>
            <a:r>
              <a:rPr lang="en-US" altLang="zh-CN" b="1" kern="0" dirty="0">
                <a:solidFill>
                  <a:srgbClr val="3A3A3A"/>
                </a:solidFill>
                <a:highlight>
                  <a:srgbClr val="FFC001"/>
                </a:highlight>
                <a:latin typeface="Calibri Light" panose="020F0302020204030204" pitchFamily="34" charset="0"/>
                <a:ea typeface="等线" panose="02010600030101010101" charset="-122"/>
              </a:rPr>
              <a:t>assess their mental health status and provide mental assistance if necessary</a:t>
            </a:r>
            <a:r>
              <a:rPr lang="en-US" altLang="zh-CN" kern="0" dirty="0">
                <a:solidFill>
                  <a:srgbClr val="3A3A3A"/>
                </a:solidFill>
                <a:latin typeface="Calibri Light" panose="020F0302020204030204" pitchFamily="34" charset="0"/>
                <a:ea typeface="等线" panose="02010600030101010101" charset="-122"/>
              </a:rPr>
              <a:t>; in addition, the government should investigate public attitudes and </a:t>
            </a:r>
            <a:r>
              <a:rPr lang="en-US" altLang="zh-CN" b="1" kern="0" dirty="0">
                <a:solidFill>
                  <a:srgbClr val="3A3A3A"/>
                </a:solidFill>
                <a:highlight>
                  <a:srgbClr val="FFC001"/>
                </a:highlight>
                <a:latin typeface="Calibri Light" panose="020F0302020204030204" pitchFamily="34" charset="0"/>
                <a:ea typeface="等线" panose="02010600030101010101" charset="-122"/>
              </a:rPr>
              <a:t>give adequate and timely responses</a:t>
            </a:r>
            <a:r>
              <a:rPr lang="en-US" altLang="zh-CN" kern="0" dirty="0">
                <a:solidFill>
                  <a:srgbClr val="3A3A3A"/>
                </a:solidFill>
                <a:latin typeface="Calibri Light" panose="020F0302020204030204" pitchFamily="34" charset="0"/>
                <a:ea typeface="等线" panose="02010600030101010101" charset="-122"/>
              </a:rPr>
              <a:t>. </a:t>
            </a:r>
            <a:endParaRPr lang="zh-CN" altLang="zh-CN" kern="0" dirty="0">
              <a:solidFill>
                <a:srgbClr val="3A3A3A"/>
              </a:solidFill>
              <a:latin typeface="Calibri Light" panose="020F0302020204030204" pitchFamily="34" charset="0"/>
              <a:ea typeface="等线" panose="0201060003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3610" y="1533525"/>
            <a:ext cx="3362325" cy="2827020"/>
          </a:xfrm>
          <a:prstGeom prst="rect">
            <a:avLst/>
          </a:prstGeom>
          <a:noFill/>
          <a:ln w="76200">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 name="图片 8" descr="C:\Users\郎如流水\Desktop\src=http___p7.itc.cn_q_70_images03_20200721_b9da786187874c9294e82d8218c06f5e.jpeg&amp;refer=http___p7.itc(1).pngsrc=http___p7.itc.cn_q_70_images03_20200721_b9da786187874c9294e82d8218c06f5e.jpeg&amp;refer=http___p7.itc(1)"/>
          <p:cNvPicPr>
            <a:picLocks noChangeAspect="1"/>
          </p:cNvPicPr>
          <p:nvPr/>
        </p:nvPicPr>
        <p:blipFill>
          <a:blip r:embed="rId1">
            <a:grayscl/>
          </a:blip>
          <a:srcRect t="22515" b="20202"/>
          <a:stretch>
            <a:fillRect/>
          </a:stretch>
        </p:blipFill>
        <p:spPr>
          <a:xfrm>
            <a:off x="931545" y="0"/>
            <a:ext cx="3375025" cy="1368425"/>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pic>
        <p:nvPicPr>
          <p:cNvPr id="12" name="图片 11" descr="C:\Users\郎如流水\Desktop\src=http___www.yunghzg.cn_upload_image_20160817_f0e8c558fe434ba4967cb6faad89573d.jpg&amp;refer=http___www.yunghzg(1).pngsrc=http___www.yunghzg.cn_upload_image_20160817_f0e8c558fe434ba4967cb6faad89573d.jpg&amp;refer=http___www.yunghzg(1)"/>
          <p:cNvPicPr>
            <a:picLocks noChangeAspect="1"/>
          </p:cNvPicPr>
          <p:nvPr/>
        </p:nvPicPr>
        <p:blipFill>
          <a:blip r:embed="rId2">
            <a:grayscl/>
          </a:blip>
          <a:srcRect t="11865" b="39735"/>
          <a:stretch>
            <a:fillRect/>
          </a:stretch>
        </p:blipFill>
        <p:spPr>
          <a:xfrm>
            <a:off x="943610" y="4657090"/>
            <a:ext cx="3375025" cy="2227580"/>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
        <p:nvSpPr>
          <p:cNvPr id="13" name="文本框 12"/>
          <p:cNvSpPr txBox="1"/>
          <p:nvPr/>
        </p:nvSpPr>
        <p:spPr>
          <a:xfrm>
            <a:off x="4924425" y="3101975"/>
            <a:ext cx="6864350" cy="2607310"/>
          </a:xfrm>
          <a:prstGeom prst="rect">
            <a:avLst/>
          </a:prstGeom>
          <a:noFill/>
        </p:spPr>
        <p:txBody>
          <a:bodyPr wrap="square" rtlCol="0">
            <a:spAutoFit/>
          </a:bodyPr>
          <a:lstStyle/>
          <a:p>
            <a:pPr algn="just">
              <a:lnSpc>
                <a:spcPct val="130000"/>
              </a:lnSpc>
            </a:pPr>
            <a:r>
              <a:rPr lang="en-US" altLang="zh-CN" sz="1400" dirty="0">
                <a:latin typeface="Calibri Light" panose="020F0302020204030204" pitchFamily="34" charset="0"/>
              </a:rPr>
              <a:t>        This section mainly puts forward and finds solutions to alleviate epidemic problems from the perspective of urban planning. This is different from the public opinion analysis of residents' needs in the previous article, because the planning has always been a top-down regulation. We can only find some strategies that can meet the needs of residents in this top-down logic. The general process is to sum up experience, analyze and summarize the current problems from public opinion, and then put forward some solutions according to the macro guiding principles.</a:t>
            </a:r>
            <a:endParaRPr lang="en-US" altLang="zh-CN" sz="1400" dirty="0">
              <a:latin typeface="Calibri Light" panose="020F0302020204030204" pitchFamily="34" charset="0"/>
            </a:endParaRPr>
          </a:p>
          <a:p>
            <a:pPr algn="just">
              <a:lnSpc>
                <a:spcPct val="130000"/>
              </a:lnSpc>
            </a:pPr>
            <a:endParaRPr lang="en-US" altLang="zh-CN" sz="1400" dirty="0">
              <a:latin typeface="Calibri Light" panose="020F0302020204030204" pitchFamily="34" charset="0"/>
            </a:endParaRPr>
          </a:p>
          <a:p>
            <a:pPr algn="just">
              <a:lnSpc>
                <a:spcPct val="130000"/>
              </a:lnSpc>
            </a:pPr>
            <a:r>
              <a:rPr lang="en-US" altLang="zh-CN" sz="1400" dirty="0">
                <a:latin typeface="Calibri Light" panose="020F0302020204030204" pitchFamily="34" charset="0"/>
              </a:rPr>
              <a:t> </a:t>
            </a:r>
            <a:endParaRPr lang="en-US" altLang="zh-CN" sz="1400" dirty="0">
              <a:latin typeface="Calibri Light" panose="020F0302020204030204" pitchFamily="34" charset="0"/>
            </a:endParaRPr>
          </a:p>
        </p:txBody>
      </p:sp>
      <p:sp>
        <p:nvSpPr>
          <p:cNvPr id="14" name="文本框 13"/>
          <p:cNvSpPr txBox="1"/>
          <p:nvPr/>
        </p:nvSpPr>
        <p:spPr>
          <a:xfrm>
            <a:off x="4924425" y="1592580"/>
            <a:ext cx="6864985" cy="1322070"/>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5.3 </a:t>
            </a:r>
            <a:r>
              <a:rPr kumimoji="0" lang="en-US" altLang="zh-CN" sz="4000" i="0" u="none" strike="noStrike" kern="0" cap="none" spc="0" normalizeH="0" baseline="0" noProof="0" dirty="0">
                <a:ln>
                  <a:noFill/>
                </a:ln>
                <a:solidFill>
                  <a:schemeClr val="accent4"/>
                </a:solidFill>
                <a:effectLst/>
                <a:uLnTx/>
                <a:uFillTx/>
                <a:latin typeface="Calibri Light" panose="020F0302020204030204" pitchFamily="34" charset="0"/>
              </a:rPr>
              <a:t>Strategies</a:t>
            </a: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 from the perspective of </a:t>
            </a:r>
            <a:r>
              <a:rPr kumimoji="0" lang="en-US" altLang="zh-CN" sz="4000" i="0" u="none" strike="noStrike" kern="0" cap="none" spc="0" normalizeH="0" baseline="0" noProof="0" dirty="0">
                <a:ln>
                  <a:noFill/>
                </a:ln>
                <a:solidFill>
                  <a:schemeClr val="accent4"/>
                </a:solidFill>
                <a:effectLst/>
                <a:uLnTx/>
                <a:uFillTx/>
                <a:latin typeface="Calibri Light" panose="020F0302020204030204" pitchFamily="34" charset="0"/>
              </a:rPr>
              <a:t>urban planning</a:t>
            </a: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 </a:t>
            </a:r>
            <a:endParaRPr kumimoji="0" lang="zh-CN" altLang="en-US" sz="4000" i="0" u="none" strike="noStrike" kern="0" cap="none" spc="0" normalizeH="0" baseline="0" noProof="0" dirty="0">
              <a:ln>
                <a:noFill/>
              </a:ln>
              <a:solidFill>
                <a:srgbClr val="3A3A3A"/>
              </a:solidFill>
              <a:effectLst/>
              <a:uLnTx/>
              <a:uFillTx/>
              <a:latin typeface="Calibri Light" panose="020F0302020204030204" pitchFamily="34" charset="0"/>
            </a:endParaRPr>
          </a:p>
        </p:txBody>
      </p:sp>
      <p:sp>
        <p:nvSpPr>
          <p:cNvPr id="21" name="文本框 20"/>
          <p:cNvSpPr txBox="1"/>
          <p:nvPr/>
        </p:nvSpPr>
        <p:spPr>
          <a:xfrm>
            <a:off x="1415661" y="1916432"/>
            <a:ext cx="2432050" cy="2061210"/>
          </a:xfrm>
          <a:prstGeom prst="rect">
            <a:avLst/>
          </a:prstGeom>
          <a:noFill/>
        </p:spPr>
        <p:txBody>
          <a:bodyPr wrap="none" rtlCol="0">
            <a:spAutoFit/>
          </a:bodyPr>
          <a:lstStyle/>
          <a:p>
            <a:pPr marL="457200" indent="-457200" algn="l">
              <a:buFont typeface="Arial" panose="020B0604020202020204" pitchFamily="34" charset="0"/>
              <a:buChar char="•"/>
            </a:pPr>
            <a:r>
              <a:rPr lang="en-US" altLang="zh-CN" sz="3200" dirty="0">
                <a:latin typeface="Calibri Light" panose="020F0302020204030204" pitchFamily="34" charset="0"/>
                <a:cs typeface="Calibri Light" panose="020F0302020204030204" pitchFamily="34" charset="0"/>
              </a:rPr>
              <a:t>experience</a:t>
            </a:r>
            <a:endParaRPr lang="en-US" altLang="zh-CN" sz="3200" dirty="0">
              <a:latin typeface="Calibri Light" panose="020F0302020204030204" pitchFamily="34" charset="0"/>
              <a:cs typeface="Calibri Light" panose="020F0302020204030204" pitchFamily="34" charset="0"/>
            </a:endParaRPr>
          </a:p>
          <a:p>
            <a:pPr marL="457200" indent="-457200" algn="l">
              <a:buFont typeface="Arial" panose="020B0604020202020204" pitchFamily="34" charset="0"/>
              <a:buChar char="•"/>
            </a:pPr>
            <a:r>
              <a:rPr lang="en-US" altLang="zh-CN" sz="3200" dirty="0">
                <a:latin typeface="Calibri Light" panose="020F0302020204030204" pitchFamily="34" charset="0"/>
                <a:cs typeface="Calibri Light" panose="020F0302020204030204" pitchFamily="34" charset="0"/>
              </a:rPr>
              <a:t>problem</a:t>
            </a:r>
            <a:endParaRPr lang="en-US" altLang="zh-CN" sz="3200" dirty="0">
              <a:latin typeface="Calibri Light" panose="020F0302020204030204" pitchFamily="34" charset="0"/>
              <a:cs typeface="Calibri Light" panose="020F0302020204030204" pitchFamily="34" charset="0"/>
            </a:endParaRPr>
          </a:p>
          <a:p>
            <a:pPr marL="457200" indent="-457200" algn="l">
              <a:buFont typeface="Arial" panose="020B0604020202020204" pitchFamily="34" charset="0"/>
              <a:buChar char="•"/>
            </a:pPr>
            <a:r>
              <a:rPr lang="en-US" altLang="zh-CN" sz="3200" dirty="0">
                <a:latin typeface="Calibri Light" panose="020F0302020204030204" pitchFamily="34" charset="0"/>
                <a:cs typeface="Calibri Light" panose="020F0302020204030204" pitchFamily="34" charset="0"/>
              </a:rPr>
              <a:t>principle</a:t>
            </a:r>
            <a:endParaRPr lang="en-US" altLang="zh-CN" sz="3200" dirty="0">
              <a:latin typeface="Calibri Light" panose="020F0302020204030204" pitchFamily="34" charset="0"/>
              <a:cs typeface="Calibri Light" panose="020F0302020204030204" pitchFamily="34" charset="0"/>
            </a:endParaRPr>
          </a:p>
          <a:p>
            <a:pPr marL="457200" indent="-457200" algn="l">
              <a:buFont typeface="Arial" panose="020B0604020202020204" pitchFamily="34" charset="0"/>
              <a:buChar char="•"/>
            </a:pPr>
            <a:r>
              <a:rPr lang="en-US" altLang="zh-CN" sz="3200" dirty="0">
                <a:latin typeface="Calibri Light" panose="020F0302020204030204" pitchFamily="34" charset="0"/>
                <a:cs typeface="Calibri Light" panose="020F0302020204030204" pitchFamily="34" charset="0"/>
              </a:rPr>
              <a:t>measures</a:t>
            </a:r>
            <a:endParaRPr lang="en-US" altLang="zh-CN" sz="3200" dirty="0">
              <a:latin typeface="Calibri Light" panose="020F0302020204030204" pitchFamily="34" charset="0"/>
              <a:cs typeface="Calibri Light" panose="020F0302020204030204" pitchFamily="34" charset="0"/>
            </a:endParaRPr>
          </a:p>
        </p:txBody>
      </p:sp>
      <p:sp>
        <p:nvSpPr>
          <p:cNvPr id="22" name="矩形 21"/>
          <p:cNvSpPr/>
          <p:nvPr/>
        </p:nvSpPr>
        <p:spPr>
          <a:xfrm>
            <a:off x="5983536" y="5568036"/>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8082116" y="6120457"/>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5" name="直接连接符 24"/>
          <p:cNvCxnSpPr/>
          <p:nvPr/>
        </p:nvCxnSpPr>
        <p:spPr>
          <a:xfrm>
            <a:off x="10312256" y="5443205"/>
            <a:ext cx="1415845"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9259" y="5328497"/>
            <a:ext cx="11188383" cy="1143518"/>
          </a:xfrm>
          <a:prstGeom prst="rect">
            <a:avLst/>
          </a:prstGeom>
          <a:noFill/>
        </p:spPr>
        <p:txBody>
          <a:bodyPr wrap="square" rtlCol="0">
            <a:spAutoFit/>
          </a:bodyPr>
          <a:lstStyle/>
          <a:p>
            <a:pPr>
              <a:lnSpc>
                <a:spcPct val="130000"/>
              </a:lnSpc>
            </a:pPr>
            <a:r>
              <a:rPr lang="en-US" altLang="zh-CN" dirty="0">
                <a:latin typeface="Calibri Light" panose="020F0302020204030204" pitchFamily="34" charset="0"/>
              </a:rPr>
              <a:t>Urban planning originated from </a:t>
            </a:r>
            <a:r>
              <a:rPr lang="en-US" altLang="zh-CN" b="1" dirty="0">
                <a:solidFill>
                  <a:srgbClr val="3A3A3A"/>
                </a:solidFill>
                <a:highlight>
                  <a:srgbClr val="FFC001"/>
                </a:highlight>
                <a:latin typeface="Calibri Light" panose="020F0302020204030204" pitchFamily="34" charset="0"/>
              </a:rPr>
              <a:t>public health problems</a:t>
            </a:r>
            <a:r>
              <a:rPr lang="en-US" altLang="zh-CN" dirty="0">
                <a:latin typeface="Calibri Light" panose="020F0302020204030204" pitchFamily="34" charset="0"/>
              </a:rPr>
              <a:t> and was inseparable from it for a long time.</a:t>
            </a:r>
            <a:endParaRPr lang="en-US" altLang="zh-CN" dirty="0">
              <a:latin typeface="Calibri Light" panose="020F0302020204030204" pitchFamily="34" charset="0"/>
            </a:endParaRPr>
          </a:p>
          <a:p>
            <a:pPr>
              <a:lnSpc>
                <a:spcPct val="130000"/>
              </a:lnSpc>
            </a:pPr>
            <a:r>
              <a:rPr lang="en-US" altLang="zh-CN" dirty="0">
                <a:latin typeface="Calibri Light" panose="020F0302020204030204" pitchFamily="34" charset="0"/>
              </a:rPr>
              <a:t>Today's situation is actually similar to the difficulties encountered by Britain in those years, but we have more methods because of technological progress.</a:t>
            </a:r>
            <a:endParaRPr lang="en-US" altLang="zh-CN" dirty="0">
              <a:latin typeface="Calibri Light" panose="020F0302020204030204" pitchFamily="34" charset="0"/>
            </a:endParaRPr>
          </a:p>
        </p:txBody>
      </p:sp>
      <p:grpSp>
        <p:nvGrpSpPr>
          <p:cNvPr id="2" name="组合 1"/>
          <p:cNvGrpSpPr/>
          <p:nvPr/>
        </p:nvGrpSpPr>
        <p:grpSpPr>
          <a:xfrm>
            <a:off x="574357" y="368727"/>
            <a:ext cx="11043285" cy="4791710"/>
            <a:chOff x="574040" y="1045845"/>
            <a:chExt cx="11043285" cy="4791710"/>
          </a:xfrm>
        </p:grpSpPr>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574040" y="1045845"/>
              <a:ext cx="11043285" cy="4766945"/>
            </a:xfrm>
            <a:prstGeom prst="rect">
              <a:avLst/>
            </a:prstGeom>
          </p:spPr>
        </p:pic>
        <p:sp>
          <p:nvSpPr>
            <p:cNvPr id="8" name="文本框 7"/>
            <p:cNvSpPr txBox="1"/>
            <p:nvPr/>
          </p:nvSpPr>
          <p:spPr>
            <a:xfrm>
              <a:off x="574040" y="5561965"/>
              <a:ext cx="10996295" cy="275590"/>
            </a:xfrm>
            <a:prstGeom prst="rect">
              <a:avLst/>
            </a:prstGeom>
            <a:noFill/>
          </p:spPr>
          <p:txBody>
            <a:bodyPr wrap="square" rtlCol="0" anchor="t">
              <a:spAutoFit/>
            </a:bodyPr>
            <a:lstStyle/>
            <a:p>
              <a:pPr algn="ctr"/>
              <a:r>
                <a:rPr lang="en-US" altLang="zh-CN" sz="1200" dirty="0"/>
                <a:t>Image:</a:t>
              </a:r>
              <a:r>
                <a:rPr lang="zh-CN" altLang="en-US" sz="1200" dirty="0"/>
                <a:t> Development context of urban planning and public health</a:t>
              </a:r>
              <a:r>
                <a:rPr lang="en-US" altLang="zh-CN" sz="1200" dirty="0"/>
                <a:t>; source</a:t>
              </a:r>
              <a:r>
                <a:rPr lang="zh-CN" altLang="en-US" sz="1200" dirty="0"/>
                <a:t>：《城市规划与公共卫生的渊源、发展与演进》（杨瑞、欧阳伟、田莉《上海城市规划》）</a:t>
              </a:r>
              <a:endParaRPr lang="zh-CN" altLang="en-US" sz="1200" dirty="0"/>
            </a:p>
          </p:txBody>
        </p:sp>
      </p:grpSp>
      <p:grpSp>
        <p:nvGrpSpPr>
          <p:cNvPr id="10" name="组合 9"/>
          <p:cNvGrpSpPr/>
          <p:nvPr/>
        </p:nvGrpSpPr>
        <p:grpSpPr>
          <a:xfrm>
            <a:off x="0" y="137965"/>
            <a:ext cx="10528300" cy="461789"/>
            <a:chOff x="0" y="137965"/>
            <a:chExt cx="10528300" cy="461789"/>
          </a:xfrm>
        </p:grpSpPr>
        <p:sp>
          <p:nvSpPr>
            <p:cNvPr id="11" name="文本框 10"/>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2"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3" name="文本框 12"/>
          <p:cNvSpPr txBox="1"/>
          <p:nvPr/>
        </p:nvSpPr>
        <p:spPr>
          <a:xfrm>
            <a:off x="429259" y="561552"/>
            <a:ext cx="5780449"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Experience 1-From the history</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609889" y="5868335"/>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52931" y="5220635"/>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1"/>
          <a:stretch>
            <a:fillRect/>
          </a:stretch>
        </p:blipFill>
        <p:spPr>
          <a:xfrm>
            <a:off x="6978650" y="1137920"/>
            <a:ext cx="4605020" cy="4290695"/>
          </a:xfrm>
          <a:prstGeom prst="rect">
            <a:avLst/>
          </a:prstGeom>
          <a:noFill/>
          <a:ln w="9525">
            <a:noFill/>
          </a:ln>
        </p:spPr>
      </p:pic>
      <p:pic>
        <p:nvPicPr>
          <p:cNvPr id="101" name="图片 100"/>
          <p:cNvPicPr/>
          <p:nvPr/>
        </p:nvPicPr>
        <p:blipFill>
          <a:blip r:embed="rId2"/>
          <a:stretch>
            <a:fillRect/>
          </a:stretch>
        </p:blipFill>
        <p:spPr>
          <a:xfrm>
            <a:off x="586740" y="1189355"/>
            <a:ext cx="6285865" cy="4191000"/>
          </a:xfrm>
          <a:prstGeom prst="rect">
            <a:avLst/>
          </a:prstGeom>
          <a:noFill/>
          <a:ln w="9525">
            <a:noFill/>
          </a:ln>
        </p:spPr>
      </p:pic>
      <p:sp>
        <p:nvSpPr>
          <p:cNvPr id="3" name="文本框 2"/>
          <p:cNvSpPr txBox="1"/>
          <p:nvPr/>
        </p:nvSpPr>
        <p:spPr>
          <a:xfrm>
            <a:off x="2612390" y="5593715"/>
            <a:ext cx="6967220" cy="583565"/>
          </a:xfrm>
          <a:prstGeom prst="rect">
            <a:avLst/>
          </a:prstGeom>
          <a:noFill/>
        </p:spPr>
        <p:txBody>
          <a:bodyPr wrap="square" rtlCol="0">
            <a:spAutoFit/>
          </a:bodyPr>
          <a:lstStyle/>
          <a:p>
            <a:pPr algn="ctr"/>
            <a:r>
              <a:rPr lang="en-US" altLang="zh-CN" sz="3200" dirty="0">
                <a:solidFill>
                  <a:srgbClr val="3A3A3A"/>
                </a:solidFill>
                <a:latin typeface="Calibri Light" panose="020F0302020204030204" pitchFamily="34" charset="0"/>
              </a:rPr>
              <a:t>The victory of information design</a:t>
            </a:r>
            <a:endParaRPr lang="en-US" altLang="zh-CN" sz="3200" dirty="0">
              <a:solidFill>
                <a:srgbClr val="3A3A3A"/>
              </a:solidFill>
              <a:latin typeface="Calibri Light" panose="020F0302020204030204" pitchFamily="34" charset="0"/>
            </a:endParaRPr>
          </a:p>
        </p:txBody>
      </p:sp>
      <p:cxnSp>
        <p:nvCxnSpPr>
          <p:cNvPr id="4" name="直接连接符 3"/>
          <p:cNvCxnSpPr/>
          <p:nvPr/>
        </p:nvCxnSpPr>
        <p:spPr>
          <a:xfrm>
            <a:off x="9052931" y="586897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86740" y="6143625"/>
            <a:ext cx="10993120" cy="370840"/>
          </a:xfrm>
          <a:prstGeom prst="rect">
            <a:avLst/>
          </a:prstGeom>
          <a:noFill/>
        </p:spPr>
        <p:txBody>
          <a:bodyPr wrap="square" rtlCol="0">
            <a:spAutoFit/>
          </a:bodyPr>
          <a:lstStyle/>
          <a:p>
            <a:pPr algn="ctr">
              <a:lnSpc>
                <a:spcPct val="130000"/>
              </a:lnSpc>
            </a:pPr>
            <a:r>
              <a:rPr lang="en-US" altLang="zh-CN" sz="1400" dirty="0">
                <a:latin typeface="Calibri Light" panose="020F0302020204030204" pitchFamily="34" charset="0"/>
              </a:rPr>
              <a:t>The similar method has developed into a smart city today, which can be used in many cases of the epidemic control.</a:t>
            </a:r>
            <a:endParaRPr lang="en-US" altLang="zh-CN" sz="1400" dirty="0">
              <a:latin typeface="Calibri Light" panose="020F0302020204030204" pitchFamily="34" charset="0"/>
            </a:endParaRPr>
          </a:p>
        </p:txBody>
      </p:sp>
      <p:sp>
        <p:nvSpPr>
          <p:cNvPr id="8" name="文本框 7"/>
          <p:cNvSpPr txBox="1"/>
          <p:nvPr/>
        </p:nvSpPr>
        <p:spPr>
          <a:xfrm>
            <a:off x="583565" y="5406390"/>
            <a:ext cx="10996295" cy="275590"/>
          </a:xfrm>
          <a:prstGeom prst="rect">
            <a:avLst/>
          </a:prstGeom>
          <a:noFill/>
        </p:spPr>
        <p:txBody>
          <a:bodyPr wrap="square" rtlCol="0" anchor="t">
            <a:spAutoFit/>
          </a:bodyPr>
          <a:lstStyle/>
          <a:p>
            <a:pPr algn="ctr"/>
            <a:r>
              <a:rPr lang="en-US" altLang="zh-CN" sz="1200"/>
              <a:t>Image:</a:t>
            </a:r>
            <a:r>
              <a:rPr lang="zh-CN" altLang="en-US" sz="1200"/>
              <a:t> </a:t>
            </a:r>
            <a:r>
              <a:rPr lang="en-US" altLang="zh-CN" sz="1200"/>
              <a:t>John Snow and his Cholera map ; source</a:t>
            </a:r>
            <a:r>
              <a:rPr lang="zh-CN" altLang="en-US" sz="1200"/>
              <a:t>：https://image.baidu.com</a:t>
            </a:r>
            <a:endParaRPr lang="zh-CN" altLang="en-US" sz="1200"/>
          </a:p>
        </p:txBody>
      </p:sp>
      <p:grpSp>
        <p:nvGrpSpPr>
          <p:cNvPr id="13" name="组合 12"/>
          <p:cNvGrpSpPr/>
          <p:nvPr/>
        </p:nvGrpSpPr>
        <p:grpSpPr>
          <a:xfrm>
            <a:off x="0" y="137965"/>
            <a:ext cx="10528300" cy="461789"/>
            <a:chOff x="0" y="137965"/>
            <a:chExt cx="10528300" cy="461789"/>
          </a:xfrm>
        </p:grpSpPr>
        <p:sp>
          <p:nvSpPr>
            <p:cNvPr id="14" name="文本框 13"/>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5"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6" name="文本框 15"/>
          <p:cNvSpPr txBox="1"/>
          <p:nvPr/>
        </p:nvSpPr>
        <p:spPr>
          <a:xfrm>
            <a:off x="429259" y="561552"/>
            <a:ext cx="5780449"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Experience 1-From the history : the Cholera map</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473178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39"/>
          <p:cNvSpPr/>
          <p:nvPr/>
        </p:nvSpPr>
        <p:spPr>
          <a:xfrm>
            <a:off x="532172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1" name="图片 40"/>
          <p:cNvPicPr>
            <a:picLocks noChangeAspect="1"/>
          </p:cNvPicPr>
          <p:nvPr/>
        </p:nvPicPr>
        <p:blipFill rotWithShape="1">
          <a:blip r:embed="rId1"/>
          <a:srcRect l="55555" t="27613" r="36774" b="25299"/>
          <a:stretch>
            <a:fillRect/>
          </a:stretch>
        </p:blipFill>
        <p:spPr>
          <a:xfrm rot="18808215" flipV="1">
            <a:off x="6553018" y="-975306"/>
            <a:ext cx="251106" cy="5712628"/>
          </a:xfrm>
          <a:prstGeom prst="rect">
            <a:avLst/>
          </a:prstGeom>
        </p:spPr>
      </p:pic>
      <p:sp>
        <p:nvSpPr>
          <p:cNvPr id="36" name="任意多边形 35"/>
          <p:cNvSpPr/>
          <p:nvPr/>
        </p:nvSpPr>
        <p:spPr>
          <a:xfrm>
            <a:off x="791966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7" name="任意多边形 36"/>
          <p:cNvSpPr/>
          <p:nvPr/>
        </p:nvSpPr>
        <p:spPr>
          <a:xfrm>
            <a:off x="850960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8" name="图片 37"/>
          <p:cNvPicPr>
            <a:picLocks noChangeAspect="1"/>
          </p:cNvPicPr>
          <p:nvPr/>
        </p:nvPicPr>
        <p:blipFill rotWithShape="1">
          <a:blip r:embed="rId1"/>
          <a:srcRect l="55555" t="27613" r="36774" b="25299"/>
          <a:stretch>
            <a:fillRect/>
          </a:stretch>
        </p:blipFill>
        <p:spPr>
          <a:xfrm rot="18808215" flipV="1">
            <a:off x="9740898" y="-990546"/>
            <a:ext cx="251106" cy="5712628"/>
          </a:xfrm>
          <a:prstGeom prst="rect">
            <a:avLst/>
          </a:prstGeom>
        </p:spPr>
      </p:pic>
      <p:sp>
        <p:nvSpPr>
          <p:cNvPr id="33" name="任意多边形 32"/>
          <p:cNvSpPr/>
          <p:nvPr/>
        </p:nvSpPr>
        <p:spPr>
          <a:xfrm>
            <a:off x="1489369"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任意多边形 30"/>
          <p:cNvSpPr/>
          <p:nvPr/>
        </p:nvSpPr>
        <p:spPr>
          <a:xfrm>
            <a:off x="2079304"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1521460" y="3948430"/>
            <a:ext cx="3035300" cy="1173480"/>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Technical</a:t>
            </a:r>
            <a:r>
              <a:rPr lang="en-US" altLang="zh-CN" sz="1600" dirty="0">
                <a:solidFill>
                  <a:schemeClr val="bg1"/>
                </a:solidFill>
                <a:latin typeface="Calibri Light" panose="020F0302020204030204" pitchFamily="34" charset="0"/>
              </a:rPr>
              <a:t> resilience</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Economical </a:t>
            </a:r>
            <a:r>
              <a:rPr lang="en-US" altLang="zh-CN" sz="1600" dirty="0">
                <a:solidFill>
                  <a:schemeClr val="bg1"/>
                </a:solidFill>
                <a:latin typeface="Calibri Light" panose="020F0302020204030204" pitchFamily="34" charset="0"/>
              </a:rPr>
              <a:t>resilience</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Social </a:t>
            </a:r>
            <a:r>
              <a:rPr lang="en-US" altLang="zh-CN" sz="1600" dirty="0">
                <a:solidFill>
                  <a:schemeClr val="bg1"/>
                </a:solidFill>
                <a:latin typeface="Calibri Light" panose="020F0302020204030204" pitchFamily="34" charset="0"/>
              </a:rPr>
              <a:t>resilience</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Governmental </a:t>
            </a:r>
            <a:r>
              <a:rPr lang="en-US" altLang="zh-CN" sz="1600" dirty="0">
                <a:solidFill>
                  <a:schemeClr val="bg1"/>
                </a:solidFill>
                <a:latin typeface="Calibri Light" panose="020F0302020204030204" pitchFamily="34" charset="0"/>
              </a:rPr>
              <a:t>resilience</a:t>
            </a:r>
            <a:endParaRPr lang="en-US" altLang="zh-CN" sz="1600" dirty="0">
              <a:solidFill>
                <a:schemeClr val="bg1"/>
              </a:solidFill>
              <a:latin typeface="Calibri Light" panose="020F0302020204030204" pitchFamily="34" charset="0"/>
            </a:endParaRPr>
          </a:p>
        </p:txBody>
      </p:sp>
      <p:sp>
        <p:nvSpPr>
          <p:cNvPr id="11" name="文本框 10"/>
          <p:cNvSpPr txBox="1"/>
          <p:nvPr/>
        </p:nvSpPr>
        <p:spPr>
          <a:xfrm>
            <a:off x="930140" y="2776971"/>
            <a:ext cx="3626848" cy="829945"/>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rPr>
              <a:t>Structural </a:t>
            </a:r>
            <a:endParaRPr lang="en-US" altLang="zh-CN" sz="2400" dirty="0">
              <a:solidFill>
                <a:schemeClr val="bg1"/>
              </a:solidFill>
              <a:latin typeface="Calibri Light" panose="020F0302020204030204" pitchFamily="34" charset="0"/>
            </a:endParaRPr>
          </a:p>
          <a:p>
            <a:pPr algn="ctr"/>
            <a:r>
              <a:rPr lang="en-US" altLang="zh-CN" sz="2400" dirty="0">
                <a:solidFill>
                  <a:schemeClr val="bg1"/>
                </a:solidFill>
                <a:latin typeface="Calibri Light" panose="020F0302020204030204" pitchFamily="34" charset="0"/>
              </a:rPr>
              <a:t>resilience</a:t>
            </a:r>
            <a:endParaRPr lang="en-US" altLang="zh-CN" sz="2400" dirty="0">
              <a:solidFill>
                <a:schemeClr val="bg1"/>
              </a:solidFill>
              <a:latin typeface="Calibri Light" panose="020F0302020204030204" pitchFamily="34" charset="0"/>
            </a:endParaRPr>
          </a:p>
        </p:txBody>
      </p:sp>
      <p:sp>
        <p:nvSpPr>
          <p:cNvPr id="12" name="文本框 11"/>
          <p:cNvSpPr txBox="1"/>
          <p:nvPr/>
        </p:nvSpPr>
        <p:spPr>
          <a:xfrm>
            <a:off x="4754166" y="3948579"/>
            <a:ext cx="2445345" cy="1173480"/>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The city's response ability in the whole life cycle when facing the sudden disasters</a:t>
            </a:r>
            <a:endParaRPr lang="en-US" altLang="zh-CN" sz="1600" dirty="0">
              <a:solidFill>
                <a:schemeClr val="bg1"/>
              </a:solidFill>
              <a:latin typeface="Calibri Light" panose="020F0302020204030204" pitchFamily="34" charset="0"/>
            </a:endParaRPr>
          </a:p>
        </p:txBody>
      </p:sp>
      <p:sp>
        <p:nvSpPr>
          <p:cNvPr id="13" name="文本框 12"/>
          <p:cNvSpPr txBox="1"/>
          <p:nvPr/>
        </p:nvSpPr>
        <p:spPr>
          <a:xfrm>
            <a:off x="4117469" y="2785861"/>
            <a:ext cx="3626848" cy="829945"/>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rPr>
              <a:t>Procedural </a:t>
            </a:r>
            <a:endParaRPr lang="en-US" altLang="zh-CN" sz="2400" dirty="0">
              <a:solidFill>
                <a:schemeClr val="bg1"/>
              </a:solidFill>
              <a:latin typeface="Calibri Light" panose="020F0302020204030204" pitchFamily="34" charset="0"/>
            </a:endParaRPr>
          </a:p>
          <a:p>
            <a:pPr algn="ctr"/>
            <a:r>
              <a:rPr lang="en-US" altLang="zh-CN" sz="2400" dirty="0">
                <a:solidFill>
                  <a:schemeClr val="bg1"/>
                </a:solidFill>
                <a:latin typeface="Calibri Light" panose="020F0302020204030204" pitchFamily="34" charset="0"/>
              </a:rPr>
              <a:t>resilience</a:t>
            </a:r>
            <a:endParaRPr lang="en-US" altLang="zh-CN" sz="2400" dirty="0">
              <a:solidFill>
                <a:schemeClr val="bg1"/>
              </a:solidFill>
              <a:latin typeface="Calibri Light" panose="020F0302020204030204" pitchFamily="34" charset="0"/>
            </a:endParaRPr>
          </a:p>
        </p:txBody>
      </p:sp>
      <p:sp>
        <p:nvSpPr>
          <p:cNvPr id="14" name="文本框 13"/>
          <p:cNvSpPr txBox="1"/>
          <p:nvPr/>
        </p:nvSpPr>
        <p:spPr>
          <a:xfrm>
            <a:off x="7951445" y="3948579"/>
            <a:ext cx="2445345" cy="1714500"/>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As a living body, the city has the ability to coordinate various elements and make them form</a:t>
            </a:r>
            <a:r>
              <a:rPr lang="en-US" altLang="zh-CN" sz="1600" dirty="0">
                <a:solidFill>
                  <a:schemeClr val="accent4"/>
                </a:solidFill>
                <a:latin typeface="Calibri Light" panose="020F0302020204030204" pitchFamily="34" charset="0"/>
              </a:rPr>
              <a:t> internal consistency</a:t>
            </a:r>
            <a:r>
              <a:rPr lang="en-US" altLang="zh-CN" sz="1600" dirty="0">
                <a:solidFill>
                  <a:schemeClr val="bg1"/>
                </a:solidFill>
                <a:latin typeface="Calibri Light" panose="020F0302020204030204" pitchFamily="34" charset="0"/>
              </a:rPr>
              <a:t>.</a:t>
            </a:r>
            <a:endParaRPr lang="en-US" altLang="zh-CN" sz="1600" dirty="0">
              <a:solidFill>
                <a:schemeClr val="bg1"/>
              </a:solidFill>
              <a:latin typeface="Calibri Light" panose="020F0302020204030204" pitchFamily="34" charset="0"/>
            </a:endParaRPr>
          </a:p>
        </p:txBody>
      </p:sp>
      <p:sp>
        <p:nvSpPr>
          <p:cNvPr id="15" name="文本框 14"/>
          <p:cNvSpPr txBox="1"/>
          <p:nvPr/>
        </p:nvSpPr>
        <p:spPr>
          <a:xfrm>
            <a:off x="7314748" y="2785861"/>
            <a:ext cx="3626848" cy="829945"/>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rPr>
              <a:t>Systematic </a:t>
            </a:r>
            <a:endParaRPr lang="en-US" altLang="zh-CN" sz="2400" dirty="0">
              <a:solidFill>
                <a:schemeClr val="bg1"/>
              </a:solidFill>
              <a:latin typeface="Calibri Light" panose="020F0302020204030204" pitchFamily="34" charset="0"/>
            </a:endParaRPr>
          </a:p>
          <a:p>
            <a:pPr algn="ctr"/>
            <a:r>
              <a:rPr lang="en-US" altLang="zh-CN" sz="2400" dirty="0">
                <a:solidFill>
                  <a:schemeClr val="bg1"/>
                </a:solidFill>
                <a:latin typeface="Calibri Light" panose="020F0302020204030204" pitchFamily="34" charset="0"/>
              </a:rPr>
              <a:t>resilience</a:t>
            </a:r>
            <a:endParaRPr lang="en-US" altLang="zh-CN" sz="2400" dirty="0">
              <a:solidFill>
                <a:schemeClr val="bg1"/>
              </a:solidFill>
              <a:latin typeface="Calibri Light" panose="020F0302020204030204" pitchFamily="34" charset="0"/>
            </a:endParaRPr>
          </a:p>
        </p:txBody>
      </p:sp>
      <p:pic>
        <p:nvPicPr>
          <p:cNvPr id="18" name="图片 17"/>
          <p:cNvPicPr>
            <a:picLocks noChangeAspect="1"/>
          </p:cNvPicPr>
          <p:nvPr/>
        </p:nvPicPr>
        <p:blipFill rotWithShape="1">
          <a:blip r:embed="rId1"/>
          <a:srcRect l="55555" t="27613" r="36774" b="25299"/>
          <a:stretch>
            <a:fillRect/>
          </a:stretch>
        </p:blipFill>
        <p:spPr>
          <a:xfrm rot="18808215" flipV="1">
            <a:off x="3310602" y="-990546"/>
            <a:ext cx="251106" cy="5712628"/>
          </a:xfrm>
          <a:prstGeom prst="rect">
            <a:avLst/>
          </a:prstGeom>
        </p:spPr>
      </p:pic>
      <p:sp>
        <p:nvSpPr>
          <p:cNvPr id="45" name="文本框 44"/>
          <p:cNvSpPr txBox="1"/>
          <p:nvPr/>
        </p:nvSpPr>
        <p:spPr>
          <a:xfrm>
            <a:off x="2417426" y="171211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sp>
        <p:nvSpPr>
          <p:cNvPr id="46" name="文本框 45"/>
          <p:cNvSpPr txBox="1"/>
          <p:nvPr/>
        </p:nvSpPr>
        <p:spPr>
          <a:xfrm>
            <a:off x="5661791" y="1712115"/>
            <a:ext cx="671979" cy="646331"/>
          </a:xfrm>
          <a:prstGeom prst="rect">
            <a:avLst/>
          </a:prstGeom>
          <a:noFill/>
        </p:spPr>
        <p:txBody>
          <a:bodyPr wrap="none" rtlCol="0">
            <a:spAutoFit/>
          </a:bodyPr>
          <a:lstStyle/>
          <a:p>
            <a:r>
              <a:rPr lang="en-US" altLang="zh-CN" sz="3600" dirty="0">
                <a:solidFill>
                  <a:schemeClr val="bg1"/>
                </a:solidFill>
              </a:rPr>
              <a:t>02</a:t>
            </a:r>
            <a:endParaRPr lang="zh-CN" altLang="en-US" sz="3600" dirty="0">
              <a:solidFill>
                <a:schemeClr val="bg1"/>
              </a:solidFill>
            </a:endParaRPr>
          </a:p>
        </p:txBody>
      </p:sp>
      <p:sp>
        <p:nvSpPr>
          <p:cNvPr id="47" name="文本框 46"/>
          <p:cNvSpPr txBox="1"/>
          <p:nvPr/>
        </p:nvSpPr>
        <p:spPr>
          <a:xfrm>
            <a:off x="8876423" y="1712115"/>
            <a:ext cx="671979" cy="646331"/>
          </a:xfrm>
          <a:prstGeom prst="rect">
            <a:avLst/>
          </a:prstGeom>
          <a:noFill/>
        </p:spPr>
        <p:txBody>
          <a:bodyPr wrap="none" rtlCol="0">
            <a:spAutoFit/>
          </a:bodyPr>
          <a:lstStyle/>
          <a:p>
            <a:r>
              <a:rPr lang="en-US" altLang="zh-CN" sz="3600" dirty="0">
                <a:solidFill>
                  <a:schemeClr val="bg1"/>
                </a:solidFill>
              </a:rPr>
              <a:t>03</a:t>
            </a:r>
            <a:endParaRPr lang="zh-CN" altLang="en-US" sz="3600" dirty="0">
              <a:solidFill>
                <a:schemeClr val="bg1"/>
              </a:solidFill>
            </a:endParaRPr>
          </a:p>
        </p:txBody>
      </p:sp>
      <p:grpSp>
        <p:nvGrpSpPr>
          <p:cNvPr id="22" name="组合 21"/>
          <p:cNvGrpSpPr/>
          <p:nvPr/>
        </p:nvGrpSpPr>
        <p:grpSpPr>
          <a:xfrm>
            <a:off x="0" y="137965"/>
            <a:ext cx="10528300" cy="461789"/>
            <a:chOff x="0" y="137965"/>
            <a:chExt cx="10528300" cy="461789"/>
          </a:xfrm>
        </p:grpSpPr>
        <p:sp>
          <p:nvSpPr>
            <p:cNvPr id="23" name="文本框 22"/>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4"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5" name="文本框 24"/>
          <p:cNvSpPr txBox="1"/>
          <p:nvPr/>
        </p:nvSpPr>
        <p:spPr>
          <a:xfrm>
            <a:off x="429259" y="561552"/>
            <a:ext cx="5780449"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Experience 2-Operation mechanism of the Resilient City</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rot="1170071" flipH="1" flipV="1">
            <a:off x="10930437" y="162004"/>
            <a:ext cx="2328185" cy="7361191"/>
          </a:xfrm>
          <a:custGeom>
            <a:avLst/>
            <a:gdLst>
              <a:gd name="connsiteX0" fmla="*/ 2328185 w 2328185"/>
              <a:gd name="connsiteY0" fmla="*/ 7258061 h 7272245"/>
              <a:gd name="connsiteX1" fmla="*/ 2287556 w 2328185"/>
              <a:gd name="connsiteY1" fmla="*/ 7272245 h 7272245"/>
              <a:gd name="connsiteX2" fmla="*/ 0 w 2328185"/>
              <a:gd name="connsiteY2" fmla="*/ 812809 h 7272245"/>
              <a:gd name="connsiteX3" fmla="*/ 2328185 w 2328185"/>
              <a:gd name="connsiteY3" fmla="*/ 0 h 7272245"/>
              <a:gd name="connsiteX4" fmla="*/ 2328185 w 2328185"/>
              <a:gd name="connsiteY4" fmla="*/ 7258061 h 7272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185" h="7272245">
                <a:moveTo>
                  <a:pt x="2328185" y="7258061"/>
                </a:moveTo>
                <a:lnTo>
                  <a:pt x="2287556" y="7272245"/>
                </a:lnTo>
                <a:lnTo>
                  <a:pt x="0" y="812809"/>
                </a:lnTo>
                <a:lnTo>
                  <a:pt x="2328185" y="0"/>
                </a:lnTo>
                <a:lnTo>
                  <a:pt x="2328185" y="725806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24"/>
          <p:cNvSpPr/>
          <p:nvPr/>
        </p:nvSpPr>
        <p:spPr>
          <a:xfrm rot="1170071" flipH="1" flipV="1">
            <a:off x="7383541" y="-432382"/>
            <a:ext cx="5774280" cy="8559701"/>
          </a:xfrm>
          <a:custGeom>
            <a:avLst/>
            <a:gdLst>
              <a:gd name="connsiteX0" fmla="*/ 5774280 w 5774280"/>
              <a:gd name="connsiteY0" fmla="*/ 7275353 h 8476540"/>
              <a:gd name="connsiteX1" fmla="*/ 2333635 w 5774280"/>
              <a:gd name="connsiteY1" fmla="*/ 8476540 h 8476540"/>
              <a:gd name="connsiteX2" fmla="*/ 2333635 w 5774280"/>
              <a:gd name="connsiteY2" fmla="*/ 1218479 h 8476540"/>
              <a:gd name="connsiteX3" fmla="*/ 5450 w 5774280"/>
              <a:gd name="connsiteY3" fmla="*/ 2031288 h 8476540"/>
              <a:gd name="connsiteX4" fmla="*/ 0 w 5774280"/>
              <a:gd name="connsiteY4" fmla="*/ 2015898 h 8476540"/>
              <a:gd name="connsiteX5" fmla="*/ 5774279 w 5774280"/>
              <a:gd name="connsiteY5" fmla="*/ 0 h 8476540"/>
              <a:gd name="connsiteX6" fmla="*/ 5774280 w 5774280"/>
              <a:gd name="connsiteY6" fmla="*/ 7275353 h 847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4280" h="8476540">
                <a:moveTo>
                  <a:pt x="5774280" y="7275353"/>
                </a:moveTo>
                <a:lnTo>
                  <a:pt x="2333635" y="8476540"/>
                </a:lnTo>
                <a:lnTo>
                  <a:pt x="2333635" y="1218479"/>
                </a:lnTo>
                <a:lnTo>
                  <a:pt x="5450" y="2031288"/>
                </a:lnTo>
                <a:lnTo>
                  <a:pt x="0" y="2015898"/>
                </a:lnTo>
                <a:lnTo>
                  <a:pt x="5774279" y="0"/>
                </a:lnTo>
                <a:lnTo>
                  <a:pt x="5774280" y="7275353"/>
                </a:lnTo>
                <a:close/>
              </a:path>
            </a:pathLst>
          </a:cu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6617270" y="4013189"/>
            <a:ext cx="4382453" cy="953135"/>
          </a:xfrm>
          <a:prstGeom prst="rect">
            <a:avLst/>
          </a:prstGeom>
          <a:noFill/>
        </p:spPr>
        <p:txBody>
          <a:bodyPr wrap="square" rtlCol="0">
            <a:spAutoFit/>
          </a:bodyPr>
          <a:lstStyle/>
          <a:p>
            <a:pPr algn="ctr"/>
            <a:r>
              <a:rPr lang="en-US" altLang="zh-CN" sz="2800" dirty="0">
                <a:solidFill>
                  <a:schemeClr val="bg1"/>
                </a:solidFill>
              </a:rPr>
              <a:t>From the word </a:t>
            </a:r>
            <a:endParaRPr lang="en-US" altLang="zh-CN" sz="2800" dirty="0">
              <a:solidFill>
                <a:schemeClr val="bg1"/>
              </a:solidFill>
            </a:endParaRPr>
          </a:p>
          <a:p>
            <a:pPr algn="ctr"/>
            <a:r>
              <a:rPr lang="en-US" altLang="zh-CN" sz="2800" dirty="0">
                <a:solidFill>
                  <a:schemeClr val="bg1"/>
                </a:solidFill>
              </a:rPr>
              <a:t>frequency analysis</a:t>
            </a:r>
            <a:endParaRPr lang="en-US" altLang="zh-CN" sz="2800" dirty="0">
              <a:solidFill>
                <a:schemeClr val="bg1"/>
              </a:solidFill>
            </a:endParaRPr>
          </a:p>
        </p:txBody>
      </p:sp>
      <p:cxnSp>
        <p:nvCxnSpPr>
          <p:cNvPr id="35" name="直接连接符 34"/>
          <p:cNvCxnSpPr/>
          <p:nvPr/>
        </p:nvCxnSpPr>
        <p:spPr>
          <a:xfrm>
            <a:off x="7248525" y="4966335"/>
            <a:ext cx="4155440"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6961" y="878890"/>
            <a:ext cx="7252239" cy="3667414"/>
          </a:xfrm>
          <a:prstGeom prst="rect">
            <a:avLst/>
          </a:prstGeom>
          <a:noFill/>
        </p:spPr>
        <p:txBody>
          <a:bodyPr wrap="square" rtlCol="0">
            <a:spAutoFit/>
          </a:bodyPr>
          <a:lstStyle/>
          <a:p>
            <a:pPr fontAlgn="auto">
              <a:lnSpc>
                <a:spcPct val="130000"/>
              </a:lnSpc>
            </a:pPr>
            <a:r>
              <a:rPr lang="en-US" altLang="zh-CN" sz="2000" b="1" dirty="0">
                <a:solidFill>
                  <a:srgbClr val="3A3A3A"/>
                </a:solidFill>
                <a:latin typeface="Calibri Light" panose="020F0302020204030204" pitchFamily="34" charset="0"/>
              </a:rPr>
              <a:t>Problems:</a:t>
            </a:r>
            <a:endParaRPr lang="en-US" altLang="zh-CN" sz="2000" b="1" dirty="0">
              <a:solidFill>
                <a:srgbClr val="3A3A3A"/>
              </a:solidFill>
              <a:latin typeface="Calibri Light" panose="020F0302020204030204" pitchFamily="34" charset="0"/>
            </a:endParaRPr>
          </a:p>
          <a:p>
            <a:pPr marL="285750" indent="-285750"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Materials, nucleic acid test and home isolation have become </a:t>
            </a:r>
            <a:r>
              <a:rPr lang="en-US" altLang="zh-CN" b="1" dirty="0">
                <a:solidFill>
                  <a:srgbClr val="3A3A3A"/>
                </a:solidFill>
                <a:latin typeface="Calibri Light" panose="020F0302020204030204" pitchFamily="34" charset="0"/>
              </a:rPr>
              <a:t>normalized</a:t>
            </a:r>
            <a:r>
              <a:rPr lang="en-US" altLang="zh-CN" dirty="0">
                <a:solidFill>
                  <a:srgbClr val="3A3A3A"/>
                </a:solidFill>
                <a:latin typeface="Calibri Light" panose="020F0302020204030204" pitchFamily="34" charset="0"/>
              </a:rPr>
              <a:t> needs.</a:t>
            </a:r>
            <a:endParaRPr lang="en-US" altLang="zh-CN" dirty="0">
              <a:solidFill>
                <a:srgbClr val="3A3A3A"/>
              </a:solidFill>
              <a:latin typeface="Calibri Light" panose="020F0302020204030204" pitchFamily="34" charset="0"/>
            </a:endParaRPr>
          </a:p>
          <a:p>
            <a:pPr marL="285750" indent="-285750"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Official release information is </a:t>
            </a:r>
            <a:r>
              <a:rPr lang="en-US" altLang="zh-CN" b="1" dirty="0">
                <a:solidFill>
                  <a:srgbClr val="3A3A3A"/>
                </a:solidFill>
                <a:latin typeface="Calibri Light" panose="020F0302020204030204" pitchFamily="34" charset="0"/>
              </a:rPr>
              <a:t>opaque</a:t>
            </a:r>
            <a:r>
              <a:rPr lang="en-US" altLang="zh-CN" dirty="0">
                <a:solidFill>
                  <a:srgbClr val="3A3A3A"/>
                </a:solidFill>
                <a:latin typeface="Calibri Light" panose="020F0302020204030204" pitchFamily="34" charset="0"/>
              </a:rPr>
              <a:t>.</a:t>
            </a:r>
            <a:endParaRPr lang="en-US" altLang="zh-CN" dirty="0">
              <a:solidFill>
                <a:srgbClr val="3A3A3A"/>
              </a:solidFill>
              <a:latin typeface="Calibri Light" panose="020F0302020204030204" pitchFamily="34" charset="0"/>
            </a:endParaRPr>
          </a:p>
          <a:p>
            <a:pPr marL="285750" indent="-285750"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In the community structure and organizational level:</a:t>
            </a:r>
            <a:endParaRPr lang="en-US" altLang="zh-CN" dirty="0">
              <a:solidFill>
                <a:srgbClr val="3A3A3A"/>
              </a:solidFill>
              <a:latin typeface="Calibri Light" panose="020F0302020204030204" pitchFamily="34" charset="0"/>
            </a:endParaRPr>
          </a:p>
          <a:p>
            <a:pPr marL="742950" lvl="1" indent="-285750"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Community grass-roots organizations are suspended, and the community has responsibilities but no rights.</a:t>
            </a:r>
            <a:endParaRPr lang="en-US" altLang="zh-CN" dirty="0">
              <a:solidFill>
                <a:srgbClr val="3A3A3A"/>
              </a:solidFill>
              <a:latin typeface="Calibri Light" panose="020F0302020204030204" pitchFamily="34" charset="0"/>
            </a:endParaRPr>
          </a:p>
          <a:p>
            <a:pPr marL="742950" lvl="1" indent="-285750"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The </a:t>
            </a:r>
            <a:r>
              <a:rPr lang="en-US" altLang="zh-CN" b="1" dirty="0">
                <a:solidFill>
                  <a:srgbClr val="3A3A3A"/>
                </a:solidFill>
                <a:latin typeface="Calibri Light" panose="020F0302020204030204" pitchFamily="34" charset="0"/>
              </a:rPr>
              <a:t>workload</a:t>
            </a:r>
            <a:r>
              <a:rPr lang="en-US" altLang="zh-CN" dirty="0">
                <a:solidFill>
                  <a:srgbClr val="3A3A3A"/>
                </a:solidFill>
                <a:latin typeface="Calibri Light" panose="020F0302020204030204" pitchFamily="34" charset="0"/>
              </a:rPr>
              <a:t> of some industries will surge during the epidemic</a:t>
            </a:r>
            <a:endParaRPr lang="en-US" altLang="zh-CN" dirty="0">
              <a:solidFill>
                <a:srgbClr val="3A3A3A"/>
              </a:solidFill>
              <a:latin typeface="Calibri Light" panose="020F0302020204030204" pitchFamily="34" charset="0"/>
            </a:endParaRPr>
          </a:p>
          <a:p>
            <a:pPr marL="742950" lvl="1" indent="-285750" fontAlgn="auto">
              <a:lnSpc>
                <a:spcPct val="130000"/>
              </a:lnSpc>
              <a:buFont typeface="Arial" panose="020B0604020202020204" pitchFamily="34" charset="0"/>
              <a:buChar char="•"/>
            </a:pPr>
            <a:r>
              <a:rPr lang="en-US" altLang="zh-CN" b="1" dirty="0">
                <a:solidFill>
                  <a:srgbClr val="3A3A3A"/>
                </a:solidFill>
                <a:latin typeface="Calibri Light" panose="020F0302020204030204" pitchFamily="34" charset="0"/>
              </a:rPr>
              <a:t>Community identity </a:t>
            </a:r>
            <a:r>
              <a:rPr lang="en-US" altLang="zh-CN" dirty="0">
                <a:solidFill>
                  <a:srgbClr val="3A3A3A"/>
                </a:solidFill>
                <a:latin typeface="Calibri Light" panose="020F0302020204030204" pitchFamily="34" charset="0"/>
              </a:rPr>
              <a:t>and social organization</a:t>
            </a:r>
            <a:endParaRPr lang="en-US" altLang="zh-CN" dirty="0">
              <a:solidFill>
                <a:srgbClr val="3A3A3A"/>
              </a:solidFill>
              <a:latin typeface="Calibri Light" panose="020F0302020204030204" pitchFamily="34" charset="0"/>
            </a:endParaRPr>
          </a:p>
          <a:p>
            <a:pPr marL="285750" indent="-285750" fontAlgn="auto">
              <a:lnSpc>
                <a:spcPct val="130000"/>
              </a:lnSpc>
              <a:buFont typeface="Arial" panose="020B0604020202020204" pitchFamily="34" charset="0"/>
              <a:buChar char="•"/>
            </a:pPr>
            <a:endParaRPr lang="en-US" altLang="zh-CN" sz="1600" dirty="0">
              <a:solidFill>
                <a:srgbClr val="3A3A3A"/>
              </a:solidFill>
              <a:latin typeface="Calibri Light" panose="020F0302020204030204" pitchFamily="34" charset="0"/>
            </a:endParaRPr>
          </a:p>
        </p:txBody>
      </p:sp>
      <p:pic>
        <p:nvPicPr>
          <p:cNvPr id="103" name="图片 102"/>
          <p:cNvPicPr/>
          <p:nvPr/>
        </p:nvPicPr>
        <p:blipFill>
          <a:blip r:embed="rId1">
            <a:lum bright="100000" contrast="-34000"/>
          </a:blip>
          <a:stretch>
            <a:fillRect/>
          </a:stretch>
        </p:blipFill>
        <p:spPr>
          <a:xfrm>
            <a:off x="8093710" y="2404745"/>
            <a:ext cx="1430020" cy="1430020"/>
          </a:xfrm>
          <a:prstGeom prst="rect">
            <a:avLst/>
          </a:prstGeom>
          <a:noFill/>
          <a:ln w="9525">
            <a:noFill/>
          </a:ln>
        </p:spPr>
      </p:pic>
      <p:sp>
        <p:nvSpPr>
          <p:cNvPr id="5" name="文本框 4"/>
          <p:cNvSpPr txBox="1"/>
          <p:nvPr/>
        </p:nvSpPr>
        <p:spPr>
          <a:xfrm>
            <a:off x="429260" y="4278313"/>
            <a:ext cx="4801064" cy="2263825"/>
          </a:xfrm>
          <a:prstGeom prst="rect">
            <a:avLst/>
          </a:prstGeom>
          <a:noFill/>
        </p:spPr>
        <p:txBody>
          <a:bodyPr wrap="square" rtlCol="0">
            <a:spAutoFit/>
          </a:bodyPr>
          <a:lstStyle/>
          <a:p>
            <a:pPr algn="just" fontAlgn="auto">
              <a:lnSpc>
                <a:spcPct val="130000"/>
              </a:lnSpc>
            </a:pPr>
            <a:r>
              <a:rPr lang="en-US" altLang="zh-CN" sz="2000" b="1" dirty="0">
                <a:solidFill>
                  <a:srgbClr val="3A3A3A"/>
                </a:solidFill>
                <a:latin typeface="Calibri Light" panose="020F0302020204030204" pitchFamily="34" charset="0"/>
              </a:rPr>
              <a:t>Principles:</a:t>
            </a:r>
            <a:endParaRPr lang="en-US" altLang="zh-CN" sz="2000" b="1" dirty="0">
              <a:solidFill>
                <a:srgbClr val="3A3A3A"/>
              </a:solidFill>
              <a:latin typeface="Calibri Light" panose="020F0302020204030204" pitchFamily="34" charset="0"/>
            </a:endParaRPr>
          </a:p>
          <a:p>
            <a:pPr marL="285750" indent="-285750" algn="just"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Community data network</a:t>
            </a:r>
            <a:r>
              <a:rPr lang="en-US" altLang="zh-CN" dirty="0">
                <a:solidFill>
                  <a:schemeClr val="accent4"/>
                </a:solidFill>
                <a:latin typeface="Calibri Light" panose="020F0302020204030204" pitchFamily="34" charset="0"/>
              </a:rPr>
              <a:t>+ing</a:t>
            </a:r>
            <a:endParaRPr lang="en-US" altLang="zh-CN" dirty="0">
              <a:solidFill>
                <a:srgbClr val="3A3A3A"/>
              </a:solidFill>
              <a:latin typeface="Calibri Light" panose="020F0302020204030204" pitchFamily="34" charset="0"/>
            </a:endParaRPr>
          </a:p>
          <a:p>
            <a:pPr marL="285750" indent="-285750" algn="just"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Community information transparent</a:t>
            </a:r>
            <a:r>
              <a:rPr lang="en-US" altLang="zh-CN" dirty="0">
                <a:solidFill>
                  <a:schemeClr val="accent4"/>
                </a:solidFill>
                <a:latin typeface="Calibri Light" panose="020F0302020204030204" pitchFamily="34" charset="0"/>
              </a:rPr>
              <a:t>+ing</a:t>
            </a:r>
            <a:endParaRPr lang="en-US" altLang="zh-CN" dirty="0">
              <a:solidFill>
                <a:srgbClr val="3A3A3A"/>
              </a:solidFill>
              <a:latin typeface="Calibri Light" panose="020F0302020204030204" pitchFamily="34" charset="0"/>
            </a:endParaRPr>
          </a:p>
          <a:p>
            <a:pPr marL="285750" indent="-285750" algn="just"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Community planning p</a:t>
            </a:r>
            <a:r>
              <a:rPr lang="en-US" altLang="zh-CN" dirty="0">
                <a:solidFill>
                  <a:srgbClr val="3A3A3A"/>
                </a:solidFill>
                <a:latin typeface="Calibri Light" panose="020F0302020204030204" pitchFamily="34" charset="0"/>
                <a:sym typeface="+mn-ea"/>
              </a:rPr>
              <a:t>opularize</a:t>
            </a:r>
            <a:r>
              <a:rPr lang="en-US" altLang="zh-CN" dirty="0">
                <a:solidFill>
                  <a:schemeClr val="accent4"/>
                </a:solidFill>
                <a:latin typeface="Calibri Light" panose="020F0302020204030204" pitchFamily="34" charset="0"/>
                <a:sym typeface="+mn-ea"/>
              </a:rPr>
              <a:t>+ing</a:t>
            </a:r>
            <a:endParaRPr lang="en-US" altLang="zh-CN" dirty="0">
              <a:solidFill>
                <a:srgbClr val="3A3A3A"/>
              </a:solidFill>
              <a:latin typeface="Calibri Light" panose="020F0302020204030204" pitchFamily="34" charset="0"/>
            </a:endParaRPr>
          </a:p>
          <a:p>
            <a:pPr marL="285750" indent="-285750" algn="just"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Community governance integrate</a:t>
            </a:r>
            <a:r>
              <a:rPr lang="en-US" altLang="zh-CN" dirty="0">
                <a:solidFill>
                  <a:schemeClr val="accent4"/>
                </a:solidFill>
                <a:latin typeface="Calibri Light" panose="020F0302020204030204" pitchFamily="34" charset="0"/>
              </a:rPr>
              <a:t>+ing</a:t>
            </a:r>
            <a:endParaRPr lang="en-US" altLang="zh-CN" dirty="0">
              <a:solidFill>
                <a:srgbClr val="3A3A3A"/>
              </a:solidFill>
              <a:latin typeface="Calibri Light" panose="020F0302020204030204" pitchFamily="34" charset="0"/>
            </a:endParaRPr>
          </a:p>
          <a:p>
            <a:pPr marL="285750" indent="-285750" algn="just" fontAlgn="auto">
              <a:lnSpc>
                <a:spcPct val="130000"/>
              </a:lnSpc>
              <a:buFont typeface="Arial" panose="020B0604020202020204" pitchFamily="34" charset="0"/>
              <a:buChar char="•"/>
            </a:pPr>
            <a:r>
              <a:rPr lang="en-US" altLang="zh-CN" dirty="0">
                <a:solidFill>
                  <a:srgbClr val="3A3A3A"/>
                </a:solidFill>
                <a:latin typeface="Calibri Light" panose="020F0302020204030204" pitchFamily="34" charset="0"/>
              </a:rPr>
              <a:t>Spatial differentiation turn to specialize</a:t>
            </a:r>
            <a:r>
              <a:rPr lang="en-US" altLang="zh-CN" dirty="0">
                <a:solidFill>
                  <a:schemeClr val="accent4"/>
                </a:solidFill>
                <a:latin typeface="Calibri Light" panose="020F0302020204030204" pitchFamily="34" charset="0"/>
              </a:rPr>
              <a:t>+ing</a:t>
            </a:r>
            <a:endParaRPr lang="en-US" altLang="zh-CN" dirty="0">
              <a:solidFill>
                <a:schemeClr val="accent4"/>
              </a:solidFill>
              <a:latin typeface="Calibri Light" panose="020F0302020204030204" pitchFamily="34" charset="0"/>
            </a:endParaRPr>
          </a:p>
        </p:txBody>
      </p:sp>
      <p:grpSp>
        <p:nvGrpSpPr>
          <p:cNvPr id="16" name="组合 15"/>
          <p:cNvGrpSpPr/>
          <p:nvPr/>
        </p:nvGrpSpPr>
        <p:grpSpPr>
          <a:xfrm>
            <a:off x="0" y="137965"/>
            <a:ext cx="10528300" cy="461789"/>
            <a:chOff x="0" y="137965"/>
            <a:chExt cx="10528300" cy="461789"/>
          </a:xfrm>
        </p:grpSpPr>
        <p:sp>
          <p:nvSpPr>
            <p:cNvPr id="17" name="文本框 16"/>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a:t>
              </a:r>
              <a:r>
                <a:rPr lang="zh-CN" altLang="en-US" dirty="0">
                  <a:solidFill>
                    <a:schemeClr val="bg1"/>
                  </a:solidFill>
                  <a:latin typeface="微软雅黑" panose="020B0503020204020204" pitchFamily="34" charset="-122"/>
                  <a:ea typeface="微软雅黑" panose="020B0503020204020204" pitchFamily="34" charset="-122"/>
                </a:rPr>
                <a:t>视角的策略</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9" name="文本框 18"/>
          <p:cNvSpPr txBox="1"/>
          <p:nvPr/>
        </p:nvSpPr>
        <p:spPr>
          <a:xfrm>
            <a:off x="429259" y="561552"/>
            <a:ext cx="3397305" cy="369332"/>
          </a:xfrm>
          <a:prstGeom prst="rect">
            <a:avLst/>
          </a:prstGeom>
          <a:noFill/>
        </p:spPr>
        <p:txBody>
          <a:bodyPr wrap="square" rtlCol="0">
            <a:spAutoFit/>
          </a:bodyPr>
          <a:lstStyle/>
          <a:p>
            <a:r>
              <a:rPr lang="en-US" altLang="zh-CN" dirty="0">
                <a:solidFill>
                  <a:schemeClr val="bg1"/>
                </a:solidFill>
                <a:highlight>
                  <a:srgbClr val="FFC001"/>
                </a:highlight>
                <a:latin typeface="Calibri Light" panose="020F0302020204030204" pitchFamily="34" charset="0"/>
              </a:rPr>
              <a:t>Problems &amp; Principles</a:t>
            </a:r>
            <a:endParaRPr lang="en-US" altLang="zh-CN"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4fd17efc1c5814f380db398fb19b7c"/>
          <p:cNvPicPr>
            <a:picLocks noChangeAspect="1"/>
          </p:cNvPicPr>
          <p:nvPr/>
        </p:nvPicPr>
        <p:blipFill>
          <a:blip r:embed="rId1"/>
          <a:stretch>
            <a:fillRect/>
          </a:stretch>
        </p:blipFill>
        <p:spPr>
          <a:xfrm>
            <a:off x="586740" y="1165225"/>
            <a:ext cx="7604760" cy="4930140"/>
          </a:xfrm>
          <a:prstGeom prst="rect">
            <a:avLst/>
          </a:prstGeom>
        </p:spPr>
      </p:pic>
      <p:sp>
        <p:nvSpPr>
          <p:cNvPr id="45" name="文本框 44"/>
          <p:cNvSpPr txBox="1"/>
          <p:nvPr/>
        </p:nvSpPr>
        <p:spPr>
          <a:xfrm>
            <a:off x="9766916" y="167401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grpSp>
        <p:nvGrpSpPr>
          <p:cNvPr id="13" name="组合 12"/>
          <p:cNvGrpSpPr/>
          <p:nvPr/>
        </p:nvGrpSpPr>
        <p:grpSpPr>
          <a:xfrm>
            <a:off x="7929880" y="1405107"/>
            <a:ext cx="5712628" cy="4631838"/>
            <a:chOff x="914" y="2649"/>
            <a:chExt cx="8996" cy="7294"/>
          </a:xfrm>
        </p:grpSpPr>
        <p:sp>
          <p:nvSpPr>
            <p:cNvPr id="7" name="任意多边形 6"/>
            <p:cNvSpPr/>
            <p:nvPr/>
          </p:nvSpPr>
          <p:spPr>
            <a:xfrm>
              <a:off x="2345" y="3205"/>
              <a:ext cx="3995" cy="673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任意多边形 7"/>
            <p:cNvSpPr/>
            <p:nvPr/>
          </p:nvSpPr>
          <p:spPr>
            <a:xfrm>
              <a:off x="3274"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345" y="7316"/>
              <a:ext cx="3994" cy="2274"/>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Fortification standards</a:t>
              </a:r>
              <a:r>
                <a:rPr lang="en-US" altLang="zh-CN" sz="1600" dirty="0">
                  <a:solidFill>
                    <a:schemeClr val="bg1"/>
                  </a:solidFill>
                  <a:latin typeface="Calibri Light" panose="020F0302020204030204" pitchFamily="34" charset="0"/>
                </a:rPr>
                <a:t> of different levels</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Different partitions</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Top-down</a:t>
              </a:r>
              <a:r>
                <a:rPr lang="en-US" altLang="zh-CN" sz="1600" dirty="0">
                  <a:solidFill>
                    <a:schemeClr val="bg1"/>
                  </a:solidFill>
                  <a:latin typeface="Calibri Light" panose="020F0302020204030204" pitchFamily="34" charset="0"/>
                </a:rPr>
                <a:t> management and control system</a:t>
              </a:r>
              <a:endParaRPr lang="en-US" altLang="zh-CN" sz="1600" dirty="0">
                <a:solidFill>
                  <a:schemeClr val="bg1"/>
                </a:solidFill>
                <a:latin typeface="Calibri Light" panose="020F0302020204030204" pitchFamily="34" charset="0"/>
              </a:endParaRPr>
            </a:p>
          </p:txBody>
        </p:sp>
        <p:sp>
          <p:nvSpPr>
            <p:cNvPr id="11" name="文本框 10"/>
            <p:cNvSpPr txBox="1"/>
            <p:nvPr/>
          </p:nvSpPr>
          <p:spPr>
            <a:xfrm>
              <a:off x="2559" y="4090"/>
              <a:ext cx="3554" cy="3165"/>
            </a:xfrm>
            <a:prstGeom prst="rect">
              <a:avLst/>
            </a:prstGeom>
            <a:noFill/>
          </p:spPr>
          <p:txBody>
            <a:bodyPr wrap="square" rtlCol="0">
              <a:spAutoFit/>
            </a:bodyPr>
            <a:lstStyle/>
            <a:p>
              <a:pPr algn="ctr">
                <a:lnSpc>
                  <a:spcPct val="130000"/>
                </a:lnSpc>
              </a:pPr>
              <a:r>
                <a:rPr lang="en-US" altLang="zh-CN" sz="2400" dirty="0">
                  <a:solidFill>
                    <a:schemeClr val="bg1"/>
                  </a:solidFill>
                  <a:latin typeface="Calibri Light" panose="020F0302020204030204" pitchFamily="34" charset="0"/>
                  <a:sym typeface="+mn-ea"/>
                </a:rPr>
                <a:t>Systematization of epidemic prevention and control</a:t>
              </a:r>
              <a:endParaRPr lang="en-US" altLang="zh-CN" sz="2400" dirty="0">
                <a:solidFill>
                  <a:schemeClr val="bg1"/>
                </a:solidFill>
                <a:latin typeface="Calibri Light" panose="020F0302020204030204" pitchFamily="34" charset="0"/>
                <a:sym typeface="+mn-ea"/>
              </a:endParaRPr>
            </a:p>
          </p:txBody>
        </p:sp>
        <p:pic>
          <p:nvPicPr>
            <p:cNvPr id="18" name="图片 17"/>
            <p:cNvPicPr>
              <a:picLocks noChangeAspect="1"/>
            </p:cNvPicPr>
            <p:nvPr/>
          </p:nvPicPr>
          <p:blipFill rotWithShape="1">
            <a:blip r:embed="rId2"/>
            <a:srcRect l="55555" t="27613" r="36774" b="25299"/>
            <a:stretch>
              <a:fillRect/>
            </a:stretch>
          </p:blipFill>
          <p:spPr>
            <a:xfrm rot="18808215" flipV="1">
              <a:off x="5214" y="-1560"/>
              <a:ext cx="395" cy="8996"/>
            </a:xfrm>
            <a:prstGeom prst="rect">
              <a:avLst/>
            </a:prstGeom>
          </p:spPr>
        </p:pic>
        <p:sp>
          <p:nvSpPr>
            <p:cNvPr id="9" name="文本框 8"/>
            <p:cNvSpPr txBox="1"/>
            <p:nvPr/>
          </p:nvSpPr>
          <p:spPr>
            <a:xfrm>
              <a:off x="3807" y="2696"/>
              <a:ext cx="1046" cy="1016"/>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grpSp>
      <p:sp>
        <p:nvSpPr>
          <p:cNvPr id="6" name="文本框 5"/>
          <p:cNvSpPr txBox="1"/>
          <p:nvPr/>
        </p:nvSpPr>
        <p:spPr>
          <a:xfrm>
            <a:off x="587375" y="6057900"/>
            <a:ext cx="7604125" cy="645160"/>
          </a:xfrm>
          <a:prstGeom prst="rect">
            <a:avLst/>
          </a:prstGeom>
          <a:noFill/>
        </p:spPr>
        <p:txBody>
          <a:bodyPr wrap="square" rtlCol="0" anchor="t">
            <a:spAutoFit/>
          </a:bodyPr>
          <a:lstStyle/>
          <a:p>
            <a:pPr algn="ctr"/>
            <a:r>
              <a:rPr lang="en-US" altLang="zh-CN" sz="1200"/>
              <a:t>Image:</a:t>
            </a:r>
            <a:r>
              <a:rPr lang="zh-CN" altLang="en-US" sz="1200"/>
              <a:t> </a:t>
            </a:r>
            <a:r>
              <a:rPr lang="en-US" altLang="zh-CN" sz="1200"/>
              <a:t>Hierarchical relationship of epidemic prevention and control ; source</a:t>
            </a:r>
            <a:r>
              <a:rPr lang="zh-CN" altLang="en-US" sz="1200"/>
              <a:t>：金锋淑</a:t>
            </a:r>
            <a:r>
              <a:rPr lang="en-US" altLang="zh-CN" sz="1200"/>
              <a:t> </a:t>
            </a:r>
            <a:r>
              <a:rPr lang="zh-CN" altLang="en-US" sz="1200"/>
              <a:t>李岩</a:t>
            </a:r>
            <a:r>
              <a:rPr lang="en-US" altLang="zh-CN" sz="1200"/>
              <a:t> </a:t>
            </a:r>
            <a:r>
              <a:rPr lang="zh-CN" altLang="en-US" sz="1200"/>
              <a:t>孔庆熔</a:t>
            </a:r>
            <a:r>
              <a:rPr lang="en-US" altLang="zh-CN" sz="1200"/>
              <a:t>.韧性城市建设背景下疫情防控规划编制初步探讨[J].面向高质量发展的空间治理——2020中国城市规划年会论文集（01城市安全与防灾规划）:244-266</a:t>
            </a:r>
            <a:endParaRPr lang="en-US" altLang="zh-CN" sz="1200"/>
          </a:p>
        </p:txBody>
      </p:sp>
      <p:grpSp>
        <p:nvGrpSpPr>
          <p:cNvPr id="19" name="组合 18"/>
          <p:cNvGrpSpPr/>
          <p:nvPr/>
        </p:nvGrpSpPr>
        <p:grpSpPr>
          <a:xfrm>
            <a:off x="0" y="137965"/>
            <a:ext cx="10528300" cy="461789"/>
            <a:chOff x="0" y="137965"/>
            <a:chExt cx="10528300" cy="461789"/>
          </a:xfrm>
        </p:grpSpPr>
        <p:sp>
          <p:nvSpPr>
            <p:cNvPr id="20" name="文本框 19"/>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1"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2" name="文本框 21"/>
          <p:cNvSpPr txBox="1"/>
          <p:nvPr/>
        </p:nvSpPr>
        <p:spPr>
          <a:xfrm>
            <a:off x="9515179" y="199380"/>
            <a:ext cx="1183089" cy="400110"/>
          </a:xfrm>
          <a:prstGeom prst="rect">
            <a:avLst/>
          </a:prstGeom>
          <a:noFill/>
        </p:spPr>
        <p:txBody>
          <a:bodyPr wrap="square" rtlCol="0">
            <a:spAutoFit/>
          </a:bodyPr>
          <a:lstStyle/>
          <a:p>
            <a:r>
              <a:rPr lang="en-US" altLang="zh-CN" sz="2000" dirty="0">
                <a:solidFill>
                  <a:schemeClr val="bg1"/>
                </a:solidFill>
                <a:highlight>
                  <a:srgbClr val="FFC001"/>
                </a:highlight>
                <a:latin typeface="Calibri Light" panose="020F0302020204030204" pitchFamily="34" charset="0"/>
              </a:rPr>
              <a:t>Measures</a:t>
            </a:r>
            <a:endParaRPr lang="en-US" altLang="zh-CN" sz="2000"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9766916" y="157241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grpSp>
        <p:nvGrpSpPr>
          <p:cNvPr id="13" name="组合 12"/>
          <p:cNvGrpSpPr/>
          <p:nvPr/>
        </p:nvGrpSpPr>
        <p:grpSpPr>
          <a:xfrm>
            <a:off x="106680" y="1916282"/>
            <a:ext cx="5712628" cy="4631838"/>
            <a:chOff x="913" y="2649"/>
            <a:chExt cx="8996" cy="7294"/>
          </a:xfrm>
        </p:grpSpPr>
        <p:sp>
          <p:nvSpPr>
            <p:cNvPr id="7" name="任意多边形 6"/>
            <p:cNvSpPr/>
            <p:nvPr/>
          </p:nvSpPr>
          <p:spPr>
            <a:xfrm>
              <a:off x="2345" y="3205"/>
              <a:ext cx="3995" cy="673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任意多边形 7"/>
            <p:cNvSpPr/>
            <p:nvPr/>
          </p:nvSpPr>
          <p:spPr>
            <a:xfrm>
              <a:off x="3274"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333" y="6619"/>
              <a:ext cx="3994" cy="3126"/>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Full-time</a:t>
              </a:r>
              <a:r>
                <a:rPr lang="en-US" altLang="zh-CN" sz="1600" dirty="0">
                  <a:solidFill>
                    <a:schemeClr val="bg1"/>
                  </a:solidFill>
                  <a:latin typeface="Calibri Light" panose="020F0302020204030204" pitchFamily="34" charset="0"/>
                </a:rPr>
                <a:t> grass-roots employees;</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This is a new </a:t>
              </a:r>
              <a:r>
                <a:rPr lang="en-US" altLang="zh-CN" sz="1600" dirty="0">
                  <a:solidFill>
                    <a:schemeClr val="accent4"/>
                  </a:solidFill>
                  <a:latin typeface="Calibri Light" panose="020F0302020204030204" pitchFamily="34" charset="0"/>
                </a:rPr>
                <a:t>flexible </a:t>
              </a:r>
              <a:r>
                <a:rPr lang="en-US" altLang="zh-CN" sz="1600" dirty="0">
                  <a:solidFill>
                    <a:schemeClr val="bg1"/>
                  </a:solidFill>
                  <a:latin typeface="Calibri Light" panose="020F0302020204030204" pitchFamily="34" charset="0"/>
                </a:rPr>
                <a:t>career;</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accent4"/>
                  </a:solidFill>
                  <a:latin typeface="Calibri Light" panose="020F0302020204030204" pitchFamily="34" charset="0"/>
                </a:rPr>
                <a:t>Mobile</a:t>
              </a:r>
              <a:r>
                <a:rPr lang="en-US" altLang="zh-CN" sz="1600" dirty="0">
                  <a:solidFill>
                    <a:schemeClr val="bg1"/>
                  </a:solidFill>
                  <a:latin typeface="Calibri Light" panose="020F0302020204030204" pitchFamily="34" charset="0"/>
                </a:rPr>
                <a:t> community staff;</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Insufficient </a:t>
              </a:r>
              <a:r>
                <a:rPr lang="en-US" altLang="zh-CN" sz="1600" dirty="0">
                  <a:solidFill>
                    <a:schemeClr val="accent4"/>
                  </a:solidFill>
                  <a:latin typeface="Calibri Light" panose="020F0302020204030204" pitchFamily="34" charset="0"/>
                </a:rPr>
                <a:t>labor force</a:t>
              </a:r>
              <a:r>
                <a:rPr lang="en-US" altLang="zh-CN" sz="1600" dirty="0">
                  <a:solidFill>
                    <a:schemeClr val="bg1"/>
                  </a:solidFill>
                  <a:latin typeface="Calibri Light" panose="020F0302020204030204" pitchFamily="34" charset="0"/>
                </a:rPr>
                <a:t> of volunteers</a:t>
              </a:r>
              <a:endParaRPr lang="en-US" altLang="zh-CN" sz="1600" dirty="0">
                <a:solidFill>
                  <a:schemeClr val="bg1"/>
                </a:solidFill>
                <a:latin typeface="Calibri Light" panose="020F0302020204030204" pitchFamily="34" charset="0"/>
              </a:endParaRPr>
            </a:p>
          </p:txBody>
        </p:sp>
        <p:sp>
          <p:nvSpPr>
            <p:cNvPr id="11" name="文本框 10"/>
            <p:cNvSpPr txBox="1"/>
            <p:nvPr/>
          </p:nvSpPr>
          <p:spPr>
            <a:xfrm>
              <a:off x="2559" y="4090"/>
              <a:ext cx="3554" cy="2409"/>
            </a:xfrm>
            <a:prstGeom prst="rect">
              <a:avLst/>
            </a:prstGeom>
            <a:noFill/>
          </p:spPr>
          <p:txBody>
            <a:bodyPr wrap="square" rtlCol="0">
              <a:spAutoFit/>
            </a:bodyPr>
            <a:lstStyle/>
            <a:p>
              <a:pPr algn="ctr">
                <a:lnSpc>
                  <a:spcPct val="130000"/>
                </a:lnSpc>
              </a:pPr>
              <a:r>
                <a:rPr lang="en-US" altLang="zh-CN" sz="2400" dirty="0">
                  <a:solidFill>
                    <a:schemeClr val="bg1"/>
                  </a:solidFill>
                  <a:latin typeface="Calibri Light" panose="020F0302020204030204" pitchFamily="34" charset="0"/>
                  <a:sym typeface="+mn-ea"/>
                </a:rPr>
                <a:t>Mobile community </a:t>
              </a:r>
              <a:endParaRPr lang="en-US" altLang="zh-CN" sz="2400" dirty="0">
                <a:solidFill>
                  <a:schemeClr val="bg1"/>
                </a:solidFill>
                <a:latin typeface="Calibri Light" panose="020F0302020204030204" pitchFamily="34" charset="0"/>
                <a:sym typeface="+mn-ea"/>
              </a:endParaRPr>
            </a:p>
            <a:p>
              <a:pPr algn="ctr">
                <a:lnSpc>
                  <a:spcPct val="130000"/>
                </a:lnSpc>
              </a:pPr>
              <a:r>
                <a:rPr lang="en-US" altLang="zh-CN" sz="2400" dirty="0">
                  <a:solidFill>
                    <a:schemeClr val="bg1"/>
                  </a:solidFill>
                  <a:latin typeface="Calibri Light" panose="020F0302020204030204" pitchFamily="34" charset="0"/>
                  <a:sym typeface="+mn-ea"/>
                </a:rPr>
                <a:t>staff</a:t>
              </a:r>
              <a:endParaRPr lang="en-US" altLang="zh-CN" sz="2400" dirty="0">
                <a:solidFill>
                  <a:schemeClr val="bg1"/>
                </a:solidFill>
                <a:latin typeface="Calibri Light" panose="020F0302020204030204" pitchFamily="34" charset="0"/>
                <a:sym typeface="+mn-ea"/>
              </a:endParaRPr>
            </a:p>
          </p:txBody>
        </p:sp>
        <p:pic>
          <p:nvPicPr>
            <p:cNvPr id="18" name="图片 17"/>
            <p:cNvPicPr>
              <a:picLocks noChangeAspect="1"/>
            </p:cNvPicPr>
            <p:nvPr/>
          </p:nvPicPr>
          <p:blipFill rotWithShape="1">
            <a:blip r:embed="rId1"/>
            <a:srcRect l="55555" t="27613" r="36774" b="25299"/>
            <a:stretch>
              <a:fillRect/>
            </a:stretch>
          </p:blipFill>
          <p:spPr>
            <a:xfrm rot="18808215" flipV="1">
              <a:off x="5214" y="-1560"/>
              <a:ext cx="395" cy="8996"/>
            </a:xfrm>
            <a:prstGeom prst="rect">
              <a:avLst/>
            </a:prstGeom>
          </p:spPr>
        </p:pic>
        <p:sp>
          <p:nvSpPr>
            <p:cNvPr id="9" name="文本框 8"/>
            <p:cNvSpPr txBox="1"/>
            <p:nvPr/>
          </p:nvSpPr>
          <p:spPr>
            <a:xfrm>
              <a:off x="3807" y="2696"/>
              <a:ext cx="1046" cy="1016"/>
            </a:xfrm>
            <a:prstGeom prst="rect">
              <a:avLst/>
            </a:prstGeom>
            <a:noFill/>
          </p:spPr>
          <p:txBody>
            <a:bodyPr wrap="none" rtlCol="0">
              <a:spAutoFit/>
            </a:bodyPr>
            <a:lstStyle/>
            <a:p>
              <a:r>
                <a:rPr lang="en-US" altLang="zh-CN" sz="3600" dirty="0">
                  <a:solidFill>
                    <a:schemeClr val="bg1"/>
                  </a:solidFill>
                </a:rPr>
                <a:t>02</a:t>
              </a:r>
              <a:endParaRPr lang="zh-CN" altLang="en-US" sz="3600" dirty="0">
                <a:solidFill>
                  <a:schemeClr val="bg1"/>
                </a:solidFill>
              </a:endParaRPr>
            </a:p>
          </p:txBody>
        </p:sp>
      </p:grpSp>
      <p:pic>
        <p:nvPicPr>
          <p:cNvPr id="14" name="图片 13" descr="485f0788f5c8a64f818ad24b10bd3c8"/>
          <p:cNvPicPr>
            <a:picLocks noChangeAspect="1"/>
          </p:cNvPicPr>
          <p:nvPr/>
        </p:nvPicPr>
        <p:blipFill>
          <a:blip r:embed="rId2">
            <a:clrChange>
              <a:clrFrom>
                <a:srgbClr val="FEFEFE"/>
              </a:clrFrom>
              <a:clrTo>
                <a:srgbClr val="FEFEFE">
                  <a:alpha val="0"/>
                </a:srgbClr>
              </a:clrTo>
            </a:clrChange>
          </a:blip>
          <a:srcRect t="2669" b="6406"/>
          <a:stretch>
            <a:fillRect/>
          </a:stretch>
        </p:blipFill>
        <p:spPr>
          <a:xfrm>
            <a:off x="4571365" y="1597660"/>
            <a:ext cx="6955790" cy="4638675"/>
          </a:xfrm>
          <a:prstGeom prst="rect">
            <a:avLst/>
          </a:prstGeom>
        </p:spPr>
      </p:pic>
      <p:sp>
        <p:nvSpPr>
          <p:cNvPr id="15" name="文本框 14"/>
          <p:cNvSpPr txBox="1"/>
          <p:nvPr/>
        </p:nvSpPr>
        <p:spPr>
          <a:xfrm>
            <a:off x="675640" y="705689"/>
            <a:ext cx="11282045" cy="646331"/>
          </a:xfrm>
          <a:prstGeom prst="rect">
            <a:avLst/>
          </a:prstGeom>
          <a:noFill/>
        </p:spPr>
        <p:txBody>
          <a:bodyPr wrap="square" rtlCol="0" anchor="t">
            <a:spAutoFit/>
          </a:bodyPr>
          <a:lstStyle/>
          <a:p>
            <a:r>
              <a:rPr lang="en-US" altLang="zh-CN" dirty="0">
                <a:latin typeface="Calibri Light" panose="020F0302020204030204" pitchFamily="34" charset="0"/>
                <a:cs typeface="Calibri Light" panose="020F0302020204030204" pitchFamily="34" charset="0"/>
              </a:rPr>
              <a:t>        </a:t>
            </a:r>
            <a:r>
              <a:rPr lang="zh-CN" altLang="en-US" dirty="0">
                <a:latin typeface="Calibri Light" panose="020F0302020204030204" pitchFamily="34" charset="0"/>
                <a:cs typeface="Calibri Light" panose="020F0302020204030204" pitchFamily="34" charset="0"/>
              </a:rPr>
              <a:t>However, the most practical work actually lies in the efforts of the grass-roots level. Many advocates of the </a:t>
            </a:r>
            <a:r>
              <a:rPr lang="zh-CN" altLang="en-US" b="1" dirty="0">
                <a:solidFill>
                  <a:srgbClr val="3A3A3A"/>
                </a:solidFill>
                <a:highlight>
                  <a:srgbClr val="FFC001"/>
                </a:highlight>
                <a:latin typeface="Calibri Light" panose="020F0302020204030204" pitchFamily="34" charset="0"/>
                <a:cs typeface="Calibri Light" panose="020F0302020204030204" pitchFamily="34" charset="0"/>
              </a:rPr>
              <a:t>community responsibility planner system </a:t>
            </a:r>
            <a:r>
              <a:rPr lang="zh-CN" altLang="en-US" dirty="0">
                <a:latin typeface="Calibri Light" panose="020F0302020204030204" pitchFamily="34" charset="0"/>
                <a:cs typeface="Calibri Light" panose="020F0302020204030204" pitchFamily="34" charset="0"/>
              </a:rPr>
              <a:t>can play a greater role.</a:t>
            </a:r>
            <a:endParaRPr lang="zh-CN" altLang="en-US" dirty="0">
              <a:latin typeface="Calibri Light" panose="020F0302020204030204" pitchFamily="34" charset="0"/>
              <a:cs typeface="Calibri Light" panose="020F0302020204030204" pitchFamily="34" charset="0"/>
            </a:endParaRPr>
          </a:p>
        </p:txBody>
      </p:sp>
      <p:sp>
        <p:nvSpPr>
          <p:cNvPr id="16" name="文本框 15"/>
          <p:cNvSpPr txBox="1"/>
          <p:nvPr/>
        </p:nvSpPr>
        <p:spPr>
          <a:xfrm>
            <a:off x="4400550" y="6236335"/>
            <a:ext cx="7298055" cy="645160"/>
          </a:xfrm>
          <a:prstGeom prst="rect">
            <a:avLst/>
          </a:prstGeom>
          <a:noFill/>
        </p:spPr>
        <p:txBody>
          <a:bodyPr wrap="square" rtlCol="0" anchor="t">
            <a:spAutoFit/>
          </a:bodyPr>
          <a:lstStyle/>
          <a:p>
            <a:r>
              <a:rPr lang="en-US" altLang="zh-CN" sz="1200">
                <a:sym typeface="+mn-ea"/>
              </a:rPr>
              <a:t>Image:</a:t>
            </a:r>
            <a:r>
              <a:rPr lang="zh-CN" altLang="en-US" sz="1200">
                <a:sym typeface="+mn-ea"/>
              </a:rPr>
              <a:t> </a:t>
            </a:r>
            <a:r>
              <a:rPr lang="zh-CN" altLang="en-US" sz="1200">
                <a:latin typeface="Calibri Light" panose="020F0302020204030204" pitchFamily="34" charset="0"/>
                <a:cs typeface="Calibri Light" panose="020F0302020204030204" pitchFamily="34" charset="0"/>
              </a:rPr>
              <a:t>Residential space prevention and control system</a:t>
            </a:r>
            <a:r>
              <a:rPr lang="en-US" altLang="zh-CN" sz="1200">
                <a:latin typeface="Calibri Light" panose="020F0302020204030204" pitchFamily="34" charset="0"/>
                <a:cs typeface="Calibri Light" panose="020F0302020204030204" pitchFamily="34" charset="0"/>
              </a:rPr>
              <a:t> ; Source: 丁楠.基于疫情防控视角的韧性城市规划对策[J].</a:t>
            </a:r>
            <a:r>
              <a:rPr lang="en-US" altLang="zh-CN" sz="1200">
                <a:sym typeface="+mn-ea"/>
              </a:rPr>
              <a:t>面向高质量发展的空间治理——2020中国城市规划年会论文集（01城市安全与防灾规划）:443-451</a:t>
            </a:r>
            <a:endParaRPr lang="en-US" altLang="zh-CN" sz="1200"/>
          </a:p>
          <a:p>
            <a:endParaRPr lang="en-US" altLang="zh-CN" sz="1200">
              <a:latin typeface="Calibri Light" panose="020F0302020204030204" pitchFamily="34" charset="0"/>
              <a:cs typeface="Calibri Light" panose="020F0302020204030204" pitchFamily="34" charset="0"/>
            </a:endParaRPr>
          </a:p>
        </p:txBody>
      </p:sp>
      <p:grpSp>
        <p:nvGrpSpPr>
          <p:cNvPr id="17" name="组合 16"/>
          <p:cNvGrpSpPr/>
          <p:nvPr/>
        </p:nvGrpSpPr>
        <p:grpSpPr>
          <a:xfrm>
            <a:off x="0" y="137965"/>
            <a:ext cx="10528300" cy="461789"/>
            <a:chOff x="0" y="137965"/>
            <a:chExt cx="10528300" cy="461789"/>
          </a:xfrm>
        </p:grpSpPr>
        <p:sp>
          <p:nvSpPr>
            <p:cNvPr id="19" name="文本框 18"/>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0"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1" name="文本框 20"/>
          <p:cNvSpPr txBox="1"/>
          <p:nvPr/>
        </p:nvSpPr>
        <p:spPr>
          <a:xfrm>
            <a:off x="9515179" y="199380"/>
            <a:ext cx="1183089" cy="400110"/>
          </a:xfrm>
          <a:prstGeom prst="rect">
            <a:avLst/>
          </a:prstGeom>
          <a:noFill/>
        </p:spPr>
        <p:txBody>
          <a:bodyPr wrap="square" rtlCol="0">
            <a:spAutoFit/>
          </a:bodyPr>
          <a:lstStyle/>
          <a:p>
            <a:r>
              <a:rPr lang="en-US" altLang="zh-CN" sz="2000" dirty="0">
                <a:solidFill>
                  <a:schemeClr val="bg1"/>
                </a:solidFill>
                <a:highlight>
                  <a:srgbClr val="FFC001"/>
                </a:highlight>
                <a:latin typeface="Calibri Light" panose="020F0302020204030204" pitchFamily="34" charset="0"/>
              </a:rPr>
              <a:t>Measures</a:t>
            </a:r>
            <a:endParaRPr lang="en-US" altLang="zh-CN" sz="2000"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1.2 Research status  </a:t>
              </a:r>
              <a:r>
                <a:rPr lang="zh-CN" altLang="en-US" dirty="0">
                  <a:solidFill>
                    <a:srgbClr val="3A3A3A"/>
                  </a:solidFill>
                  <a:latin typeface="微软雅黑" panose="020B0503020204020204" pitchFamily="34" charset="-122"/>
                  <a:ea typeface="微软雅黑" panose="020B0503020204020204" pitchFamily="34" charset="-122"/>
                </a:rPr>
                <a:t>研究现状</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11" name="图片 10"/>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760" y="1245821"/>
            <a:ext cx="7462400" cy="5474090"/>
          </a:xfrm>
          <a:prstGeom prst="rect">
            <a:avLst/>
          </a:prstGeom>
        </p:spPr>
      </p:pic>
      <p:sp>
        <p:nvSpPr>
          <p:cNvPr id="17" name="文本框 16"/>
          <p:cNvSpPr txBox="1"/>
          <p:nvPr/>
        </p:nvSpPr>
        <p:spPr>
          <a:xfrm>
            <a:off x="429260" y="599490"/>
            <a:ext cx="8981440" cy="646331"/>
          </a:xfrm>
          <a:prstGeom prst="rect">
            <a:avLst/>
          </a:prstGeom>
          <a:noFill/>
        </p:spPr>
        <p:txBody>
          <a:bodyPr wrap="square">
            <a:spAutoFit/>
          </a:bodyPr>
          <a:lstStyle/>
          <a:p>
            <a:r>
              <a:rPr lang="zh-CN" altLang="en-US" sz="2000" dirty="0">
                <a:latin typeface="Calibri" panose="020F0502020204030204" pitchFamily="34" charset="0"/>
                <a:cs typeface="Calibri" panose="020F0502020204030204" pitchFamily="34" charset="0"/>
              </a:rPr>
              <a:t>Current situation of public opinion analysis on the epidemic situation in China</a:t>
            </a:r>
            <a:r>
              <a:rPr lang="en-US" altLang="zh-CN" sz="2000" dirty="0">
                <a:latin typeface="Calibri" panose="020F0502020204030204" pitchFamily="34" charset="0"/>
                <a:cs typeface="Calibri" panose="020F0502020204030204" pitchFamily="34" charset="0"/>
              </a:rPr>
              <a:t>:</a:t>
            </a:r>
            <a:endParaRPr lang="en-US" altLang="zh-CN" sz="2000" dirty="0">
              <a:latin typeface="Calibri" panose="020F0502020204030204" pitchFamily="34" charset="0"/>
              <a:cs typeface="Calibri" panose="020F0502020204030204" pitchFamily="34" charset="0"/>
            </a:endParaRPr>
          </a:p>
          <a:p>
            <a:r>
              <a:rPr lang="zh-CN" altLang="en-US" sz="1600" dirty="0">
                <a:latin typeface="微软雅黑 Light" panose="020B0502040204020203" pitchFamily="34" charset="-122"/>
                <a:ea typeface="微软雅黑 Light" panose="020B0502040204020203" pitchFamily="34" charset="-122"/>
                <a:cs typeface="Calibri" panose="020F0502020204030204" pitchFamily="34" charset="0"/>
              </a:rPr>
              <a:t>我国关于疫情相关舆情分析的研究现状：</a:t>
            </a:r>
            <a:endParaRPr lang="zh-CN" altLang="en-US" sz="1600" dirty="0">
              <a:latin typeface="微软雅黑 Light" panose="020B0502040204020203" pitchFamily="34" charset="-122"/>
              <a:ea typeface="微软雅黑 Light" panose="020B0502040204020203" pitchFamily="34" charset="-122"/>
              <a:cs typeface="Calibri" panose="020F0502020204030204" pitchFamily="34" charset="0"/>
            </a:endParaRPr>
          </a:p>
        </p:txBody>
      </p:sp>
      <p:sp>
        <p:nvSpPr>
          <p:cNvPr id="20" name="文本框 19"/>
          <p:cNvSpPr txBox="1"/>
          <p:nvPr/>
        </p:nvSpPr>
        <p:spPr>
          <a:xfrm>
            <a:off x="7701160" y="2205038"/>
            <a:ext cx="4300340"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104 articles on CNKI (all Chinese)</a:t>
            </a:r>
            <a:endParaRPr lang="en-US" altLang="zh-CN"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altLang="zh-CN" b="1" dirty="0">
                <a:highlight>
                  <a:srgbClr val="FFC001"/>
                </a:highlight>
                <a:latin typeface="Calibri Light" panose="020F0302020204030204" pitchFamily="34" charset="0"/>
                <a:cs typeface="Calibri Light" panose="020F0302020204030204" pitchFamily="34" charset="0"/>
              </a:rPr>
              <a:t>Two categories</a:t>
            </a:r>
            <a:r>
              <a:rPr lang="en-US" altLang="zh-CN" dirty="0">
                <a:latin typeface="Calibri Light" panose="020F0302020204030204" pitchFamily="34" charset="0"/>
                <a:cs typeface="Calibri Light" panose="020F0302020204030204" pitchFamily="34" charset="0"/>
              </a:rPr>
              <a:t>:</a:t>
            </a:r>
            <a:endParaRPr lang="en-US" altLang="zh-CN"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Research on the </a:t>
            </a:r>
            <a:r>
              <a:rPr lang="en-US" altLang="zh-CN" b="1" dirty="0">
                <a:latin typeface="Calibri Light" panose="020F0302020204030204" pitchFamily="34" charset="0"/>
                <a:cs typeface="Calibri Light" panose="020F0302020204030204" pitchFamily="34" charset="0"/>
              </a:rPr>
              <a:t>social impact </a:t>
            </a:r>
            <a:r>
              <a:rPr lang="en-US" altLang="zh-CN" dirty="0">
                <a:latin typeface="Calibri Light" panose="020F0302020204030204" pitchFamily="34" charset="0"/>
                <a:cs typeface="Calibri Light" panose="020F0302020204030204" pitchFamily="34" charset="0"/>
              </a:rPr>
              <a:t>of public opinion</a:t>
            </a:r>
            <a:endParaRPr lang="en-US" altLang="zh-CN"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Text research </a:t>
            </a:r>
            <a:r>
              <a:rPr lang="en-US" altLang="zh-CN" b="1" dirty="0">
                <a:latin typeface="Calibri Light" panose="020F0302020204030204" pitchFamily="34" charset="0"/>
                <a:cs typeface="Calibri Light" panose="020F0302020204030204" pitchFamily="34" charset="0"/>
              </a:rPr>
              <a:t>technology</a:t>
            </a:r>
            <a:endParaRPr lang="zh-CN" altLang="en-US" b="1" dirty="0">
              <a:latin typeface="Calibri Light" panose="020F0302020204030204" pitchFamily="34" charset="0"/>
              <a:cs typeface="Calibri Light" panose="020F0302020204030204" pitchFamily="34" charset="0"/>
            </a:endParaRPr>
          </a:p>
        </p:txBody>
      </p:sp>
      <p:sp>
        <p:nvSpPr>
          <p:cNvPr id="21" name="文本框 20"/>
          <p:cNvSpPr txBox="1"/>
          <p:nvPr/>
        </p:nvSpPr>
        <p:spPr>
          <a:xfrm>
            <a:off x="7701160" y="4048492"/>
            <a:ext cx="4300340" cy="95410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中国知网共收录</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104 </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篇研究文献（皆为中文）</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两种类型</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舆情的社会影响研究</a:t>
            </a:r>
            <a:endParaRPr lang="en-US" altLang="zh-CN" sz="1400" dirty="0">
              <a:solidFill>
                <a:schemeClr val="bg1">
                  <a:lumMod val="65000"/>
                </a:schemeClr>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文本研究技术</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9766916" y="135651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sp>
        <p:nvSpPr>
          <p:cNvPr id="2" name="文本框 1"/>
          <p:cNvSpPr txBox="1"/>
          <p:nvPr/>
        </p:nvSpPr>
        <p:spPr>
          <a:xfrm>
            <a:off x="586740" y="5749153"/>
            <a:ext cx="10901045" cy="923330"/>
          </a:xfrm>
          <a:prstGeom prst="rect">
            <a:avLst/>
          </a:prstGeom>
          <a:noFill/>
        </p:spPr>
        <p:txBody>
          <a:bodyPr wrap="square" rtlCol="0" anchor="t">
            <a:spAutoFit/>
          </a:bodyPr>
          <a:lstStyle/>
          <a:p>
            <a:r>
              <a:rPr lang="en-US" dirty="0">
                <a:latin typeface="Calibri Light" panose="020F0302020204030204" pitchFamily="34" charset="0"/>
                <a:cs typeface="Calibri Light" panose="020F0302020204030204" pitchFamily="34" charset="0"/>
              </a:rPr>
              <a:t>        For example, r</a:t>
            </a:r>
            <a:r>
              <a:rPr dirty="0">
                <a:latin typeface="Calibri Light" panose="020F0302020204030204" pitchFamily="34" charset="0"/>
                <a:cs typeface="Calibri Light" panose="020F0302020204030204" pitchFamily="34" charset="0"/>
              </a:rPr>
              <a:t>ail transit is the most fixed mode of transportation in the city</a:t>
            </a:r>
            <a:r>
              <a:rPr lang="en-US" dirty="0">
                <a:latin typeface="Calibri Light" panose="020F0302020204030204" pitchFamily="34" charset="0"/>
                <a:cs typeface="Calibri Light" panose="020F0302020204030204" pitchFamily="34" charset="0"/>
              </a:rPr>
              <a:t> (</a:t>
            </a:r>
            <a:r>
              <a:rPr dirty="0">
                <a:latin typeface="Calibri Light" panose="020F0302020204030204" pitchFamily="34" charset="0"/>
                <a:cs typeface="Calibri Light" panose="020F0302020204030204" pitchFamily="34" charset="0"/>
              </a:rPr>
              <a:t>its lines are often fixed.</a:t>
            </a:r>
            <a:r>
              <a:rPr lang="en-US" dirty="0">
                <a:latin typeface="Calibri Light" panose="020F0302020204030204" pitchFamily="34" charset="0"/>
                <a:cs typeface="Calibri Light" panose="020F0302020204030204" pitchFamily="34" charset="0"/>
              </a:rPr>
              <a:t>)</a:t>
            </a:r>
            <a:r>
              <a:rPr dirty="0">
                <a:latin typeface="Calibri Light" panose="020F0302020204030204" pitchFamily="34" charset="0"/>
                <a:cs typeface="Calibri Light" panose="020F0302020204030204" pitchFamily="34" charset="0"/>
              </a:rPr>
              <a:t> The lines with wide coverage can be selected as </a:t>
            </a:r>
            <a:r>
              <a:rPr b="1" dirty="0">
                <a:solidFill>
                  <a:srgbClr val="3A3A3A"/>
                </a:solidFill>
                <a:highlight>
                  <a:srgbClr val="FFC001"/>
                </a:highlight>
                <a:latin typeface="Calibri Light" panose="020F0302020204030204" pitchFamily="34" charset="0"/>
                <a:cs typeface="Calibri Light" panose="020F0302020204030204" pitchFamily="34" charset="0"/>
              </a:rPr>
              <a:t>the emergency logistics carrier</a:t>
            </a:r>
            <a:r>
              <a:rPr dirty="0">
                <a:latin typeface="Calibri Light" panose="020F0302020204030204" pitchFamily="34" charset="0"/>
                <a:cs typeface="Calibri Light" panose="020F0302020204030204" pitchFamily="34" charset="0"/>
              </a:rPr>
              <a:t>. The original transfer station can be used as a logistics hub, and it is possible to transform it into </a:t>
            </a:r>
            <a:r>
              <a:rPr b="1" dirty="0">
                <a:solidFill>
                  <a:srgbClr val="3A3A3A"/>
                </a:solidFill>
                <a:highlight>
                  <a:srgbClr val="FFC001"/>
                </a:highlight>
                <a:latin typeface="Calibri Light" panose="020F0302020204030204" pitchFamily="34" charset="0"/>
                <a:cs typeface="Calibri Light" panose="020F0302020204030204" pitchFamily="34" charset="0"/>
              </a:rPr>
              <a:t>a virus elimination station</a:t>
            </a:r>
            <a:r>
              <a:rPr dirty="0">
                <a:solidFill>
                  <a:srgbClr val="3A3A3A"/>
                </a:solidFill>
                <a:latin typeface="Calibri Light" panose="020F0302020204030204" pitchFamily="34" charset="0"/>
                <a:cs typeface="Calibri Light" panose="020F0302020204030204" pitchFamily="34" charset="0"/>
              </a:rPr>
              <a:t>.</a:t>
            </a:r>
            <a:endParaRPr dirty="0">
              <a:solidFill>
                <a:srgbClr val="3A3A3A"/>
              </a:solidFill>
              <a:latin typeface="Calibri Light" panose="020F0302020204030204" pitchFamily="34" charset="0"/>
              <a:cs typeface="Calibri Light" panose="020F0302020204030204" pitchFamily="34" charset="0"/>
            </a:endParaRPr>
          </a:p>
        </p:txBody>
      </p:sp>
      <p:grpSp>
        <p:nvGrpSpPr>
          <p:cNvPr id="6" name="组合 5"/>
          <p:cNvGrpSpPr/>
          <p:nvPr/>
        </p:nvGrpSpPr>
        <p:grpSpPr>
          <a:xfrm>
            <a:off x="8041640" y="1126977"/>
            <a:ext cx="5712628" cy="4394372"/>
            <a:chOff x="6019" y="2649"/>
            <a:chExt cx="8996" cy="6920"/>
          </a:xfrm>
        </p:grpSpPr>
        <p:sp>
          <p:nvSpPr>
            <p:cNvPr id="39" name="任意多边形 38"/>
            <p:cNvSpPr/>
            <p:nvPr/>
          </p:nvSpPr>
          <p:spPr>
            <a:xfrm>
              <a:off x="7452" y="3205"/>
              <a:ext cx="3995" cy="636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39"/>
            <p:cNvSpPr/>
            <p:nvPr/>
          </p:nvSpPr>
          <p:spPr>
            <a:xfrm>
              <a:off x="8381"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1" name="图片 40"/>
            <p:cNvPicPr>
              <a:picLocks noChangeAspect="1"/>
            </p:cNvPicPr>
            <p:nvPr/>
          </p:nvPicPr>
          <p:blipFill rotWithShape="1">
            <a:blip r:embed="rId1"/>
            <a:srcRect l="55555" t="27613" r="36774" b="25299"/>
            <a:stretch>
              <a:fillRect/>
            </a:stretch>
          </p:blipFill>
          <p:spPr>
            <a:xfrm rot="18808215" flipV="1">
              <a:off x="10320" y="-1536"/>
              <a:ext cx="395" cy="8996"/>
            </a:xfrm>
            <a:prstGeom prst="rect">
              <a:avLst/>
            </a:prstGeom>
          </p:spPr>
        </p:pic>
        <p:sp>
          <p:nvSpPr>
            <p:cNvPr id="12" name="文本框 11"/>
            <p:cNvSpPr txBox="1"/>
            <p:nvPr/>
          </p:nvSpPr>
          <p:spPr>
            <a:xfrm>
              <a:off x="7487" y="6503"/>
              <a:ext cx="3851" cy="2274"/>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Autonomous switching</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Emergency plans</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Emergency industrial layout</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endParaRPr lang="en-US" altLang="zh-CN" sz="1600" dirty="0">
                <a:solidFill>
                  <a:schemeClr val="bg1"/>
                </a:solidFill>
                <a:latin typeface="Calibri Light" panose="020F0302020204030204" pitchFamily="34" charset="0"/>
              </a:endParaRPr>
            </a:p>
          </p:txBody>
        </p:sp>
        <p:sp>
          <p:nvSpPr>
            <p:cNvPr id="3" name="文本框 2"/>
            <p:cNvSpPr txBox="1"/>
            <p:nvPr/>
          </p:nvSpPr>
          <p:spPr>
            <a:xfrm>
              <a:off x="7487" y="4387"/>
              <a:ext cx="3851" cy="1888"/>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rPr>
                <a:t>Emergency management mechanism</a:t>
              </a:r>
              <a:endParaRPr lang="en-US" altLang="zh-CN" sz="2400" dirty="0">
                <a:solidFill>
                  <a:schemeClr val="bg1"/>
                </a:solidFill>
                <a:latin typeface="Calibri Light" panose="020F0302020204030204" pitchFamily="34" charset="0"/>
              </a:endParaRPr>
            </a:p>
          </p:txBody>
        </p:sp>
        <p:sp>
          <p:nvSpPr>
            <p:cNvPr id="46" name="文本框 45"/>
            <p:cNvSpPr txBox="1"/>
            <p:nvPr/>
          </p:nvSpPr>
          <p:spPr>
            <a:xfrm>
              <a:off x="8916" y="2696"/>
              <a:ext cx="1046" cy="1016"/>
            </a:xfrm>
            <a:prstGeom prst="rect">
              <a:avLst/>
            </a:prstGeom>
            <a:noFill/>
          </p:spPr>
          <p:txBody>
            <a:bodyPr wrap="none" rtlCol="0">
              <a:spAutoFit/>
            </a:bodyPr>
            <a:lstStyle/>
            <a:p>
              <a:r>
                <a:rPr lang="en-US" altLang="zh-CN" sz="3600" dirty="0">
                  <a:solidFill>
                    <a:schemeClr val="bg1"/>
                  </a:solidFill>
                </a:rPr>
                <a:t>03</a:t>
              </a:r>
              <a:endParaRPr lang="zh-CN" altLang="en-US" sz="3600" dirty="0">
                <a:solidFill>
                  <a:schemeClr val="bg1"/>
                </a:solidFill>
              </a:endParaRPr>
            </a:p>
          </p:txBody>
        </p:sp>
      </p:grpSp>
      <p:pic>
        <p:nvPicPr>
          <p:cNvPr id="14" name="图片 13"/>
          <p:cNvPicPr>
            <a:picLocks noChangeAspect="1"/>
          </p:cNvPicPr>
          <p:nvPr/>
        </p:nvPicPr>
        <p:blipFill>
          <a:blip r:embed="rId2"/>
          <a:srcRect t="4883" b="3906"/>
          <a:stretch>
            <a:fillRect/>
          </a:stretch>
        </p:blipFill>
        <p:spPr>
          <a:xfrm>
            <a:off x="586740" y="810895"/>
            <a:ext cx="4876800" cy="4448175"/>
          </a:xfrm>
          <a:prstGeom prst="rect">
            <a:avLst/>
          </a:prstGeom>
        </p:spPr>
      </p:pic>
      <p:pic>
        <p:nvPicPr>
          <p:cNvPr id="15" name="图片 14"/>
          <p:cNvPicPr>
            <a:picLocks noChangeAspect="1"/>
          </p:cNvPicPr>
          <p:nvPr/>
        </p:nvPicPr>
        <p:blipFill>
          <a:blip r:embed="rId3"/>
          <a:srcRect l="812"/>
          <a:stretch>
            <a:fillRect/>
          </a:stretch>
        </p:blipFill>
        <p:spPr>
          <a:xfrm>
            <a:off x="5492750" y="810895"/>
            <a:ext cx="3408045" cy="1954530"/>
          </a:xfrm>
          <a:prstGeom prst="rect">
            <a:avLst/>
          </a:prstGeom>
        </p:spPr>
      </p:pic>
      <p:pic>
        <p:nvPicPr>
          <p:cNvPr id="104" name="图片 103"/>
          <p:cNvPicPr/>
          <p:nvPr/>
        </p:nvPicPr>
        <p:blipFill>
          <a:blip r:embed="rId4"/>
          <a:stretch>
            <a:fillRect/>
          </a:stretch>
        </p:blipFill>
        <p:spPr>
          <a:xfrm>
            <a:off x="5606415" y="3338195"/>
            <a:ext cx="3132455" cy="1915795"/>
          </a:xfrm>
          <a:prstGeom prst="rect">
            <a:avLst/>
          </a:prstGeom>
          <a:noFill/>
          <a:ln w="9525">
            <a:noFill/>
          </a:ln>
        </p:spPr>
      </p:pic>
      <p:sp>
        <p:nvSpPr>
          <p:cNvPr id="16" name="文本框 15"/>
          <p:cNvSpPr txBox="1"/>
          <p:nvPr/>
        </p:nvSpPr>
        <p:spPr>
          <a:xfrm>
            <a:off x="5492750" y="2765425"/>
            <a:ext cx="3245485" cy="460375"/>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Plan of Century Avenue Subway Station</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rPr>
              <a:t>Source : http://news.66wz.com/</a:t>
            </a:r>
            <a:endParaRPr lang="en-US" altLang="zh-CN" sz="1200">
              <a:latin typeface="Calibri Light" panose="020F0302020204030204" pitchFamily="34" charset="0"/>
              <a:cs typeface="Calibri Light" panose="020F0302020204030204" pitchFamily="34" charset="0"/>
            </a:endParaRPr>
          </a:p>
        </p:txBody>
      </p:sp>
      <p:sp>
        <p:nvSpPr>
          <p:cNvPr id="17" name="文本框 16"/>
          <p:cNvSpPr txBox="1"/>
          <p:nvPr/>
        </p:nvSpPr>
        <p:spPr>
          <a:xfrm>
            <a:off x="5610225" y="5253990"/>
            <a:ext cx="3245485" cy="460375"/>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Residential streamline design</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rPr>
              <a:t>Source : https://bbs.zhulong.com/</a:t>
            </a:r>
            <a:endParaRPr lang="en-US" altLang="zh-CN" sz="1200">
              <a:latin typeface="Calibri Light" panose="020F0302020204030204" pitchFamily="34" charset="0"/>
              <a:cs typeface="Calibri Light" panose="020F0302020204030204" pitchFamily="34" charset="0"/>
            </a:endParaRPr>
          </a:p>
        </p:txBody>
      </p:sp>
      <p:sp>
        <p:nvSpPr>
          <p:cNvPr id="19" name="文本框 18"/>
          <p:cNvSpPr txBox="1"/>
          <p:nvPr/>
        </p:nvSpPr>
        <p:spPr>
          <a:xfrm>
            <a:off x="586740" y="5253990"/>
            <a:ext cx="4902200" cy="460375"/>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Shanghai rail transit route map</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rPr>
              <a:t>Source : https://item.jd.com/</a:t>
            </a:r>
            <a:endParaRPr lang="en-US" altLang="zh-CN" sz="1200">
              <a:latin typeface="Calibri Light" panose="020F0302020204030204" pitchFamily="34" charset="0"/>
              <a:cs typeface="Calibri Light" panose="020F0302020204030204" pitchFamily="34" charset="0"/>
            </a:endParaRPr>
          </a:p>
        </p:txBody>
      </p:sp>
      <p:grpSp>
        <p:nvGrpSpPr>
          <p:cNvPr id="20" name="组合 19"/>
          <p:cNvGrpSpPr/>
          <p:nvPr/>
        </p:nvGrpSpPr>
        <p:grpSpPr>
          <a:xfrm>
            <a:off x="0" y="137965"/>
            <a:ext cx="10528300" cy="461789"/>
            <a:chOff x="0" y="137965"/>
            <a:chExt cx="10528300" cy="461789"/>
          </a:xfrm>
        </p:grpSpPr>
        <p:sp>
          <p:nvSpPr>
            <p:cNvPr id="21" name="文本框 20"/>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2"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3" name="文本框 22"/>
          <p:cNvSpPr txBox="1"/>
          <p:nvPr/>
        </p:nvSpPr>
        <p:spPr>
          <a:xfrm>
            <a:off x="9515179" y="199380"/>
            <a:ext cx="1183089" cy="400110"/>
          </a:xfrm>
          <a:prstGeom prst="rect">
            <a:avLst/>
          </a:prstGeom>
          <a:noFill/>
        </p:spPr>
        <p:txBody>
          <a:bodyPr wrap="square" rtlCol="0">
            <a:spAutoFit/>
          </a:bodyPr>
          <a:lstStyle/>
          <a:p>
            <a:r>
              <a:rPr lang="en-US" altLang="zh-CN" sz="2000" dirty="0">
                <a:solidFill>
                  <a:schemeClr val="bg1"/>
                </a:solidFill>
                <a:highlight>
                  <a:srgbClr val="FFC001"/>
                </a:highlight>
                <a:latin typeface="Calibri Light" panose="020F0302020204030204" pitchFamily="34" charset="0"/>
              </a:rPr>
              <a:t>Measures</a:t>
            </a:r>
            <a:endParaRPr lang="en-US" altLang="zh-CN" sz="2000"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clrChange>
              <a:clrFrom>
                <a:srgbClr val="FFFFFF"/>
              </a:clrFrom>
              <a:clrTo>
                <a:srgbClr val="FFFFFF">
                  <a:alpha val="0"/>
                </a:srgbClr>
              </a:clrTo>
            </a:clrChange>
          </a:blip>
          <a:srcRect l="40781"/>
          <a:stretch>
            <a:fillRect/>
          </a:stretch>
        </p:blipFill>
        <p:spPr>
          <a:xfrm>
            <a:off x="4107815" y="599490"/>
            <a:ext cx="7219950" cy="4945380"/>
          </a:xfrm>
          <a:prstGeom prst="rect">
            <a:avLst/>
          </a:prstGeom>
        </p:spPr>
      </p:pic>
      <p:sp>
        <p:nvSpPr>
          <p:cNvPr id="45" name="文本框 44"/>
          <p:cNvSpPr txBox="1"/>
          <p:nvPr/>
        </p:nvSpPr>
        <p:spPr>
          <a:xfrm>
            <a:off x="9792316" y="126512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sp>
        <p:nvSpPr>
          <p:cNvPr id="2" name="文本框 1"/>
          <p:cNvSpPr txBox="1"/>
          <p:nvPr/>
        </p:nvSpPr>
        <p:spPr>
          <a:xfrm>
            <a:off x="612140" y="5596305"/>
            <a:ext cx="10901045" cy="923330"/>
          </a:xfrm>
          <a:prstGeom prst="rect">
            <a:avLst/>
          </a:prstGeom>
          <a:noFill/>
        </p:spPr>
        <p:txBody>
          <a:bodyPr wrap="square" rtlCol="0" anchor="t">
            <a:spAutoFit/>
          </a:bodyPr>
          <a:lstStyle/>
          <a:p>
            <a:r>
              <a:rPr lang="en-US" dirty="0">
                <a:latin typeface="Calibri Light" panose="020F0302020204030204" pitchFamily="34" charset="0"/>
                <a:cs typeface="Calibri Light" panose="020F0302020204030204" pitchFamily="34" charset="0"/>
              </a:rPr>
              <a:t>        </a:t>
            </a:r>
            <a:r>
              <a:rPr dirty="0">
                <a:latin typeface="Calibri Light" panose="020F0302020204030204" pitchFamily="34" charset="0"/>
                <a:cs typeface="Calibri Light" panose="020F0302020204030204" pitchFamily="34" charset="0"/>
              </a:rPr>
              <a:t>The greatest psychological comfort for residents is to </a:t>
            </a:r>
            <a:r>
              <a:rPr b="1" dirty="0">
                <a:solidFill>
                  <a:srgbClr val="3A3A3A"/>
                </a:solidFill>
                <a:highlight>
                  <a:srgbClr val="FFC001"/>
                </a:highlight>
                <a:latin typeface="Calibri Light" panose="020F0302020204030204" pitchFamily="34" charset="0"/>
                <a:cs typeface="Calibri Light" panose="020F0302020204030204" pitchFamily="34" charset="0"/>
              </a:rPr>
              <a:t>let them see the efforts of the executive </a:t>
            </a:r>
            <a:r>
              <a:rPr lang="en-US" b="1" dirty="0">
                <a:solidFill>
                  <a:srgbClr val="3A3A3A"/>
                </a:solidFill>
                <a:highlight>
                  <a:srgbClr val="FFC001"/>
                </a:highlight>
                <a:latin typeface="Calibri Light" panose="020F0302020204030204" pitchFamily="34" charset="0"/>
                <a:cs typeface="Calibri Light" panose="020F0302020204030204" pitchFamily="34" charset="0"/>
              </a:rPr>
              <a:t>institution</a:t>
            </a:r>
            <a:r>
              <a:rPr dirty="0">
                <a:latin typeface="Calibri Light" panose="020F0302020204030204" pitchFamily="34" charset="0"/>
                <a:cs typeface="Calibri Light" panose="020F0302020204030204" pitchFamily="34" charset="0"/>
              </a:rPr>
              <a:t>. This is a process of solving problems, but it should also be a process of publicity and visualization. Only when residents feel the application of high and new technology around them will they feel more secure.</a:t>
            </a:r>
            <a:endParaRPr dirty="0">
              <a:latin typeface="Calibri Light" panose="020F0302020204030204" pitchFamily="34" charset="0"/>
              <a:cs typeface="Calibri Light" panose="020F0302020204030204" pitchFamily="34" charset="0"/>
            </a:endParaRPr>
          </a:p>
        </p:txBody>
      </p:sp>
      <p:grpSp>
        <p:nvGrpSpPr>
          <p:cNvPr id="6" name="组合 5"/>
          <p:cNvGrpSpPr/>
          <p:nvPr/>
        </p:nvGrpSpPr>
        <p:grpSpPr>
          <a:xfrm>
            <a:off x="109855" y="1044477"/>
            <a:ext cx="5712628" cy="4394372"/>
            <a:chOff x="6020" y="2649"/>
            <a:chExt cx="8996" cy="6920"/>
          </a:xfrm>
        </p:grpSpPr>
        <p:sp>
          <p:nvSpPr>
            <p:cNvPr id="39" name="任意多边形 38"/>
            <p:cNvSpPr/>
            <p:nvPr/>
          </p:nvSpPr>
          <p:spPr>
            <a:xfrm>
              <a:off x="7452" y="3205"/>
              <a:ext cx="3995" cy="636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39"/>
            <p:cNvSpPr/>
            <p:nvPr/>
          </p:nvSpPr>
          <p:spPr>
            <a:xfrm>
              <a:off x="8381"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1" name="图片 40"/>
            <p:cNvPicPr>
              <a:picLocks noChangeAspect="1"/>
            </p:cNvPicPr>
            <p:nvPr/>
          </p:nvPicPr>
          <p:blipFill rotWithShape="1">
            <a:blip r:embed="rId2"/>
            <a:srcRect l="55555" t="27613" r="36774" b="25299"/>
            <a:stretch>
              <a:fillRect/>
            </a:stretch>
          </p:blipFill>
          <p:spPr>
            <a:xfrm rot="18808215" flipV="1">
              <a:off x="10320" y="-1536"/>
              <a:ext cx="395" cy="8996"/>
            </a:xfrm>
            <a:prstGeom prst="rect">
              <a:avLst/>
            </a:prstGeom>
          </p:spPr>
        </p:pic>
        <p:sp>
          <p:nvSpPr>
            <p:cNvPr id="3" name="文本框 2"/>
            <p:cNvSpPr txBox="1"/>
            <p:nvPr/>
          </p:nvSpPr>
          <p:spPr>
            <a:xfrm>
              <a:off x="7513" y="4133"/>
              <a:ext cx="3851" cy="2470"/>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rPr>
                <a:t>Intelligent detection and evaluation platform</a:t>
              </a:r>
              <a:endParaRPr lang="en-US" altLang="zh-CN" sz="2400" dirty="0">
                <a:solidFill>
                  <a:schemeClr val="bg1"/>
                </a:solidFill>
                <a:latin typeface="Calibri Light" panose="020F0302020204030204" pitchFamily="34" charset="0"/>
              </a:endParaRPr>
            </a:p>
          </p:txBody>
        </p:sp>
        <p:sp>
          <p:nvSpPr>
            <p:cNvPr id="46" name="文本框 45"/>
            <p:cNvSpPr txBox="1"/>
            <p:nvPr/>
          </p:nvSpPr>
          <p:spPr>
            <a:xfrm>
              <a:off x="8916" y="2696"/>
              <a:ext cx="1046" cy="1016"/>
            </a:xfrm>
            <a:prstGeom prst="rect">
              <a:avLst/>
            </a:prstGeom>
            <a:noFill/>
          </p:spPr>
          <p:txBody>
            <a:bodyPr wrap="none" rtlCol="0">
              <a:spAutoFit/>
            </a:bodyPr>
            <a:lstStyle/>
            <a:p>
              <a:r>
                <a:rPr lang="en-US" altLang="zh-CN" sz="3600" dirty="0">
                  <a:solidFill>
                    <a:schemeClr val="bg1"/>
                  </a:solidFill>
                </a:rPr>
                <a:t>03</a:t>
              </a:r>
              <a:endParaRPr lang="zh-CN" altLang="en-US" sz="3600" dirty="0">
                <a:solidFill>
                  <a:schemeClr val="bg1"/>
                </a:solidFill>
              </a:endParaRPr>
            </a:p>
          </p:txBody>
        </p:sp>
      </p:grpSp>
      <p:sp>
        <p:nvSpPr>
          <p:cNvPr id="17" name="文本框 16"/>
          <p:cNvSpPr txBox="1"/>
          <p:nvPr/>
        </p:nvSpPr>
        <p:spPr>
          <a:xfrm>
            <a:off x="4107815" y="5269280"/>
            <a:ext cx="7112000" cy="275590"/>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Examples of content included in online system</a:t>
            </a:r>
            <a:r>
              <a:rPr lang="en-US" altLang="zh-CN" sz="1200">
                <a:latin typeface="Calibri Light" panose="020F0302020204030204" pitchFamily="34" charset="0"/>
                <a:cs typeface="Calibri Light" panose="020F0302020204030204" pitchFamily="34" charset="0"/>
              </a:rPr>
              <a:t> ; Source : Author drawn</a:t>
            </a:r>
            <a:endParaRPr lang="en-US" altLang="zh-CN" sz="1200">
              <a:latin typeface="Calibri Light" panose="020F0302020204030204" pitchFamily="34" charset="0"/>
              <a:cs typeface="Calibri Light" panose="020F0302020204030204" pitchFamily="34" charset="0"/>
            </a:endParaRPr>
          </a:p>
        </p:txBody>
      </p:sp>
      <p:grpSp>
        <p:nvGrpSpPr>
          <p:cNvPr id="5" name="组合 4"/>
          <p:cNvGrpSpPr/>
          <p:nvPr/>
        </p:nvGrpSpPr>
        <p:grpSpPr>
          <a:xfrm>
            <a:off x="236855" y="1171477"/>
            <a:ext cx="5712628" cy="4197514"/>
            <a:chOff x="6020" y="2649"/>
            <a:chExt cx="8996" cy="6610"/>
          </a:xfrm>
        </p:grpSpPr>
        <p:sp>
          <p:nvSpPr>
            <p:cNvPr id="8" name="任意多边形 7"/>
            <p:cNvSpPr/>
            <p:nvPr/>
          </p:nvSpPr>
          <p:spPr>
            <a:xfrm>
              <a:off x="8381"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 name="图片 8"/>
            <p:cNvPicPr>
              <a:picLocks noChangeAspect="1"/>
            </p:cNvPicPr>
            <p:nvPr/>
          </p:nvPicPr>
          <p:blipFill rotWithShape="1">
            <a:blip r:embed="rId2"/>
            <a:srcRect l="55555" t="27613" r="36774" b="25299"/>
            <a:stretch>
              <a:fillRect/>
            </a:stretch>
          </p:blipFill>
          <p:spPr>
            <a:xfrm rot="18808215" flipV="1">
              <a:off x="10320" y="-1536"/>
              <a:ext cx="395" cy="8996"/>
            </a:xfrm>
            <a:prstGeom prst="rect">
              <a:avLst/>
            </a:prstGeom>
          </p:spPr>
        </p:pic>
        <p:sp>
          <p:nvSpPr>
            <p:cNvPr id="10" name="文本框 9"/>
            <p:cNvSpPr txBox="1"/>
            <p:nvPr/>
          </p:nvSpPr>
          <p:spPr>
            <a:xfrm>
              <a:off x="7324" y="6559"/>
              <a:ext cx="3851" cy="2700"/>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Online system building</a:t>
              </a:r>
              <a:endParaRPr lang="en-US" altLang="zh-CN" sz="1600" dirty="0">
                <a:solidFill>
                  <a:schemeClr val="bg1"/>
                </a:solidFill>
                <a:latin typeface="Calibri Light" panose="020F0302020204030204" pitchFamily="34" charset="0"/>
              </a:endParaRPr>
            </a:p>
            <a:p>
              <a:pPr indent="0" algn="l">
                <a:lnSpc>
                  <a:spcPct val="110000"/>
                </a:lnSpc>
                <a:buFont typeface="Arial" panose="020B0604020202020204" pitchFamily="34" charset="0"/>
                <a:buNone/>
              </a:pPr>
              <a:r>
                <a:rPr lang="en-US" altLang="zh-CN" sz="1600" dirty="0">
                  <a:solidFill>
                    <a:schemeClr val="bg1"/>
                  </a:solidFill>
                  <a:latin typeface="Calibri Light" panose="020F0302020204030204" pitchFamily="34" charset="0"/>
                </a:rPr>
                <a:t>——Realize dynamic resilience </a:t>
              </a:r>
              <a:endParaRPr lang="en-US" altLang="zh-CN" sz="1600" dirty="0">
                <a:solidFill>
                  <a:schemeClr val="bg1"/>
                </a:solidFill>
                <a:latin typeface="Calibri Light" panose="020F0302020204030204" pitchFamily="34" charset="0"/>
              </a:endParaRPr>
            </a:p>
            <a:p>
              <a:pPr indent="0" algn="l">
                <a:lnSpc>
                  <a:spcPct val="110000"/>
                </a:lnSpc>
                <a:buFont typeface="Arial" panose="020B0604020202020204" pitchFamily="34" charset="0"/>
                <a:buNone/>
              </a:pPr>
              <a:r>
                <a:rPr lang="en-US" altLang="zh-CN" sz="1600" dirty="0">
                  <a:solidFill>
                    <a:schemeClr val="bg1"/>
                  </a:solidFill>
                  <a:latin typeface="Calibri Light" panose="020F0302020204030204" pitchFamily="34" charset="0"/>
                </a:rPr>
                <a:t>——track and analyze in real time.</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endParaRPr lang="en-US" altLang="zh-CN" sz="1600" dirty="0">
                <a:solidFill>
                  <a:schemeClr val="bg1"/>
                </a:solidFill>
                <a:latin typeface="Calibri Light" panose="020F0302020204030204" pitchFamily="34" charset="0"/>
              </a:endParaRPr>
            </a:p>
          </p:txBody>
        </p:sp>
        <p:sp>
          <p:nvSpPr>
            <p:cNvPr id="13" name="文本框 12"/>
            <p:cNvSpPr txBox="1"/>
            <p:nvPr/>
          </p:nvSpPr>
          <p:spPr>
            <a:xfrm>
              <a:off x="8916" y="2696"/>
              <a:ext cx="1046" cy="1016"/>
            </a:xfrm>
            <a:prstGeom prst="rect">
              <a:avLst/>
            </a:prstGeom>
            <a:noFill/>
          </p:spPr>
          <p:txBody>
            <a:bodyPr wrap="none" rtlCol="0">
              <a:spAutoFit/>
            </a:bodyPr>
            <a:lstStyle/>
            <a:p>
              <a:r>
                <a:rPr lang="en-US" altLang="zh-CN" sz="3600" dirty="0">
                  <a:solidFill>
                    <a:schemeClr val="bg1"/>
                  </a:solidFill>
                </a:rPr>
                <a:t>04</a:t>
              </a:r>
              <a:endParaRPr lang="zh-CN" altLang="en-US" sz="3600" dirty="0">
                <a:solidFill>
                  <a:schemeClr val="bg1"/>
                </a:solidFill>
              </a:endParaRPr>
            </a:p>
          </p:txBody>
        </p:sp>
      </p:grpSp>
      <p:grpSp>
        <p:nvGrpSpPr>
          <p:cNvPr id="19" name="组合 18"/>
          <p:cNvGrpSpPr/>
          <p:nvPr/>
        </p:nvGrpSpPr>
        <p:grpSpPr>
          <a:xfrm>
            <a:off x="0" y="137965"/>
            <a:ext cx="10528300" cy="461789"/>
            <a:chOff x="0" y="137965"/>
            <a:chExt cx="10528300" cy="461789"/>
          </a:xfrm>
        </p:grpSpPr>
        <p:sp>
          <p:nvSpPr>
            <p:cNvPr id="20" name="文本框 19"/>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1"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2" name="文本框 21"/>
          <p:cNvSpPr txBox="1"/>
          <p:nvPr/>
        </p:nvSpPr>
        <p:spPr>
          <a:xfrm>
            <a:off x="9515179" y="199380"/>
            <a:ext cx="1183089" cy="400110"/>
          </a:xfrm>
          <a:prstGeom prst="rect">
            <a:avLst/>
          </a:prstGeom>
          <a:noFill/>
        </p:spPr>
        <p:txBody>
          <a:bodyPr wrap="square" rtlCol="0">
            <a:spAutoFit/>
          </a:bodyPr>
          <a:lstStyle/>
          <a:p>
            <a:r>
              <a:rPr lang="en-US" altLang="zh-CN" sz="2000" dirty="0">
                <a:solidFill>
                  <a:schemeClr val="bg1"/>
                </a:solidFill>
                <a:highlight>
                  <a:srgbClr val="FFC001"/>
                </a:highlight>
                <a:latin typeface="Calibri Light" panose="020F0302020204030204" pitchFamily="34" charset="0"/>
              </a:rPr>
              <a:t>Measures</a:t>
            </a:r>
            <a:endParaRPr lang="en-US" altLang="zh-CN" sz="2000"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9766916" y="1674015"/>
            <a:ext cx="671979" cy="646331"/>
          </a:xfrm>
          <a:prstGeom prst="rect">
            <a:avLst/>
          </a:prstGeom>
          <a:noFill/>
        </p:spPr>
        <p:txBody>
          <a:bodyPr wrap="none" rtlCol="0">
            <a:spAutoFit/>
          </a:bodyPr>
          <a:lstStyle/>
          <a:p>
            <a:r>
              <a:rPr lang="en-US" altLang="zh-CN" sz="3600" dirty="0">
                <a:solidFill>
                  <a:schemeClr val="bg1"/>
                </a:solidFill>
              </a:rPr>
              <a:t>01</a:t>
            </a:r>
            <a:endParaRPr lang="zh-CN" altLang="en-US" sz="3600" dirty="0">
              <a:solidFill>
                <a:schemeClr val="bg1"/>
              </a:solidFill>
            </a:endParaRPr>
          </a:p>
        </p:txBody>
      </p:sp>
      <p:grpSp>
        <p:nvGrpSpPr>
          <p:cNvPr id="13" name="组合 12"/>
          <p:cNvGrpSpPr/>
          <p:nvPr/>
        </p:nvGrpSpPr>
        <p:grpSpPr>
          <a:xfrm>
            <a:off x="7929880" y="1405107"/>
            <a:ext cx="5712628" cy="4631838"/>
            <a:chOff x="914" y="2649"/>
            <a:chExt cx="8996" cy="7294"/>
          </a:xfrm>
        </p:grpSpPr>
        <p:sp>
          <p:nvSpPr>
            <p:cNvPr id="7" name="任意多边形 6"/>
            <p:cNvSpPr/>
            <p:nvPr/>
          </p:nvSpPr>
          <p:spPr>
            <a:xfrm>
              <a:off x="2345" y="3205"/>
              <a:ext cx="3995" cy="673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任意多边形 7"/>
            <p:cNvSpPr/>
            <p:nvPr/>
          </p:nvSpPr>
          <p:spPr>
            <a:xfrm>
              <a:off x="3274" y="2649"/>
              <a:ext cx="2137" cy="1128"/>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346" y="6491"/>
              <a:ext cx="3994" cy="2700"/>
            </a:xfrm>
            <a:prstGeom prst="rect">
              <a:avLst/>
            </a:prstGeom>
            <a:noFill/>
          </p:spPr>
          <p:txBody>
            <a:bodyPr wrap="square" rtlCol="0">
              <a:spAutoFit/>
            </a:bodyPr>
            <a:lstStyle/>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Multilevel biomedical model</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Pathogen tracking system</a:t>
              </a:r>
              <a:endParaRPr lang="en-US" altLang="zh-CN" sz="1600" dirty="0">
                <a:solidFill>
                  <a:schemeClr val="bg1"/>
                </a:solidFill>
                <a:latin typeface="Calibri Light" panose="020F0302020204030204" pitchFamily="34" charset="0"/>
              </a:endParaRPr>
            </a:p>
            <a:p>
              <a:pPr marL="285750" indent="-285750" algn="l">
                <a:lnSpc>
                  <a:spcPct val="110000"/>
                </a:lnSpc>
                <a:buFont typeface="Arial" panose="020B0604020202020204" pitchFamily="34" charset="0"/>
                <a:buChar char="•"/>
              </a:pPr>
              <a:r>
                <a:rPr lang="en-US" altLang="zh-CN" sz="1600" dirty="0">
                  <a:solidFill>
                    <a:schemeClr val="bg1"/>
                  </a:solidFill>
                  <a:latin typeface="Calibri Light" panose="020F0302020204030204" pitchFamily="34" charset="0"/>
                </a:rPr>
                <a:t>Estimation of isolation unit size</a:t>
              </a:r>
              <a:endParaRPr lang="en-US" altLang="zh-CN" sz="1600" dirty="0">
                <a:solidFill>
                  <a:schemeClr val="bg1"/>
                </a:solidFill>
                <a:latin typeface="Calibri Light" panose="020F0302020204030204" pitchFamily="34" charset="0"/>
              </a:endParaRPr>
            </a:p>
          </p:txBody>
        </p:sp>
        <p:sp>
          <p:nvSpPr>
            <p:cNvPr id="11" name="文本框 10"/>
            <p:cNvSpPr txBox="1"/>
            <p:nvPr/>
          </p:nvSpPr>
          <p:spPr>
            <a:xfrm>
              <a:off x="2559" y="4090"/>
              <a:ext cx="3554" cy="1888"/>
            </a:xfrm>
            <a:prstGeom prst="rect">
              <a:avLst/>
            </a:prstGeom>
            <a:noFill/>
          </p:spPr>
          <p:txBody>
            <a:bodyPr wrap="square" rtlCol="0">
              <a:spAutoFit/>
            </a:bodyPr>
            <a:lstStyle/>
            <a:p>
              <a:pPr algn="ctr"/>
              <a:r>
                <a:rPr lang="en-US" altLang="zh-CN" sz="2400" dirty="0">
                  <a:solidFill>
                    <a:schemeClr val="bg1"/>
                  </a:solidFill>
                  <a:latin typeface="Calibri Light" panose="020F0302020204030204" pitchFamily="34" charset="0"/>
                  <a:sym typeface="+mn-ea"/>
                </a:rPr>
                <a:t>Application of mathematical model</a:t>
              </a:r>
              <a:endParaRPr lang="en-US" altLang="zh-CN" sz="2400" dirty="0">
                <a:solidFill>
                  <a:schemeClr val="bg1"/>
                </a:solidFill>
                <a:latin typeface="Calibri Light" panose="020F0302020204030204" pitchFamily="34" charset="0"/>
                <a:sym typeface="+mn-ea"/>
              </a:endParaRPr>
            </a:p>
          </p:txBody>
        </p:sp>
        <p:pic>
          <p:nvPicPr>
            <p:cNvPr id="18" name="图片 17"/>
            <p:cNvPicPr>
              <a:picLocks noChangeAspect="1"/>
            </p:cNvPicPr>
            <p:nvPr/>
          </p:nvPicPr>
          <p:blipFill rotWithShape="1">
            <a:blip r:embed="rId1"/>
            <a:srcRect l="55555" t="27613" r="36774" b="25299"/>
            <a:stretch>
              <a:fillRect/>
            </a:stretch>
          </p:blipFill>
          <p:spPr>
            <a:xfrm rot="18808215" flipV="1">
              <a:off x="5214" y="-1560"/>
              <a:ext cx="395" cy="8996"/>
            </a:xfrm>
            <a:prstGeom prst="rect">
              <a:avLst/>
            </a:prstGeom>
          </p:spPr>
        </p:pic>
        <p:sp>
          <p:nvSpPr>
            <p:cNvPr id="9" name="文本框 8"/>
            <p:cNvSpPr txBox="1"/>
            <p:nvPr/>
          </p:nvSpPr>
          <p:spPr>
            <a:xfrm>
              <a:off x="3807" y="2696"/>
              <a:ext cx="1046" cy="1016"/>
            </a:xfrm>
            <a:prstGeom prst="rect">
              <a:avLst/>
            </a:prstGeom>
            <a:noFill/>
          </p:spPr>
          <p:txBody>
            <a:bodyPr wrap="none" rtlCol="0">
              <a:spAutoFit/>
            </a:bodyPr>
            <a:lstStyle/>
            <a:p>
              <a:r>
                <a:rPr lang="en-US" altLang="zh-CN" sz="3600" dirty="0">
                  <a:solidFill>
                    <a:schemeClr val="bg1"/>
                  </a:solidFill>
                </a:rPr>
                <a:t>05</a:t>
              </a:r>
              <a:endParaRPr lang="zh-CN" altLang="en-US" sz="3600" dirty="0">
                <a:solidFill>
                  <a:schemeClr val="bg1"/>
                </a:solidFill>
              </a:endParaRPr>
            </a:p>
          </p:txBody>
        </p:sp>
      </p:grpSp>
      <p:pic>
        <p:nvPicPr>
          <p:cNvPr id="2" name="图片 1" descr="1d56260bc053abf5fddcc2807db0f2d"/>
          <p:cNvPicPr>
            <a:picLocks noChangeAspect="1"/>
          </p:cNvPicPr>
          <p:nvPr/>
        </p:nvPicPr>
        <p:blipFill>
          <a:blip r:embed="rId2"/>
          <a:srcRect b="1245"/>
          <a:stretch>
            <a:fillRect/>
          </a:stretch>
        </p:blipFill>
        <p:spPr>
          <a:xfrm>
            <a:off x="596265" y="747395"/>
            <a:ext cx="4591050" cy="3023235"/>
          </a:xfrm>
          <a:prstGeom prst="rect">
            <a:avLst/>
          </a:prstGeom>
        </p:spPr>
      </p:pic>
      <p:pic>
        <p:nvPicPr>
          <p:cNvPr id="3" name="图片 2" descr="da75b8b1df2426035de369dad9b8f91"/>
          <p:cNvPicPr>
            <a:picLocks noChangeAspect="1"/>
          </p:cNvPicPr>
          <p:nvPr/>
        </p:nvPicPr>
        <p:blipFill>
          <a:blip r:embed="rId3"/>
          <a:srcRect b="1556"/>
          <a:stretch>
            <a:fillRect/>
          </a:stretch>
        </p:blipFill>
        <p:spPr>
          <a:xfrm>
            <a:off x="5481955" y="747395"/>
            <a:ext cx="2913380" cy="3013710"/>
          </a:xfrm>
          <a:prstGeom prst="rect">
            <a:avLst/>
          </a:prstGeom>
        </p:spPr>
      </p:pic>
      <p:pic>
        <p:nvPicPr>
          <p:cNvPr id="12" name="图片 11" descr="a29bcd65870986dfe8f17054a2e4588"/>
          <p:cNvPicPr>
            <a:picLocks noChangeAspect="1"/>
          </p:cNvPicPr>
          <p:nvPr/>
        </p:nvPicPr>
        <p:blipFill>
          <a:blip r:embed="rId4"/>
          <a:srcRect r="627"/>
          <a:stretch>
            <a:fillRect/>
          </a:stretch>
        </p:blipFill>
        <p:spPr>
          <a:xfrm>
            <a:off x="596900" y="4166235"/>
            <a:ext cx="3289935" cy="2296160"/>
          </a:xfrm>
          <a:prstGeom prst="rect">
            <a:avLst/>
          </a:prstGeom>
        </p:spPr>
      </p:pic>
      <p:pic>
        <p:nvPicPr>
          <p:cNvPr id="14" name="图片 13"/>
          <p:cNvPicPr>
            <a:picLocks noChangeAspect="1"/>
          </p:cNvPicPr>
          <p:nvPr/>
        </p:nvPicPr>
        <p:blipFill>
          <a:blip r:embed="rId5"/>
          <a:srcRect b="4281"/>
          <a:stretch>
            <a:fillRect/>
          </a:stretch>
        </p:blipFill>
        <p:spPr>
          <a:xfrm>
            <a:off x="4091305" y="4166235"/>
            <a:ext cx="4304030" cy="2319655"/>
          </a:xfrm>
          <a:prstGeom prst="rect">
            <a:avLst/>
          </a:prstGeom>
        </p:spPr>
      </p:pic>
      <p:sp>
        <p:nvSpPr>
          <p:cNvPr id="15" name="文本框 14"/>
          <p:cNvSpPr txBox="1"/>
          <p:nvPr/>
        </p:nvSpPr>
        <p:spPr>
          <a:xfrm>
            <a:off x="596900" y="3705860"/>
            <a:ext cx="4590415" cy="460375"/>
          </a:xfrm>
          <a:prstGeom prst="rect">
            <a:avLst/>
          </a:prstGeom>
          <a:noFill/>
        </p:spPr>
        <p:txBody>
          <a:bodyPr wrap="square" rtlCol="0" anchor="t">
            <a:spAutoFit/>
          </a:bodyPr>
          <a:lstStyle/>
          <a:p>
            <a:r>
              <a:rPr lang="en-US" altLang="zh-CN" sz="1200">
                <a:latin typeface="Calibri Light" panose="020F0302020204030204" pitchFamily="34" charset="0"/>
                <a:ea typeface="等线 Light" panose="02010600030101010101" charset="-122"/>
                <a:cs typeface="Calibri Light" panose="020F0302020204030204" pitchFamily="34" charset="0"/>
              </a:rPr>
              <a:t>Image : </a:t>
            </a:r>
            <a:r>
              <a:rPr lang="zh-CN" altLang="en-US" sz="1200">
                <a:latin typeface="Calibri Light" panose="020F0302020204030204" pitchFamily="34" charset="0"/>
                <a:ea typeface="等线 Light" panose="02010600030101010101" charset="-122"/>
                <a:cs typeface="Calibri Light" panose="020F0302020204030204" pitchFamily="34" charset="0"/>
              </a:rPr>
              <a:t>Examples of multilevel models</a:t>
            </a:r>
            <a:endParaRPr lang="zh-CN" altLang="en-US" sz="1200">
              <a:latin typeface="Calibri Light" panose="020F0302020204030204" pitchFamily="34" charset="0"/>
              <a:ea typeface="等线 Light" panose="02010600030101010101" charset="-122"/>
              <a:cs typeface="Calibri Light" panose="020F0302020204030204" pitchFamily="34" charset="0"/>
            </a:endParaRPr>
          </a:p>
          <a:p>
            <a:r>
              <a:rPr lang="en-US" altLang="zh-CN" sz="1200">
                <a:latin typeface="Calibri Light" panose="020F0302020204030204" pitchFamily="34" charset="0"/>
                <a:ea typeface="等线 Light" panose="02010600030101010101" charset="-122"/>
                <a:cs typeface="Calibri Light" panose="020F0302020204030204" pitchFamily="34" charset="0"/>
              </a:rPr>
              <a:t>Source:https://zhuanlan.zhihu.com/p/50048784?utm_source=qq</a:t>
            </a:r>
            <a:endParaRPr lang="en-US" altLang="zh-CN" sz="1200">
              <a:latin typeface="Calibri Light" panose="020F0302020204030204" pitchFamily="34" charset="0"/>
              <a:ea typeface="等线 Light" panose="02010600030101010101" charset="-122"/>
              <a:cs typeface="Calibri Light" panose="020F0302020204030204" pitchFamily="34" charset="0"/>
            </a:endParaRPr>
          </a:p>
        </p:txBody>
      </p:sp>
      <p:sp>
        <p:nvSpPr>
          <p:cNvPr id="16" name="文本框 15"/>
          <p:cNvSpPr txBox="1"/>
          <p:nvPr/>
        </p:nvSpPr>
        <p:spPr>
          <a:xfrm>
            <a:off x="5481955" y="3761105"/>
            <a:ext cx="3682365" cy="460375"/>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Tongji NCP-GIS</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rPr>
              <a:t>Source : https://www.sohu.com/a/374198113</a:t>
            </a:r>
            <a:endParaRPr lang="en-US" altLang="zh-CN" sz="1200">
              <a:latin typeface="Calibri Light" panose="020F0302020204030204" pitchFamily="34" charset="0"/>
              <a:cs typeface="Calibri Light" panose="020F0302020204030204" pitchFamily="34" charset="0"/>
            </a:endParaRPr>
          </a:p>
        </p:txBody>
      </p:sp>
      <p:sp>
        <p:nvSpPr>
          <p:cNvPr id="17" name="文本框 16"/>
          <p:cNvSpPr txBox="1"/>
          <p:nvPr/>
        </p:nvSpPr>
        <p:spPr>
          <a:xfrm>
            <a:off x="596900" y="6462395"/>
            <a:ext cx="3883025" cy="645160"/>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Tongji NCP-GIS</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sym typeface="+mn-ea"/>
              </a:rPr>
              <a:t>Source : https://www.sohu.com/a/374198113</a:t>
            </a:r>
            <a:endParaRPr lang="en-US" altLang="zh-CN" sz="1200">
              <a:latin typeface="Calibri Light" panose="020F0302020204030204" pitchFamily="34" charset="0"/>
              <a:cs typeface="Calibri Light" panose="020F0302020204030204" pitchFamily="34" charset="0"/>
            </a:endParaRPr>
          </a:p>
          <a:p>
            <a:endParaRPr lang="zh-CN" altLang="en-US" sz="1200">
              <a:latin typeface="Calibri Light" panose="020F0302020204030204" pitchFamily="34" charset="0"/>
              <a:cs typeface="Calibri Light" panose="020F0302020204030204" pitchFamily="34" charset="0"/>
            </a:endParaRPr>
          </a:p>
        </p:txBody>
      </p:sp>
      <p:sp>
        <p:nvSpPr>
          <p:cNvPr id="28" name="文本框 27"/>
          <p:cNvSpPr txBox="1"/>
          <p:nvPr/>
        </p:nvSpPr>
        <p:spPr>
          <a:xfrm>
            <a:off x="4091305" y="6462395"/>
            <a:ext cx="4304030" cy="460375"/>
          </a:xfrm>
          <a:prstGeom prst="rect">
            <a:avLst/>
          </a:prstGeom>
          <a:noFill/>
        </p:spPr>
        <p:txBody>
          <a:bodyPr wrap="square" rtlCol="0" anchor="t">
            <a:spAutoFit/>
          </a:bodyPr>
          <a:lstStyle/>
          <a:p>
            <a:r>
              <a:rPr lang="en-US" altLang="zh-CN" sz="1200">
                <a:latin typeface="Calibri Light" panose="020F0302020204030204" pitchFamily="34" charset="0"/>
                <a:cs typeface="Calibri Light" panose="020F0302020204030204" pitchFamily="34" charset="0"/>
              </a:rPr>
              <a:t>Image : </a:t>
            </a:r>
            <a:r>
              <a:rPr lang="zh-CN" altLang="en-US" sz="1200">
                <a:latin typeface="Calibri Light" panose="020F0302020204030204" pitchFamily="34" charset="0"/>
                <a:cs typeface="Calibri Light" panose="020F0302020204030204" pitchFamily="34" charset="0"/>
              </a:rPr>
              <a:t>Pathogenic nucleic acid </a:t>
            </a:r>
            <a:r>
              <a:rPr lang="en-US" altLang="zh-CN" sz="1200">
                <a:latin typeface="Calibri Light" panose="020F0302020204030204" pitchFamily="34" charset="0"/>
                <a:cs typeface="Calibri Light" panose="020F0302020204030204" pitchFamily="34" charset="0"/>
              </a:rPr>
              <a:t>test </a:t>
            </a:r>
            <a:r>
              <a:rPr lang="zh-CN" altLang="en-US" sz="1200">
                <a:latin typeface="Calibri Light" panose="020F0302020204030204" pitchFamily="34" charset="0"/>
                <a:cs typeface="Calibri Light" panose="020F0302020204030204" pitchFamily="34" charset="0"/>
              </a:rPr>
              <a:t>process</a:t>
            </a:r>
            <a:endParaRPr lang="zh-CN" altLang="en-US" sz="1200">
              <a:latin typeface="Calibri Light" panose="020F0302020204030204" pitchFamily="34" charset="0"/>
              <a:cs typeface="Calibri Light" panose="020F0302020204030204" pitchFamily="34" charset="0"/>
            </a:endParaRPr>
          </a:p>
          <a:p>
            <a:r>
              <a:rPr lang="en-US" altLang="zh-CN" sz="1200">
                <a:latin typeface="Calibri Light" panose="020F0302020204030204" pitchFamily="34" charset="0"/>
                <a:cs typeface="Calibri Light" panose="020F0302020204030204" pitchFamily="34" charset="0"/>
              </a:rPr>
              <a:t>Source : </a:t>
            </a:r>
            <a:r>
              <a:rPr lang="zh-CN" altLang="en-US" sz="1200">
                <a:latin typeface="Calibri Light" panose="020F0302020204030204" pitchFamily="34" charset="0"/>
                <a:cs typeface="Calibri Light" panose="020F0302020204030204" pitchFamily="34" charset="0"/>
              </a:rPr>
              <a:t>https://www.sohu.com/a/471156794_121100999</a:t>
            </a:r>
            <a:endParaRPr lang="zh-CN" altLang="en-US" sz="1200">
              <a:latin typeface="Calibri Light" panose="020F0302020204030204" pitchFamily="34" charset="0"/>
              <a:cs typeface="Calibri Light" panose="020F0302020204030204" pitchFamily="34" charset="0"/>
            </a:endParaRPr>
          </a:p>
        </p:txBody>
      </p:sp>
      <p:grpSp>
        <p:nvGrpSpPr>
          <p:cNvPr id="21" name="组合 20"/>
          <p:cNvGrpSpPr/>
          <p:nvPr/>
        </p:nvGrpSpPr>
        <p:grpSpPr>
          <a:xfrm>
            <a:off x="0" y="137965"/>
            <a:ext cx="10528300" cy="461789"/>
            <a:chOff x="0" y="137965"/>
            <a:chExt cx="10528300" cy="461789"/>
          </a:xfrm>
        </p:grpSpPr>
        <p:sp>
          <p:nvSpPr>
            <p:cNvPr id="22" name="文本框 21"/>
            <p:cNvSpPr txBox="1"/>
            <p:nvPr/>
          </p:nvSpPr>
          <p:spPr>
            <a:xfrm>
              <a:off x="429260" y="138089"/>
              <a:ext cx="10099040"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5.3 Strategies from the perspective of urban planning   </a:t>
              </a:r>
              <a:r>
                <a:rPr lang="zh-CN" altLang="en-US" dirty="0">
                  <a:solidFill>
                    <a:srgbClr val="3A3A3A"/>
                  </a:solidFill>
                  <a:latin typeface="微软雅黑" panose="020B0503020204020204" pitchFamily="34" charset="-122"/>
                  <a:ea typeface="微软雅黑" panose="020B0503020204020204" pitchFamily="34" charset="-122"/>
                </a:rPr>
                <a:t>城市规划视角的策略</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23"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4" name="文本框 23"/>
          <p:cNvSpPr txBox="1"/>
          <p:nvPr/>
        </p:nvSpPr>
        <p:spPr>
          <a:xfrm>
            <a:off x="9515179" y="199380"/>
            <a:ext cx="1183089" cy="400110"/>
          </a:xfrm>
          <a:prstGeom prst="rect">
            <a:avLst/>
          </a:prstGeom>
          <a:noFill/>
        </p:spPr>
        <p:txBody>
          <a:bodyPr wrap="square" rtlCol="0">
            <a:spAutoFit/>
          </a:bodyPr>
          <a:lstStyle/>
          <a:p>
            <a:r>
              <a:rPr lang="en-US" altLang="zh-CN" sz="2000" dirty="0">
                <a:solidFill>
                  <a:schemeClr val="bg1"/>
                </a:solidFill>
                <a:highlight>
                  <a:srgbClr val="FFC001"/>
                </a:highlight>
                <a:latin typeface="Calibri Light" panose="020F0302020204030204" pitchFamily="34" charset="0"/>
              </a:rPr>
              <a:t>Measures</a:t>
            </a:r>
            <a:endParaRPr lang="en-US" altLang="zh-CN" sz="2000" dirty="0">
              <a:solidFill>
                <a:schemeClr val="bg1"/>
              </a:solidFill>
              <a:highlight>
                <a:srgbClr val="FFC001"/>
              </a:highlight>
              <a:latin typeface="Calibri Light" panose="020F03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6" y="1501754"/>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06</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119895" y="300921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06</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6218515" y="2658931"/>
            <a:ext cx="1535998" cy="769441"/>
          </a:xfrm>
          <a:prstGeom prst="rect">
            <a:avLst/>
          </a:prstGeom>
        </p:spPr>
        <p:txBody>
          <a:bodyPr wrap="none">
            <a:spAutoFit/>
          </a:bodyPr>
          <a:lstStyle/>
          <a:p>
            <a:pPr lvl="0"/>
            <a:r>
              <a:rPr lang="en-US" altLang="zh-CN" sz="2400" dirty="0">
                <a:solidFill>
                  <a:srgbClr val="FFC001"/>
                </a:solidFill>
                <a:latin typeface="Calibri Light" panose="020F0302020204030204" pitchFamily="34" charset="0"/>
              </a:rPr>
              <a:t>Conclusion</a:t>
            </a:r>
            <a:endParaRPr lang="en-US" altLang="zh-CN" sz="2400" dirty="0">
              <a:solidFill>
                <a:srgbClr val="FFC001"/>
              </a:solidFill>
              <a:latin typeface="Calibri Light" panose="020F0302020204030204" pitchFamily="34" charset="0"/>
            </a:endParaRPr>
          </a:p>
          <a:p>
            <a:pPr lvl="0"/>
            <a:r>
              <a:rPr lang="zh-CN" altLang="en-US" sz="2000" dirty="0">
                <a:solidFill>
                  <a:srgbClr val="FFC001"/>
                </a:solidFill>
                <a:latin typeface="微软雅黑 Light" panose="020B0502040204020203" pitchFamily="34" charset="-122"/>
                <a:ea typeface="微软雅黑 Light" panose="020B0502040204020203" pitchFamily="34" charset="-122"/>
              </a:rPr>
              <a:t>结语</a:t>
            </a:r>
            <a:endParaRPr lang="zh-CN" altLang="en-US" sz="2400"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6218516" y="3386886"/>
            <a:ext cx="1643520" cy="338554"/>
          </a:xfrm>
          <a:prstGeom prst="rect">
            <a:avLst/>
          </a:prstGeom>
          <a:noFill/>
        </p:spPr>
        <p:txBody>
          <a:bodyPr wrap="square" rtlCol="0">
            <a:spAutoFit/>
          </a:bodyPr>
          <a:lstStyle/>
          <a:p>
            <a:pPr algn="just"/>
            <a:r>
              <a:rPr lang="en-US" altLang="zh-CN" sz="1600" b="1" dirty="0">
                <a:latin typeface="Calibri Light" panose="020F0302020204030204" pitchFamily="34" charset="0"/>
              </a:rPr>
              <a:t>6 Conclusion  </a:t>
            </a:r>
            <a:r>
              <a:rPr lang="zh-CN" altLang="en-US" sz="1200" dirty="0">
                <a:latin typeface="Calibri Light" panose="020F0302020204030204" pitchFamily="34" charset="0"/>
              </a:rPr>
              <a:t>结语</a:t>
            </a:r>
            <a:endParaRPr lang="zh-CN" altLang="en-US" b="1" dirty="0">
              <a:solidFill>
                <a:srgbClr val="3A3A3A"/>
              </a:solidFill>
              <a:latin typeface="Calibri Light" panose="020F0302020204030204" pitchFamily="34" charset="0"/>
            </a:endParaRPr>
          </a:p>
        </p:txBody>
      </p:sp>
      <p:cxnSp>
        <p:nvCxnSpPr>
          <p:cNvPr id="16" name="直接连接符 15"/>
          <p:cNvCxnSpPr/>
          <p:nvPr/>
        </p:nvCxnSpPr>
        <p:spPr>
          <a:xfrm>
            <a:off x="6107966"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313825" y="3968016"/>
            <a:ext cx="1440688"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6 Conclusion  </a:t>
              </a:r>
              <a:r>
                <a:rPr lang="zh-CN" altLang="en-US" dirty="0">
                  <a:solidFill>
                    <a:srgbClr val="3A3A3A"/>
                  </a:solidFill>
                  <a:latin typeface="微软雅黑" panose="020B0503020204020204" pitchFamily="34" charset="-122"/>
                  <a:ea typeface="微软雅黑" panose="020B0503020204020204" pitchFamily="34" charset="-122"/>
                </a:rPr>
                <a:t>结语</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5" name="等腰三角形 4"/>
          <p:cNvSpPr/>
          <p:nvPr/>
        </p:nvSpPr>
        <p:spPr>
          <a:xfrm>
            <a:off x="7163990" y="3200401"/>
            <a:ext cx="4895850" cy="3657600"/>
          </a:xfrm>
          <a:prstGeom prst="triangl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flipV="1">
            <a:off x="7602140" y="1"/>
            <a:ext cx="4895850" cy="3657600"/>
          </a:xfrm>
          <a:prstGeom prst="triangl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等腰三角形 6"/>
          <p:cNvSpPr/>
          <p:nvPr/>
        </p:nvSpPr>
        <p:spPr>
          <a:xfrm flipV="1">
            <a:off x="10050065" y="3657600"/>
            <a:ext cx="4283869" cy="3200400"/>
          </a:xfrm>
          <a:prstGeom prst="triangle">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318344" y="3826574"/>
            <a:ext cx="7541766" cy="1169551"/>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在过往的研究中，舆情分析更多的受到新闻学、社会学等领域的关注，也有许多涉及到计算机领域，在公共政策与城市治理方面也有少量研究，但更多的是从舆论层面进行引导。</a:t>
            </a: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本研究则是从城市规划与建成空间的视角看待舆情，分析舆情特征，推测舆情的产生原因，并尝试根据所学专业知识提出基于城市规划设计的策略和可能的方法。换句话说，我们正尝试找出怎样改变、如何去做。</a:t>
            </a: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18344" y="768463"/>
            <a:ext cx="7394713" cy="2862322"/>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In previous studies, public opinion analysis has attracted more attention from journalism and sociology fields, and many of them involve the computer field. There are also a few studies on public policy and urban governance, but most of them are about </a:t>
            </a:r>
            <a:r>
              <a:rPr lang="en-US" altLang="zh-CN" b="1" dirty="0">
                <a:solidFill>
                  <a:srgbClr val="3A3A3A"/>
                </a:solidFill>
                <a:highlight>
                  <a:srgbClr val="FFC001"/>
                </a:highlight>
                <a:latin typeface="Calibri Light" panose="020F0302020204030204" pitchFamily="34" charset="0"/>
                <a:cs typeface="Calibri Light" panose="020F0302020204030204" pitchFamily="34" charset="0"/>
              </a:rPr>
              <a:t>how to guide</a:t>
            </a:r>
            <a:r>
              <a:rPr lang="en-US" altLang="zh-CN" dirty="0">
                <a:latin typeface="Calibri Light" panose="020F0302020204030204" pitchFamily="34" charset="0"/>
                <a:cs typeface="Calibri Light" panose="020F0302020204030204" pitchFamily="34" charset="0"/>
              </a:rPr>
              <a:t> the public opinion. </a:t>
            </a:r>
            <a:endParaRPr lang="en-US" altLang="zh-CN" dirty="0">
              <a:latin typeface="Calibri Light" panose="020F0302020204030204" pitchFamily="34" charset="0"/>
              <a:cs typeface="Calibri Light" panose="020F0302020204030204" pitchFamily="34" charset="0"/>
            </a:endParaRPr>
          </a:p>
          <a:p>
            <a:r>
              <a:rPr lang="en-US" altLang="zh-CN" dirty="0">
                <a:latin typeface="Calibri Light" panose="020F0302020204030204" pitchFamily="34" charset="0"/>
                <a:cs typeface="Calibri Light" panose="020F0302020204030204" pitchFamily="34" charset="0"/>
              </a:rPr>
              <a:t>This study looked at public opinion from the perspective of urban planning and built space, analyzed the characteristics of public opinion, speculated the causes of public opinion, and tried to put forward strategies and possible methods based on urban planning and design according to the professional knowledge learned. In other words, we are trying to figure out </a:t>
            </a:r>
            <a:r>
              <a:rPr lang="en-US" altLang="zh-CN" b="1" dirty="0">
                <a:highlight>
                  <a:srgbClr val="FFC001"/>
                </a:highlight>
                <a:latin typeface="Calibri Light" panose="020F0302020204030204" pitchFamily="34" charset="0"/>
                <a:cs typeface="Calibri Light" panose="020F0302020204030204" pitchFamily="34" charset="0"/>
              </a:rPr>
              <a:t>how to change, what to do.</a:t>
            </a:r>
            <a:endParaRPr lang="zh-CN" altLang="en-US" b="1" dirty="0">
              <a:highlight>
                <a:srgbClr val="FFC001"/>
              </a:highlight>
              <a:latin typeface="Calibri Light" panose="020F0302020204030204" pitchFamily="34" charset="0"/>
              <a:cs typeface="Calibri Light" panose="020F0302020204030204" pitchFamily="34" charset="0"/>
            </a:endParaRPr>
          </a:p>
        </p:txBody>
      </p:sp>
      <p:pic>
        <p:nvPicPr>
          <p:cNvPr id="8" name="图形 7" descr="城市"/>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0312" y="5785590"/>
            <a:ext cx="631115" cy="631115"/>
          </a:xfrm>
          <a:prstGeom prst="rect">
            <a:avLst/>
          </a:prstGeom>
        </p:spPr>
      </p:pic>
      <p:pic>
        <p:nvPicPr>
          <p:cNvPr id="10" name="图形 9" descr="Interne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689" y="5785590"/>
            <a:ext cx="631115" cy="631115"/>
          </a:xfrm>
          <a:prstGeom prst="rect">
            <a:avLst/>
          </a:prstGeom>
        </p:spPr>
      </p:pic>
      <p:pic>
        <p:nvPicPr>
          <p:cNvPr id="12" name="图形 11" descr="智能手机"/>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5001" y="5785590"/>
            <a:ext cx="631115" cy="6311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6 Conclusion  </a:t>
              </a:r>
              <a:r>
                <a:rPr lang="zh-CN" altLang="en-US" dirty="0">
                  <a:solidFill>
                    <a:srgbClr val="3A3A3A"/>
                  </a:solidFill>
                  <a:latin typeface="微软雅黑" panose="020B0503020204020204" pitchFamily="34" charset="-122"/>
                  <a:ea typeface="微软雅黑" panose="020B0503020204020204" pitchFamily="34" charset="-122"/>
                </a:rPr>
                <a:t>结语</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5" name="等腰三角形 4"/>
          <p:cNvSpPr/>
          <p:nvPr/>
        </p:nvSpPr>
        <p:spPr>
          <a:xfrm>
            <a:off x="7163990" y="3200401"/>
            <a:ext cx="4895850" cy="3657600"/>
          </a:xfrm>
          <a:prstGeom prst="triangl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flipV="1">
            <a:off x="7602140" y="1"/>
            <a:ext cx="4895850" cy="3657600"/>
          </a:xfrm>
          <a:prstGeom prst="triangl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等腰三角形 6"/>
          <p:cNvSpPr/>
          <p:nvPr/>
        </p:nvSpPr>
        <p:spPr>
          <a:xfrm flipV="1">
            <a:off x="10050065" y="3657600"/>
            <a:ext cx="4283869" cy="3200400"/>
          </a:xfrm>
          <a:prstGeom prst="triangle">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图形 9" descr="城市"/>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0312" y="5785590"/>
            <a:ext cx="631115" cy="631115"/>
          </a:xfrm>
          <a:prstGeom prst="rect">
            <a:avLst/>
          </a:prstGeom>
        </p:spPr>
      </p:pic>
      <p:pic>
        <p:nvPicPr>
          <p:cNvPr id="11" name="图形 10" descr="Interne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689" y="5785590"/>
            <a:ext cx="631115" cy="631115"/>
          </a:xfrm>
          <a:prstGeom prst="rect">
            <a:avLst/>
          </a:prstGeom>
        </p:spPr>
      </p:pic>
      <p:pic>
        <p:nvPicPr>
          <p:cNvPr id="12" name="图形 11" descr="智能手机"/>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5001" y="5785590"/>
            <a:ext cx="631115" cy="631115"/>
          </a:xfrm>
          <a:prstGeom prst="rect">
            <a:avLst/>
          </a:prstGeom>
        </p:spPr>
      </p:pic>
      <p:sp>
        <p:nvSpPr>
          <p:cNvPr id="15" name="文本框 14"/>
          <p:cNvSpPr txBox="1"/>
          <p:nvPr/>
        </p:nvSpPr>
        <p:spPr>
          <a:xfrm>
            <a:off x="318344" y="3826574"/>
            <a:ext cx="7541766" cy="95410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在互联网愈加发达的今天，舆情是一面镜子，实时反映着当下人们的诉求，也映照出城市建设进步的空间。因此城市规划领域的舆情分析是必要的，参考大数据得到的关键词，对于迅速、准确地分析出建成空间或城市治理的改进措施。但同时，由于在互联网平台发布信息具有较高的自由度，网络信息真假的辨别仍是难以解决的问题，也是此类研究可以优化的方向。</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318344" y="768463"/>
            <a:ext cx="7394713" cy="2862322"/>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In today's increasingly developed Internet, public opinion is a </a:t>
            </a:r>
            <a:r>
              <a:rPr lang="en-US" altLang="zh-CN" b="1" dirty="0">
                <a:highlight>
                  <a:srgbClr val="FFC001"/>
                </a:highlight>
                <a:latin typeface="Calibri Light" panose="020F0302020204030204" pitchFamily="34" charset="0"/>
                <a:cs typeface="Calibri Light" panose="020F0302020204030204" pitchFamily="34" charset="0"/>
              </a:rPr>
              <a:t>mirror</a:t>
            </a:r>
            <a:r>
              <a:rPr lang="en-US" altLang="zh-CN" dirty="0">
                <a:latin typeface="Calibri Light" panose="020F0302020204030204" pitchFamily="34" charset="0"/>
                <a:cs typeface="Calibri Light" panose="020F0302020204030204" pitchFamily="34" charset="0"/>
              </a:rPr>
              <a:t> that reflects people's </a:t>
            </a:r>
            <a:r>
              <a:rPr lang="en-US" altLang="zh-CN" b="1" dirty="0">
                <a:highlight>
                  <a:srgbClr val="FFC001"/>
                </a:highlight>
                <a:latin typeface="Calibri Light" panose="020F0302020204030204" pitchFamily="34" charset="0"/>
                <a:cs typeface="Calibri Light" panose="020F0302020204030204" pitchFamily="34" charset="0"/>
              </a:rPr>
              <a:t>demands</a:t>
            </a:r>
            <a:r>
              <a:rPr lang="en-US" altLang="zh-CN" dirty="0">
                <a:latin typeface="Calibri Light" panose="020F0302020204030204" pitchFamily="34" charset="0"/>
                <a:cs typeface="Calibri Light" panose="020F0302020204030204" pitchFamily="34" charset="0"/>
              </a:rPr>
              <a:t> in real time and reflects the </a:t>
            </a:r>
            <a:r>
              <a:rPr lang="en-US" altLang="zh-CN" b="1" dirty="0">
                <a:solidFill>
                  <a:srgbClr val="3A3A3A"/>
                </a:solidFill>
                <a:highlight>
                  <a:srgbClr val="FFC001"/>
                </a:highlight>
                <a:latin typeface="Calibri Light" panose="020F0302020204030204" pitchFamily="34" charset="0"/>
                <a:cs typeface="Calibri Light" panose="020F0302020204030204" pitchFamily="34" charset="0"/>
              </a:rPr>
              <a:t>space for progress </a:t>
            </a:r>
            <a:r>
              <a:rPr lang="en-US" altLang="zh-CN" dirty="0">
                <a:latin typeface="Calibri Light" panose="020F0302020204030204" pitchFamily="34" charset="0"/>
                <a:cs typeface="Calibri Light" panose="020F0302020204030204" pitchFamily="34" charset="0"/>
              </a:rPr>
              <a:t>in urban construction. </a:t>
            </a:r>
            <a:endParaRPr lang="en-US" altLang="zh-CN" dirty="0">
              <a:latin typeface="Calibri Light" panose="020F0302020204030204" pitchFamily="34" charset="0"/>
              <a:cs typeface="Calibri Light" panose="020F0302020204030204" pitchFamily="34" charset="0"/>
            </a:endParaRPr>
          </a:p>
          <a:p>
            <a:r>
              <a:rPr lang="en-US" altLang="zh-CN" dirty="0">
                <a:latin typeface="Calibri Light" panose="020F0302020204030204" pitchFamily="34" charset="0"/>
                <a:cs typeface="Calibri Light" panose="020F0302020204030204" pitchFamily="34" charset="0"/>
              </a:rPr>
              <a:t>Therefore, public opinion analysis in the field of urban planning </a:t>
            </a:r>
            <a:r>
              <a:rPr lang="en-US" altLang="zh-CN" b="1" dirty="0">
                <a:highlight>
                  <a:srgbClr val="FFC001"/>
                </a:highlight>
                <a:latin typeface="Calibri Light" panose="020F0302020204030204" pitchFamily="34" charset="0"/>
                <a:cs typeface="Calibri Light" panose="020F0302020204030204" pitchFamily="34" charset="0"/>
              </a:rPr>
              <a:t>is necessary</a:t>
            </a:r>
            <a:r>
              <a:rPr lang="en-US" altLang="zh-CN" dirty="0">
                <a:latin typeface="Calibri Light" panose="020F0302020204030204" pitchFamily="34" charset="0"/>
                <a:cs typeface="Calibri Light" panose="020F0302020204030204" pitchFamily="34" charset="0"/>
              </a:rPr>
              <a:t>. Keywords obtained by referring to big data can be used to quickly and accurately analyze the improvement measures of built space or urban governance. But at the same time, due to the high freedom of releasing information on the Internet platform</a:t>
            </a:r>
            <a:r>
              <a:rPr lang="en-US" altLang="zh-CN" b="1" dirty="0">
                <a:latin typeface="Calibri Light" panose="020F0302020204030204" pitchFamily="34" charset="0"/>
                <a:cs typeface="Calibri Light" panose="020F0302020204030204" pitchFamily="34" charset="0"/>
              </a:rPr>
              <a:t>, it is still difficult to </a:t>
            </a:r>
            <a:r>
              <a:rPr lang="en-US" altLang="zh-CN" b="1" dirty="0">
                <a:highlight>
                  <a:srgbClr val="FFC001"/>
                </a:highlight>
                <a:latin typeface="Calibri Light" panose="020F0302020204030204" pitchFamily="34" charset="0"/>
                <a:cs typeface="Calibri Light" panose="020F0302020204030204" pitchFamily="34" charset="0"/>
              </a:rPr>
              <a:t>identify</a:t>
            </a:r>
            <a:r>
              <a:rPr lang="en-US" altLang="zh-CN" b="1" dirty="0">
                <a:latin typeface="Calibri Light" panose="020F0302020204030204" pitchFamily="34" charset="0"/>
                <a:cs typeface="Calibri Light" panose="020F0302020204030204" pitchFamily="34" charset="0"/>
              </a:rPr>
              <a:t> the truth and falsehood of network information</a:t>
            </a:r>
            <a:r>
              <a:rPr lang="en-US" altLang="zh-CN" dirty="0">
                <a:latin typeface="Calibri Light" panose="020F0302020204030204" pitchFamily="34" charset="0"/>
                <a:cs typeface="Calibri Light" panose="020F0302020204030204" pitchFamily="34" charset="0"/>
              </a:rPr>
              <a:t>, which is also the direction of this kind of research can be optimized.</a:t>
            </a:r>
            <a:endParaRPr lang="zh-CN" altLang="en-US" dirty="0">
              <a:latin typeface="Calibri Light" panose="020F0302020204030204" pitchFamily="34" charset="0"/>
              <a:cs typeface="Calibri Light" panose="020F03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32101" y="1882817"/>
            <a:ext cx="6527800" cy="830997"/>
          </a:xfrm>
          <a:prstGeom prst="rect">
            <a:avLst/>
          </a:prstGeom>
          <a:noFill/>
        </p:spPr>
        <p:txBody>
          <a:bodyPr wrap="square" rtlCol="0">
            <a:spAutoFit/>
          </a:bodyPr>
          <a:lstStyle/>
          <a:p>
            <a:pPr algn="ctr"/>
            <a:r>
              <a:rPr lang="en-US" altLang="zh-CN" sz="4800" b="1" dirty="0">
                <a:solidFill>
                  <a:srgbClr val="3A3A3A"/>
                </a:solidFill>
                <a:latin typeface="Calibri Light" panose="020F0302020204030204" pitchFamily="34" charset="0"/>
              </a:rPr>
              <a:t>THANKS FOR WATCHING</a:t>
            </a:r>
            <a:endParaRPr lang="zh-CN" altLang="en-US" sz="4800" b="1" dirty="0">
              <a:solidFill>
                <a:srgbClr val="3A3A3A"/>
              </a:solidFill>
              <a:latin typeface="Calibri Light" panose="020F0302020204030204" pitchFamily="34" charset="0"/>
            </a:endParaRPr>
          </a:p>
        </p:txBody>
      </p:sp>
      <p:cxnSp>
        <p:nvCxnSpPr>
          <p:cNvPr id="6" name="直接连接符 5"/>
          <p:cNvCxnSpPr/>
          <p:nvPr/>
        </p:nvCxnSpPr>
        <p:spPr>
          <a:xfrm>
            <a:off x="5090827" y="2668094"/>
            <a:ext cx="1671484" cy="0"/>
          </a:xfrm>
          <a:prstGeom prst="line">
            <a:avLst/>
          </a:prstGeom>
          <a:ln w="22225">
            <a:solidFill>
              <a:srgbClr val="FFC00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2" y="4195205"/>
            <a:ext cx="12192000" cy="2662795"/>
          </a:xfrm>
          <a:custGeom>
            <a:avLst/>
            <a:gdLst>
              <a:gd name="connsiteX0" fmla="*/ 0 w 12192000"/>
              <a:gd name="connsiteY0" fmla="*/ 0 h 2662795"/>
              <a:gd name="connsiteX1" fmla="*/ 500336 w 12192000"/>
              <a:gd name="connsiteY1" fmla="*/ 219312 h 2662795"/>
              <a:gd name="connsiteX2" fmla="*/ 1899137 w 12192000"/>
              <a:gd name="connsiteY2" fmla="*/ 689315 h 2662795"/>
              <a:gd name="connsiteX3" fmla="*/ 3362177 w 12192000"/>
              <a:gd name="connsiteY3" fmla="*/ 576774 h 2662795"/>
              <a:gd name="connsiteX4" fmla="*/ 4501660 w 12192000"/>
              <a:gd name="connsiteY4" fmla="*/ 450165 h 2662795"/>
              <a:gd name="connsiteX5" fmla="*/ 6091309 w 12192000"/>
              <a:gd name="connsiteY5" fmla="*/ 520503 h 2662795"/>
              <a:gd name="connsiteX6" fmla="*/ 7849771 w 12192000"/>
              <a:gd name="connsiteY6" fmla="*/ 787789 h 2662795"/>
              <a:gd name="connsiteX7" fmla="*/ 9411285 w 12192000"/>
              <a:gd name="connsiteY7" fmla="*/ 801857 h 2662795"/>
              <a:gd name="connsiteX8" fmla="*/ 10944663 w 12192000"/>
              <a:gd name="connsiteY8" fmla="*/ 844060 h 2662795"/>
              <a:gd name="connsiteX9" fmla="*/ 12175491 w 12192000"/>
              <a:gd name="connsiteY9" fmla="*/ 424008 h 2662795"/>
              <a:gd name="connsiteX10" fmla="*/ 12183035 w 12192000"/>
              <a:gd name="connsiteY10" fmla="*/ 420587 h 2662795"/>
              <a:gd name="connsiteX11" fmla="*/ 12192000 w 12192000"/>
              <a:gd name="connsiteY11" fmla="*/ 420896 h 2662795"/>
              <a:gd name="connsiteX12" fmla="*/ 12192000 w 12192000"/>
              <a:gd name="connsiteY12" fmla="*/ 2662795 h 2662795"/>
              <a:gd name="connsiteX13" fmla="*/ 0 w 12192000"/>
              <a:gd name="connsiteY13" fmla="*/ 2662795 h 2662795"/>
              <a:gd name="connsiteX14" fmla="*/ 0 w 12192000"/>
              <a:gd name="connsiteY14" fmla="*/ 0 h 266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662795">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46421" y="2713814"/>
            <a:ext cx="3760296" cy="615553"/>
          </a:xfrm>
          <a:prstGeom prst="rect">
            <a:avLst/>
          </a:prstGeom>
          <a:noFill/>
        </p:spPr>
        <p:txBody>
          <a:bodyPr wrap="square" rtlCol="0">
            <a:spAutoFit/>
          </a:bodyPr>
          <a:lstStyle/>
          <a:p>
            <a:pPr algn="ctr"/>
            <a:r>
              <a:rPr lang="en-US" altLang="zh-CN" dirty="0">
                <a:solidFill>
                  <a:srgbClr val="3A3A3A"/>
                </a:solidFill>
                <a:latin typeface="Calibri Light" panose="020F0302020204030204" pitchFamily="34" charset="0"/>
              </a:rPr>
              <a:t>Group members:</a:t>
            </a:r>
            <a:endParaRPr lang="en-US" altLang="zh-CN" dirty="0">
              <a:solidFill>
                <a:srgbClr val="3A3A3A"/>
              </a:solidFill>
              <a:latin typeface="Calibri Light" panose="020F0302020204030204" pitchFamily="34" charset="0"/>
            </a:endParaRPr>
          </a:p>
          <a:p>
            <a:pPr algn="ctr"/>
            <a:r>
              <a:rPr lang="zh-CN" altLang="en-US" sz="1600" dirty="0">
                <a:solidFill>
                  <a:srgbClr val="3A3A3A"/>
                </a:solidFill>
                <a:latin typeface="微软雅黑 Light" panose="020B0502040204020203" pitchFamily="34" charset="-122"/>
                <a:ea typeface="微软雅黑 Light" panose="020B0502040204020203" pitchFamily="34" charset="-122"/>
              </a:rPr>
              <a:t>黄芷仪  邵雨辰  师昱昊  田野佑民</a:t>
            </a:r>
            <a:endParaRPr lang="zh-CN" altLang="en-US" sz="1600" dirty="0">
              <a:solidFill>
                <a:srgbClr val="3A3A3A"/>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1.2 Research status  </a:t>
              </a:r>
              <a:r>
                <a:rPr lang="zh-CN" altLang="en-US" dirty="0">
                  <a:solidFill>
                    <a:srgbClr val="3A3A3A"/>
                  </a:solidFill>
                  <a:latin typeface="微软雅黑" panose="020B0503020204020204" pitchFamily="34" charset="-122"/>
                  <a:ea typeface="微软雅黑" panose="020B0503020204020204" pitchFamily="34" charset="-122"/>
                </a:rPr>
                <a:t>研究现状</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6" name="文本框 5"/>
          <p:cNvSpPr txBox="1"/>
          <p:nvPr/>
        </p:nvSpPr>
        <p:spPr>
          <a:xfrm>
            <a:off x="429260" y="599490"/>
            <a:ext cx="8981440" cy="646331"/>
          </a:xfrm>
          <a:prstGeom prst="rect">
            <a:avLst/>
          </a:prstGeom>
          <a:noFill/>
        </p:spPr>
        <p:txBody>
          <a:bodyPr wrap="square">
            <a:spAutoFit/>
          </a:bodyPr>
          <a:lstStyle/>
          <a:p>
            <a:r>
              <a:rPr lang="zh-CN" altLang="en-US" sz="2000" dirty="0">
                <a:latin typeface="Calibri" panose="020F0502020204030204" pitchFamily="34" charset="0"/>
                <a:cs typeface="Calibri" panose="020F0502020204030204" pitchFamily="34" charset="0"/>
              </a:rPr>
              <a:t>Current situation of public opinion analysis on the epidemic situation in China</a:t>
            </a:r>
            <a:r>
              <a:rPr lang="en-US" altLang="zh-CN" sz="2000" dirty="0">
                <a:latin typeface="Calibri" panose="020F0502020204030204" pitchFamily="34" charset="0"/>
                <a:cs typeface="Calibri" panose="020F0502020204030204" pitchFamily="34" charset="0"/>
              </a:rPr>
              <a:t>:</a:t>
            </a:r>
            <a:endParaRPr lang="en-US" altLang="zh-CN" sz="2000" dirty="0">
              <a:latin typeface="Calibri" panose="020F0502020204030204" pitchFamily="34" charset="0"/>
              <a:cs typeface="Calibri" panose="020F0502020204030204" pitchFamily="34" charset="0"/>
            </a:endParaRPr>
          </a:p>
          <a:p>
            <a:r>
              <a:rPr lang="zh-CN" altLang="en-US" sz="1600" dirty="0">
                <a:latin typeface="微软雅黑 Light" panose="020B0502040204020203" pitchFamily="34" charset="-122"/>
                <a:ea typeface="微软雅黑 Light" panose="020B0502040204020203" pitchFamily="34" charset="-122"/>
                <a:cs typeface="Calibri" panose="020F0502020204030204" pitchFamily="34" charset="0"/>
              </a:rPr>
              <a:t>我国关于疫情相关舆情分析的研究现状：</a:t>
            </a:r>
            <a:endParaRPr lang="zh-CN" altLang="en-US" sz="1600" dirty="0">
              <a:latin typeface="微软雅黑 Light" panose="020B0502040204020203" pitchFamily="34" charset="-122"/>
              <a:ea typeface="微软雅黑 Light" panose="020B0502040204020203" pitchFamily="34" charset="-122"/>
              <a:cs typeface="Calibri" panose="020F0502020204030204" pitchFamily="34" charset="0"/>
            </a:endParaRPr>
          </a:p>
        </p:txBody>
      </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259" y="1345418"/>
            <a:ext cx="7063741" cy="5512581"/>
          </a:xfrm>
          <a:prstGeom prst="rect">
            <a:avLst/>
          </a:prstGeom>
        </p:spPr>
      </p:pic>
      <p:sp>
        <p:nvSpPr>
          <p:cNvPr id="2" name="文本框 1"/>
          <p:cNvSpPr txBox="1"/>
          <p:nvPr/>
        </p:nvSpPr>
        <p:spPr>
          <a:xfrm>
            <a:off x="7979806" y="1881446"/>
            <a:ext cx="3782935" cy="2031325"/>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Research on public opinion about the epidemic began in 2010, but a large number of studies focused on </a:t>
            </a:r>
            <a:r>
              <a:rPr lang="en-US" altLang="zh-CN" b="1" dirty="0">
                <a:latin typeface="Calibri Light" panose="020F0302020204030204" pitchFamily="34" charset="0"/>
                <a:cs typeface="Calibri Light" panose="020F0302020204030204" pitchFamily="34" charset="0"/>
              </a:rPr>
              <a:t>2020 and beyond</a:t>
            </a:r>
            <a:r>
              <a:rPr lang="en-US" altLang="zh-CN" dirty="0">
                <a:latin typeface="Calibri Light" panose="020F0302020204030204" pitchFamily="34" charset="0"/>
                <a:cs typeface="Calibri Light" panose="020F0302020204030204" pitchFamily="34" charset="0"/>
              </a:rPr>
              <a:t>. </a:t>
            </a:r>
            <a:endParaRPr lang="en-US" altLang="zh-CN" dirty="0">
              <a:latin typeface="Calibri Light" panose="020F0302020204030204" pitchFamily="34" charset="0"/>
              <a:cs typeface="Calibri Light" panose="020F0302020204030204" pitchFamily="34" charset="0"/>
            </a:endParaRPr>
          </a:p>
          <a:p>
            <a:r>
              <a:rPr lang="en-US" altLang="zh-CN" dirty="0">
                <a:latin typeface="Calibri Light" panose="020F0302020204030204" pitchFamily="34" charset="0"/>
                <a:cs typeface="Calibri Light" panose="020F0302020204030204" pitchFamily="34" charset="0"/>
              </a:rPr>
              <a:t>This mainly depends on </a:t>
            </a:r>
            <a:r>
              <a:rPr lang="en-US" altLang="zh-CN" b="1" dirty="0">
                <a:highlight>
                  <a:srgbClr val="FFC001"/>
                </a:highlight>
                <a:latin typeface="Calibri Light" panose="020F0302020204030204" pitchFamily="34" charset="0"/>
                <a:cs typeface="Calibri Light" panose="020F0302020204030204" pitchFamily="34" charset="0"/>
              </a:rPr>
              <a:t>two factors</a:t>
            </a:r>
            <a:r>
              <a:rPr lang="en-US" altLang="zh-CN" dirty="0">
                <a:latin typeface="Calibri Light" panose="020F0302020204030204" pitchFamily="34" charset="0"/>
                <a:cs typeface="Calibri Light" panose="020F0302020204030204" pitchFamily="34" charset="0"/>
              </a:rPr>
              <a:t>: </a:t>
            </a:r>
            <a:r>
              <a:rPr lang="en-US" altLang="zh-CN" b="1" dirty="0">
                <a:latin typeface="Calibri Light" panose="020F0302020204030204" pitchFamily="34" charset="0"/>
                <a:cs typeface="Calibri Light" panose="020F0302020204030204" pitchFamily="34" charset="0"/>
              </a:rPr>
              <a:t>network development </a:t>
            </a:r>
            <a:r>
              <a:rPr lang="en-US" altLang="zh-CN" dirty="0">
                <a:latin typeface="Calibri Light" panose="020F0302020204030204" pitchFamily="34" charset="0"/>
                <a:cs typeface="Calibri Light" panose="020F0302020204030204" pitchFamily="34" charset="0"/>
              </a:rPr>
              <a:t>and </a:t>
            </a:r>
            <a:r>
              <a:rPr lang="en-US" altLang="zh-CN" b="1" dirty="0">
                <a:latin typeface="Calibri Light" panose="020F0302020204030204" pitchFamily="34" charset="0"/>
                <a:cs typeface="Calibri Light" panose="020F0302020204030204" pitchFamily="34" charset="0"/>
              </a:rPr>
              <a:t>the outbreak of the epidemic</a:t>
            </a:r>
            <a:r>
              <a:rPr lang="en-US" altLang="zh-CN" dirty="0">
                <a:latin typeface="Calibri Light" panose="020F0302020204030204" pitchFamily="34" charset="0"/>
                <a:cs typeface="Calibri Light" panose="020F0302020204030204" pitchFamily="34" charset="0"/>
              </a:rPr>
              <a:t>.</a:t>
            </a:r>
            <a:endParaRPr lang="en-US" altLang="zh-CN" dirty="0">
              <a:latin typeface="Calibri Light" panose="020F0302020204030204" pitchFamily="34" charset="0"/>
              <a:cs typeface="Calibri Light" panose="020F0302020204030204" pitchFamily="34" charset="0"/>
            </a:endParaRPr>
          </a:p>
        </p:txBody>
      </p:sp>
      <p:sp>
        <p:nvSpPr>
          <p:cNvPr id="9" name="文本框 8"/>
          <p:cNvSpPr txBox="1"/>
          <p:nvPr/>
        </p:nvSpPr>
        <p:spPr>
          <a:xfrm>
            <a:off x="7979806" y="4563499"/>
            <a:ext cx="3782935" cy="738664"/>
          </a:xfrm>
          <a:prstGeom prst="rect">
            <a:avLst/>
          </a:prstGeom>
          <a:noFill/>
        </p:spPr>
        <p:txBody>
          <a:bodyPr wrap="square">
            <a:spAutoFit/>
          </a:bodyPr>
          <a:lstStyle/>
          <a:p>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关于疫情舆情的研究始于</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2010</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年，但大量的研究集中在</a:t>
            </a:r>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2020</a:t>
            </a:r>
            <a:r>
              <a:rPr lang="zh-CN" altLang="en-US" sz="1400" dirty="0">
                <a:solidFill>
                  <a:schemeClr val="bg1">
                    <a:lumMod val="65000"/>
                  </a:schemeClr>
                </a:solidFill>
                <a:latin typeface="微软雅黑 Light" panose="020B0502040204020203" pitchFamily="34" charset="-122"/>
                <a:ea typeface="微软雅黑 Light" panose="020B0502040204020203" pitchFamily="34" charset="-122"/>
              </a:rPr>
              <a:t>年及之后出现。这取决于两个因素：网络发展与疫情的发生。</a:t>
            </a:r>
            <a:endParaRPr lang="zh-CN" altLang="en-US" sz="1400" dirty="0">
              <a:solidFill>
                <a:schemeClr val="bg1">
                  <a:lumMod val="6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1.3 Research framework  </a:t>
              </a:r>
              <a:r>
                <a:rPr lang="zh-CN" altLang="en-US" dirty="0">
                  <a:solidFill>
                    <a:srgbClr val="3A3A3A"/>
                  </a:solidFill>
                  <a:latin typeface="微软雅黑" panose="020B0503020204020204" pitchFamily="34" charset="-122"/>
                  <a:ea typeface="微软雅黑" panose="020B0503020204020204" pitchFamily="34" charset="-122"/>
                </a:rPr>
                <a:t>研究框架</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07" name="组合 106"/>
          <p:cNvGrpSpPr/>
          <p:nvPr/>
        </p:nvGrpSpPr>
        <p:grpSpPr>
          <a:xfrm>
            <a:off x="522565" y="825500"/>
            <a:ext cx="10707341" cy="5523600"/>
            <a:chOff x="-509098" y="140703"/>
            <a:chExt cx="11953536" cy="6166475"/>
          </a:xfrm>
        </p:grpSpPr>
        <p:sp>
          <p:nvSpPr>
            <p:cNvPr id="108" name="矩形: 圆角 107"/>
            <p:cNvSpPr/>
            <p:nvPr/>
          </p:nvSpPr>
          <p:spPr>
            <a:xfrm>
              <a:off x="-509098" y="140703"/>
              <a:ext cx="2714221" cy="7359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ea typeface="微软雅黑" panose="020B0503020204020204" pitchFamily="34" charset="-122"/>
                  <a:cs typeface="Calibri" panose="020F0502020204030204" pitchFamily="34" charset="0"/>
                </a:rPr>
                <a:t>Data Acquisition</a:t>
              </a:r>
              <a:endParaRPr lang="en-US" altLang="zh-CN" b="1" dirty="0">
                <a:latin typeface="Calibri" panose="020F0502020204030204" pitchFamily="34" charset="0"/>
                <a:ea typeface="微软雅黑" panose="020B0503020204020204" pitchFamily="34" charset="-122"/>
                <a:cs typeface="Calibri" panose="020F0502020204030204" pitchFamily="34" charset="0"/>
              </a:endParaRPr>
            </a:p>
            <a:p>
              <a:pPr algn="ctr"/>
              <a:r>
                <a:rPr lang="zh-CN" altLang="en-US" sz="1200" b="1" dirty="0">
                  <a:latin typeface="微软雅黑" panose="020B0503020204020204" pitchFamily="34" charset="-122"/>
                  <a:ea typeface="微软雅黑" panose="020B0503020204020204" pitchFamily="34" charset="-122"/>
                </a:rPr>
                <a:t>数据采集</a:t>
              </a:r>
              <a:endParaRPr lang="zh-CN" altLang="en-US" sz="1200" b="1" dirty="0">
                <a:latin typeface="微软雅黑" panose="020B0503020204020204" pitchFamily="34" charset="-122"/>
                <a:ea typeface="微软雅黑" panose="020B0503020204020204" pitchFamily="34" charset="-122"/>
              </a:endParaRPr>
            </a:p>
          </p:txBody>
        </p:sp>
        <p:sp>
          <p:nvSpPr>
            <p:cNvPr id="109" name="矩形: 圆角 108"/>
            <p:cNvSpPr/>
            <p:nvPr/>
          </p:nvSpPr>
          <p:spPr>
            <a:xfrm>
              <a:off x="-509098" y="985866"/>
              <a:ext cx="2714221" cy="1502966"/>
            </a:xfrm>
            <a:prstGeom prst="roundRect">
              <a:avLst>
                <a:gd name="adj" fmla="val 95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ea typeface="微软雅黑" panose="020B0503020204020204" pitchFamily="34" charset="-122"/>
                  <a:cs typeface="Calibri" panose="020F0502020204030204" pitchFamily="34" charset="0"/>
                </a:rPr>
                <a:t>Data Pre-processing</a:t>
              </a:r>
              <a:endParaRPr lang="en-US" altLang="zh-CN" b="1" dirty="0">
                <a:latin typeface="Calibri" panose="020F0502020204030204" pitchFamily="34" charset="0"/>
                <a:ea typeface="微软雅黑" panose="020B0503020204020204" pitchFamily="34" charset="-122"/>
                <a:cs typeface="Calibri" panose="020F0502020204030204" pitchFamily="34" charset="0"/>
              </a:endParaRPr>
            </a:p>
            <a:p>
              <a:pPr algn="ctr"/>
              <a:r>
                <a:rPr lang="zh-CN" altLang="en-US" sz="1200" b="1" dirty="0">
                  <a:latin typeface="微软雅黑" panose="020B0503020204020204" pitchFamily="34" charset="-122"/>
                  <a:ea typeface="微软雅黑" panose="020B0503020204020204" pitchFamily="34" charset="-122"/>
                </a:rPr>
                <a:t>数据预处理</a:t>
              </a:r>
              <a:endParaRPr lang="zh-CN" altLang="en-US" sz="1200" b="1" dirty="0">
                <a:latin typeface="微软雅黑" panose="020B0503020204020204" pitchFamily="34" charset="-122"/>
                <a:ea typeface="微软雅黑" panose="020B0503020204020204" pitchFamily="34" charset="-122"/>
              </a:endParaRPr>
            </a:p>
          </p:txBody>
        </p:sp>
        <p:sp>
          <p:nvSpPr>
            <p:cNvPr id="110" name="矩形 109"/>
            <p:cNvSpPr/>
            <p:nvPr/>
          </p:nvSpPr>
          <p:spPr>
            <a:xfrm>
              <a:off x="4136864" y="264875"/>
              <a:ext cx="2115029" cy="50290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Weibo post acquisition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微博博文采集</a:t>
              </a:r>
              <a:endParaRPr lang="zh-CN" altLang="en-US" sz="1000" dirty="0">
                <a:latin typeface="微软雅黑" panose="020B0503020204020204" pitchFamily="34" charset="-122"/>
                <a:ea typeface="微软雅黑" panose="020B0503020204020204" pitchFamily="34" charset="-122"/>
              </a:endParaRPr>
            </a:p>
          </p:txBody>
        </p:sp>
        <p:sp>
          <p:nvSpPr>
            <p:cNvPr id="111" name="矩形 110"/>
            <p:cNvSpPr/>
            <p:nvPr/>
          </p:nvSpPr>
          <p:spPr>
            <a:xfrm>
              <a:off x="8587701" y="264769"/>
              <a:ext cx="2153200" cy="5029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Epidemic data collection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疫情数据采集</a:t>
              </a:r>
              <a:endParaRPr lang="zh-CN" altLang="en-US" sz="1000" dirty="0">
                <a:latin typeface="微软雅黑" panose="020B0503020204020204" pitchFamily="34" charset="-122"/>
                <a:ea typeface="微软雅黑" panose="020B0503020204020204" pitchFamily="34" charset="-122"/>
              </a:endParaRPr>
            </a:p>
          </p:txBody>
        </p:sp>
        <p:sp>
          <p:nvSpPr>
            <p:cNvPr id="112" name="矩形 111"/>
            <p:cNvSpPr/>
            <p:nvPr/>
          </p:nvSpPr>
          <p:spPr>
            <a:xfrm>
              <a:off x="8024315" y="1426157"/>
              <a:ext cx="1605061" cy="7321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Epidemic stage classification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疫情阶段划分</a:t>
              </a:r>
              <a:endParaRPr lang="zh-CN" altLang="en-US" sz="1000" dirty="0">
                <a:latin typeface="微软雅黑" panose="020B0503020204020204" pitchFamily="34" charset="-122"/>
                <a:ea typeface="微软雅黑" panose="020B0503020204020204" pitchFamily="34" charset="-122"/>
              </a:endParaRPr>
            </a:p>
          </p:txBody>
        </p:sp>
        <p:sp>
          <p:nvSpPr>
            <p:cNvPr id="113" name="矩形 112"/>
            <p:cNvSpPr/>
            <p:nvPr/>
          </p:nvSpPr>
          <p:spPr>
            <a:xfrm>
              <a:off x="9724166" y="1426157"/>
              <a:ext cx="1606229" cy="7321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Combing through the timeline</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时间线整理</a:t>
              </a:r>
              <a:endParaRPr lang="zh-CN" altLang="en-US" sz="1000" dirty="0">
                <a:latin typeface="微软雅黑" panose="020B0503020204020204" pitchFamily="34" charset="-122"/>
                <a:ea typeface="微软雅黑" panose="020B0503020204020204" pitchFamily="34" charset="-122"/>
              </a:endParaRPr>
            </a:p>
          </p:txBody>
        </p:sp>
        <p:grpSp>
          <p:nvGrpSpPr>
            <p:cNvPr id="114" name="组合 113"/>
            <p:cNvGrpSpPr/>
            <p:nvPr/>
          </p:nvGrpSpPr>
          <p:grpSpPr>
            <a:xfrm>
              <a:off x="2496406" y="2798588"/>
              <a:ext cx="5631851" cy="2306457"/>
              <a:chOff x="2636106" y="2808748"/>
              <a:chExt cx="5631851" cy="2306457"/>
            </a:xfrm>
          </p:grpSpPr>
          <p:sp>
            <p:nvSpPr>
              <p:cNvPr id="140" name="矩形: 圆角 139"/>
              <p:cNvSpPr/>
              <p:nvPr/>
            </p:nvSpPr>
            <p:spPr>
              <a:xfrm>
                <a:off x="2636106" y="2808748"/>
                <a:ext cx="5631851" cy="2306457"/>
              </a:xfrm>
              <a:prstGeom prst="roundRect">
                <a:avLst>
                  <a:gd name="adj" fmla="val 5846"/>
                </a:avLst>
              </a:prstGeom>
              <a:noFill/>
              <a:ln w="25400">
                <a:solidFill>
                  <a:srgbClr val="3A3A3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nvGrpSpPr>
              <p:cNvPr id="141" name="组合 140"/>
              <p:cNvGrpSpPr/>
              <p:nvPr/>
            </p:nvGrpSpPr>
            <p:grpSpPr>
              <a:xfrm>
                <a:off x="2686488" y="2887240"/>
                <a:ext cx="5533521" cy="2126716"/>
                <a:chOff x="2875488" y="2904480"/>
                <a:chExt cx="5533521" cy="2126716"/>
              </a:xfrm>
            </p:grpSpPr>
            <p:grpSp>
              <p:nvGrpSpPr>
                <p:cNvPr id="142" name="组合 141"/>
                <p:cNvGrpSpPr/>
                <p:nvPr/>
              </p:nvGrpSpPr>
              <p:grpSpPr>
                <a:xfrm>
                  <a:off x="2875488" y="2904480"/>
                  <a:ext cx="1590077" cy="2126716"/>
                  <a:chOff x="2875488" y="2904480"/>
                  <a:chExt cx="1590077" cy="2126716"/>
                </a:xfrm>
              </p:grpSpPr>
              <p:sp>
                <p:nvSpPr>
                  <p:cNvPr id="151" name="矩形: 圆角 150"/>
                  <p:cNvSpPr/>
                  <p:nvPr/>
                </p:nvSpPr>
                <p:spPr>
                  <a:xfrm>
                    <a:off x="2875488" y="2904480"/>
                    <a:ext cx="1590076" cy="422691"/>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Calibri Light" panose="020F0302020204030204" pitchFamily="34" charset="0"/>
                        <a:cs typeface="Calibri Light" panose="020F0302020204030204" pitchFamily="34" charset="0"/>
                      </a:rPr>
                      <a:t>Hotspot analysis</a:t>
                    </a:r>
                    <a:endParaRPr lang="en-US" altLang="zh-CN" sz="1400" b="1" dirty="0">
                      <a:solidFill>
                        <a:schemeClr val="tx1"/>
                      </a:solidFill>
                      <a:latin typeface="Calibri Light" panose="020F0302020204030204" pitchFamily="34" charset="0"/>
                      <a:cs typeface="Calibri Light" panose="020F0302020204030204" pitchFamily="34" charset="0"/>
                    </a:endParaRPr>
                  </a:p>
                  <a:p>
                    <a:pPr algn="ctr"/>
                    <a:r>
                      <a:rPr lang="zh-CN" altLang="en-US" sz="1000" b="1" dirty="0">
                        <a:solidFill>
                          <a:srgbClr val="3A3A3A"/>
                        </a:solidFill>
                        <a:latin typeface="微软雅黑" panose="020B0503020204020204" pitchFamily="34" charset="-122"/>
                        <a:ea typeface="微软雅黑" panose="020B0503020204020204" pitchFamily="34" charset="-122"/>
                      </a:rPr>
                      <a:t>热点分析</a:t>
                    </a:r>
                    <a:endParaRPr lang="zh-CN" altLang="en-US" sz="1000" b="1" dirty="0">
                      <a:solidFill>
                        <a:srgbClr val="3A3A3A"/>
                      </a:solidFill>
                      <a:latin typeface="微软雅黑" panose="020B0503020204020204" pitchFamily="34" charset="-122"/>
                      <a:ea typeface="微软雅黑" panose="020B0503020204020204" pitchFamily="34" charset="-122"/>
                    </a:endParaRPr>
                  </a:p>
                </p:txBody>
              </p:sp>
              <p:sp>
                <p:nvSpPr>
                  <p:cNvPr id="152" name="矩形 151"/>
                  <p:cNvSpPr/>
                  <p:nvPr/>
                </p:nvSpPr>
                <p:spPr>
                  <a:xfrm>
                    <a:off x="2875488" y="3400826"/>
                    <a:ext cx="1590076" cy="6810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Word cloud rendering</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词云绘制</a:t>
                    </a:r>
                    <a:endParaRPr lang="zh-CN" altLang="en-US" sz="1000" dirty="0">
                      <a:latin typeface="微软雅黑" panose="020B0503020204020204" pitchFamily="34" charset="-122"/>
                      <a:ea typeface="微软雅黑" panose="020B0503020204020204" pitchFamily="34" charset="-122"/>
                    </a:endParaRPr>
                  </a:p>
                </p:txBody>
              </p:sp>
              <p:sp>
                <p:nvSpPr>
                  <p:cNvPr id="153" name="矩形 152"/>
                  <p:cNvSpPr/>
                  <p:nvPr/>
                </p:nvSpPr>
                <p:spPr>
                  <a:xfrm>
                    <a:off x="2875488" y="4099012"/>
                    <a:ext cx="1590077" cy="9321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Space-time-evolution of hot topics</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热点话题时空演化</a:t>
                    </a:r>
                    <a:endParaRPr lang="zh-CN" altLang="en-US" sz="1000" dirty="0">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6632442" y="2904481"/>
                  <a:ext cx="1776567" cy="1875536"/>
                  <a:chOff x="6632442" y="2904481"/>
                  <a:chExt cx="1776567" cy="1875536"/>
                </a:xfrm>
              </p:grpSpPr>
              <p:sp>
                <p:nvSpPr>
                  <p:cNvPr id="148" name="矩形: 圆角 147"/>
                  <p:cNvSpPr/>
                  <p:nvPr/>
                </p:nvSpPr>
                <p:spPr>
                  <a:xfrm>
                    <a:off x="6632442" y="2904481"/>
                    <a:ext cx="1776567" cy="422689"/>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3A3A3A"/>
                        </a:solidFill>
                        <a:latin typeface="Calibri Light" panose="020F0302020204030204" pitchFamily="34" charset="0"/>
                        <a:ea typeface="微软雅黑" panose="020B0503020204020204" pitchFamily="34" charset="-122"/>
                        <a:cs typeface="Calibri Light" panose="020F0302020204030204" pitchFamily="34" charset="0"/>
                      </a:rPr>
                      <a:t>Sentiment analysis</a:t>
                    </a:r>
                    <a:endParaRPr lang="en-US" altLang="zh-CN" sz="1400" b="1" dirty="0">
                      <a:solidFill>
                        <a:srgbClr val="3A3A3A"/>
                      </a:solidFill>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b="1" dirty="0">
                        <a:solidFill>
                          <a:srgbClr val="3A3A3A"/>
                        </a:solidFill>
                        <a:latin typeface="微软雅黑" panose="020B0503020204020204" pitchFamily="34" charset="-122"/>
                        <a:ea typeface="微软雅黑" panose="020B0503020204020204" pitchFamily="34" charset="-122"/>
                      </a:rPr>
                      <a:t>情感分析</a:t>
                    </a:r>
                    <a:endParaRPr lang="zh-CN" altLang="en-US" sz="1000" b="1" dirty="0">
                      <a:solidFill>
                        <a:srgbClr val="3A3A3A"/>
                      </a:solidFill>
                      <a:latin typeface="微软雅黑" panose="020B0503020204020204" pitchFamily="34" charset="-122"/>
                      <a:ea typeface="微软雅黑" panose="020B0503020204020204" pitchFamily="34" charset="-122"/>
                    </a:endParaRPr>
                  </a:p>
                </p:txBody>
              </p:sp>
              <p:sp>
                <p:nvSpPr>
                  <p:cNvPr id="149" name="矩形 148"/>
                  <p:cNvSpPr/>
                  <p:nvPr/>
                </p:nvSpPr>
                <p:spPr>
                  <a:xfrm>
                    <a:off x="6632442" y="4099012"/>
                    <a:ext cx="1776567" cy="6810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Events correlation analysis</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事件关联分析</a:t>
                    </a:r>
                    <a:endParaRPr lang="zh-CN" altLang="en-US" sz="1000" dirty="0">
                      <a:latin typeface="微软雅黑" panose="020B0503020204020204" pitchFamily="34" charset="-122"/>
                      <a:ea typeface="微软雅黑" panose="020B0503020204020204" pitchFamily="34" charset="-122"/>
                    </a:endParaRPr>
                  </a:p>
                </p:txBody>
              </p:sp>
              <p:sp>
                <p:nvSpPr>
                  <p:cNvPr id="150" name="矩形 149"/>
                  <p:cNvSpPr/>
                  <p:nvPr/>
                </p:nvSpPr>
                <p:spPr>
                  <a:xfrm>
                    <a:off x="6632442" y="3400826"/>
                    <a:ext cx="1776567" cy="6810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cs typeface="Calibri Light" panose="020F0302020204030204" pitchFamily="34" charset="0"/>
                      </a:rPr>
                      <a:t>Sentiment classification</a:t>
                    </a:r>
                    <a:endParaRPr lang="en-US" altLang="zh-CN" sz="1400" dirty="0">
                      <a:latin typeface="Calibri Light" panose="020F0302020204030204" pitchFamily="34" charset="0"/>
                      <a:cs typeface="Calibri Light" panose="020F0302020204030204" pitchFamily="34" charset="0"/>
                    </a:endParaRPr>
                  </a:p>
                  <a:p>
                    <a:pPr algn="ctr"/>
                    <a:r>
                      <a:rPr lang="en-US" altLang="zh-CN" sz="1000" dirty="0" err="1">
                        <a:latin typeface="微软雅黑" panose="020B0503020204020204" pitchFamily="34" charset="-122"/>
                        <a:ea typeface="微软雅黑" panose="020B0503020204020204" pitchFamily="34" charset="-122"/>
                      </a:rPr>
                      <a:t>SnowNLP</a:t>
                    </a:r>
                    <a:r>
                      <a:rPr lang="zh-CN" altLang="en-US" sz="1000" dirty="0">
                        <a:latin typeface="微软雅黑" panose="020B0503020204020204" pitchFamily="34" charset="-122"/>
                        <a:ea typeface="微软雅黑" panose="020B0503020204020204" pitchFamily="34" charset="-122"/>
                      </a:rPr>
                      <a:t>情感分类</a:t>
                    </a:r>
                    <a:endParaRPr lang="zh-CN" altLang="en-US" sz="1000" dirty="0">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4517413" y="2904481"/>
                  <a:ext cx="2063179" cy="1687193"/>
                  <a:chOff x="4495879" y="2904481"/>
                  <a:chExt cx="2063179" cy="1687193"/>
                </a:xfrm>
              </p:grpSpPr>
              <p:sp>
                <p:nvSpPr>
                  <p:cNvPr id="145" name="矩形: 圆角 144"/>
                  <p:cNvSpPr/>
                  <p:nvPr/>
                </p:nvSpPr>
                <p:spPr>
                  <a:xfrm>
                    <a:off x="4495879" y="2904481"/>
                    <a:ext cx="2063179" cy="422689"/>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3A3A3A"/>
                        </a:solidFill>
                        <a:latin typeface="Calibri Light" panose="020F0302020204030204" pitchFamily="34" charset="0"/>
                        <a:ea typeface="微软雅黑" panose="020B0503020204020204" pitchFamily="34" charset="-122"/>
                        <a:cs typeface="Calibri Light" panose="020F0302020204030204" pitchFamily="34" charset="0"/>
                      </a:rPr>
                      <a:t>Co-occurrence analysis</a:t>
                    </a:r>
                    <a:endParaRPr lang="en-US" altLang="zh-CN" sz="1400" b="1" dirty="0">
                      <a:solidFill>
                        <a:srgbClr val="3A3A3A"/>
                      </a:solidFill>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b="1" dirty="0">
                        <a:solidFill>
                          <a:srgbClr val="3A3A3A"/>
                        </a:solidFill>
                        <a:latin typeface="微软雅黑" panose="020B0503020204020204" pitchFamily="34" charset="-122"/>
                        <a:ea typeface="微软雅黑" panose="020B0503020204020204" pitchFamily="34" charset="-122"/>
                      </a:rPr>
                      <a:t>共现分析</a:t>
                    </a:r>
                    <a:endParaRPr lang="zh-CN" altLang="en-US" sz="1000" b="1" dirty="0">
                      <a:solidFill>
                        <a:srgbClr val="3A3A3A"/>
                      </a:solidFill>
                      <a:latin typeface="微软雅黑" panose="020B0503020204020204" pitchFamily="34" charset="-122"/>
                      <a:ea typeface="微软雅黑" panose="020B0503020204020204" pitchFamily="34" charset="-122"/>
                    </a:endParaRPr>
                  </a:p>
                </p:txBody>
              </p:sp>
              <p:sp>
                <p:nvSpPr>
                  <p:cNvPr id="146" name="矩形 145"/>
                  <p:cNvSpPr/>
                  <p:nvPr/>
                </p:nvSpPr>
                <p:spPr>
                  <a:xfrm>
                    <a:off x="4495879" y="3400826"/>
                    <a:ext cx="2063179" cy="6810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Construction of </a:t>
                    </a:r>
                    <a:r>
                      <a:rPr lang="en-US" altLang="zh-CN" sz="1400" dirty="0" err="1">
                        <a:latin typeface="Calibri Light" panose="020F0302020204030204" pitchFamily="34" charset="0"/>
                        <a:ea typeface="微软雅黑" panose="020B0503020204020204" pitchFamily="34" charset="-122"/>
                        <a:cs typeface="Calibri Light" panose="020F0302020204030204" pitchFamily="34" charset="0"/>
                      </a:rPr>
                      <a:t>coword</a:t>
                    </a: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 network</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共词网络构建</a:t>
                    </a:r>
                    <a:endParaRPr lang="zh-CN" altLang="en-US" sz="1000" dirty="0">
                      <a:latin typeface="微软雅黑" panose="020B0503020204020204" pitchFamily="34" charset="-122"/>
                      <a:ea typeface="微软雅黑" panose="020B0503020204020204" pitchFamily="34" charset="-122"/>
                    </a:endParaRPr>
                  </a:p>
                </p:txBody>
              </p:sp>
              <p:sp>
                <p:nvSpPr>
                  <p:cNvPr id="147" name="矩形 146"/>
                  <p:cNvSpPr/>
                  <p:nvPr/>
                </p:nvSpPr>
                <p:spPr>
                  <a:xfrm>
                    <a:off x="4495879" y="4099013"/>
                    <a:ext cx="2063179" cy="4926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cs typeface="Calibri Light" panose="020F0302020204030204" pitchFamily="34" charset="0"/>
                      </a:rPr>
                      <a:t>Cluster analysis</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聚类分析</a:t>
                    </a:r>
                    <a:endParaRPr lang="zh-CN" altLang="en-US" sz="1000" dirty="0">
                      <a:latin typeface="微软雅黑" panose="020B0503020204020204" pitchFamily="34" charset="-122"/>
                      <a:ea typeface="微软雅黑" panose="020B0503020204020204" pitchFamily="34" charset="-122"/>
                    </a:endParaRPr>
                  </a:p>
                </p:txBody>
              </p:sp>
            </p:grpSp>
          </p:grpSp>
        </p:grpSp>
        <p:sp>
          <p:nvSpPr>
            <p:cNvPr id="115" name="矩形: 圆角 114"/>
            <p:cNvSpPr/>
            <p:nvPr/>
          </p:nvSpPr>
          <p:spPr>
            <a:xfrm>
              <a:off x="-509098" y="2618489"/>
              <a:ext cx="2714221" cy="2568294"/>
            </a:xfrm>
            <a:prstGeom prst="roundRect">
              <a:avLst>
                <a:gd name="adj" fmla="val 41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ea typeface="微软雅黑" panose="020B0503020204020204" pitchFamily="34" charset="-122"/>
                  <a:cs typeface="Calibri" panose="020F0502020204030204" pitchFamily="34" charset="0"/>
                </a:rPr>
                <a:t>Data Analysis and Visualization</a:t>
              </a:r>
              <a:endParaRPr lang="en-US" altLang="zh-CN" b="1" dirty="0">
                <a:latin typeface="Calibri" panose="020F0502020204030204" pitchFamily="34" charset="0"/>
                <a:ea typeface="微软雅黑" panose="020B0503020204020204" pitchFamily="34" charset="-122"/>
                <a:cs typeface="Calibri" panose="020F0502020204030204" pitchFamily="34" charset="0"/>
              </a:endParaRPr>
            </a:p>
            <a:p>
              <a:pPr algn="ctr"/>
              <a:r>
                <a:rPr lang="zh-CN" altLang="en-US" sz="1200" b="1" dirty="0">
                  <a:latin typeface="微软雅黑" panose="020B0503020204020204" pitchFamily="34" charset="-122"/>
                  <a:ea typeface="微软雅黑" panose="020B0503020204020204" pitchFamily="34" charset="-122"/>
                </a:rPr>
                <a:t>数据分析与可视化</a:t>
              </a:r>
              <a:endParaRPr lang="zh-CN" altLang="en-US" sz="1200" b="1" dirty="0">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2695664" y="1073091"/>
              <a:ext cx="4977232" cy="1360179"/>
              <a:chOff x="2835364" y="1286451"/>
              <a:chExt cx="4977232" cy="1360179"/>
            </a:xfrm>
          </p:grpSpPr>
          <p:sp>
            <p:nvSpPr>
              <p:cNvPr id="133" name="矩形 132"/>
              <p:cNvSpPr/>
              <p:nvPr/>
            </p:nvSpPr>
            <p:spPr>
              <a:xfrm>
                <a:off x="2835364" y="1286451"/>
                <a:ext cx="1295400" cy="7061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Calibri Light" panose="020F0302020204030204" pitchFamily="34" charset="0"/>
                    <a:ea typeface="微软雅黑" panose="020B0503020204020204" pitchFamily="34" charset="-122"/>
                    <a:cs typeface="Calibri Light" panose="020F0302020204030204" pitchFamily="34" charset="0"/>
                  </a:rPr>
                  <a:t>Dataclean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数据清洗</a:t>
                </a:r>
                <a:endParaRPr lang="zh-CN" altLang="en-US" sz="1000" dirty="0">
                  <a:latin typeface="微软雅黑" panose="020B0503020204020204" pitchFamily="34" charset="-122"/>
                  <a:ea typeface="微软雅黑" panose="020B0503020204020204" pitchFamily="34" charset="-122"/>
                </a:endParaRPr>
              </a:p>
            </p:txBody>
          </p:sp>
          <p:sp>
            <p:nvSpPr>
              <p:cNvPr id="134" name="矩形 133"/>
              <p:cNvSpPr/>
              <p:nvPr/>
            </p:nvSpPr>
            <p:spPr>
              <a:xfrm>
                <a:off x="4289935" y="1286452"/>
                <a:ext cx="2101658" cy="70613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Word segmentation optimization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分词优化</a:t>
                </a:r>
                <a:endParaRPr lang="zh-CN" altLang="en-US" sz="1000" dirty="0">
                  <a:latin typeface="微软雅黑" panose="020B0503020204020204" pitchFamily="34" charset="-122"/>
                  <a:ea typeface="微软雅黑" panose="020B0503020204020204" pitchFamily="34" charset="-122"/>
                </a:endParaRPr>
              </a:p>
            </p:txBody>
          </p:sp>
          <p:sp>
            <p:nvSpPr>
              <p:cNvPr id="135" name="矩形 134"/>
              <p:cNvSpPr/>
              <p:nvPr/>
            </p:nvSpPr>
            <p:spPr>
              <a:xfrm>
                <a:off x="4291715" y="2225917"/>
                <a:ext cx="2332356" cy="4207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cs typeface="Calibri Light" panose="020F0302020204030204" pitchFamily="34" charset="0"/>
                  </a:rPr>
                  <a:t>Word frequency count</a:t>
                </a:r>
                <a:endParaRPr lang="en-US" altLang="zh-CN" sz="1400" dirty="0">
                  <a:latin typeface="Calibri Light" panose="020F0302020204030204" pitchFamily="34" charset="0"/>
                  <a:cs typeface="Calibri Light" panose="020F0302020204030204" pitchFamily="34" charset="0"/>
                </a:endParaRPr>
              </a:p>
              <a:p>
                <a:pPr algn="ctr"/>
                <a:r>
                  <a:rPr lang="en-US" altLang="zh-CN" sz="1000" dirty="0">
                    <a:latin typeface="微软雅黑" panose="020B0503020204020204" pitchFamily="34" charset="-122"/>
                    <a:ea typeface="微软雅黑" panose="020B0503020204020204" pitchFamily="34" charset="-122"/>
                  </a:rPr>
                  <a:t>TF-IDF</a:t>
                </a:r>
                <a:r>
                  <a:rPr lang="zh-CN" altLang="en-US" sz="1000" dirty="0">
                    <a:latin typeface="微软雅黑" panose="020B0503020204020204" pitchFamily="34" charset="-122"/>
                    <a:ea typeface="微软雅黑" panose="020B0503020204020204" pitchFamily="34" charset="-122"/>
                  </a:rPr>
                  <a:t>词频计算</a:t>
                </a:r>
                <a:endParaRPr lang="zh-CN" altLang="en-US" sz="1000" dirty="0">
                  <a:latin typeface="微软雅黑" panose="020B0503020204020204" pitchFamily="34" charset="-122"/>
                  <a:ea typeface="微软雅黑" panose="020B0503020204020204" pitchFamily="34" charset="-122"/>
                </a:endParaRPr>
              </a:p>
            </p:txBody>
          </p:sp>
          <p:sp>
            <p:nvSpPr>
              <p:cNvPr id="136" name="矩形 135"/>
              <p:cNvSpPr/>
              <p:nvPr/>
            </p:nvSpPr>
            <p:spPr>
              <a:xfrm>
                <a:off x="6525331" y="1294993"/>
                <a:ext cx="1287265" cy="7061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Calibri Light" panose="020F0302020204030204" pitchFamily="34" charset="0"/>
                    <a:cs typeface="Calibri Light" panose="020F0302020204030204" pitchFamily="34" charset="0"/>
                  </a:rPr>
                  <a:t>DeleteStops</a:t>
                </a:r>
                <a:endParaRPr lang="en-US" altLang="zh-CN" sz="1400" dirty="0">
                  <a:latin typeface="Calibri Light" panose="020F0302020204030204" pitchFamily="34" charset="0"/>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去停用词</a:t>
                </a:r>
                <a:endParaRPr lang="zh-CN" altLang="en-US" sz="1000" dirty="0">
                  <a:latin typeface="微软雅黑" panose="020B0503020204020204" pitchFamily="34" charset="-122"/>
                  <a:ea typeface="微软雅黑" panose="020B0503020204020204" pitchFamily="34" charset="-122"/>
                </a:endParaRPr>
              </a:p>
            </p:txBody>
          </p:sp>
          <p:cxnSp>
            <p:nvCxnSpPr>
              <p:cNvPr id="137" name="直接箭头连接符 136"/>
              <p:cNvCxnSpPr>
                <a:stCxn id="133" idx="3"/>
                <a:endCxn id="134" idx="1"/>
              </p:cNvCxnSpPr>
              <p:nvPr/>
            </p:nvCxnSpPr>
            <p:spPr>
              <a:xfrm>
                <a:off x="4130764" y="1639516"/>
                <a:ext cx="159171" cy="2"/>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34" idx="3"/>
                <a:endCxn id="136" idx="1"/>
              </p:cNvCxnSpPr>
              <p:nvPr/>
            </p:nvCxnSpPr>
            <p:spPr>
              <a:xfrm>
                <a:off x="6391593" y="1639518"/>
                <a:ext cx="133739" cy="8540"/>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连接符: 肘形 138"/>
              <p:cNvCxnSpPr>
                <a:stCxn id="136" idx="2"/>
                <a:endCxn id="135" idx="0"/>
              </p:cNvCxnSpPr>
              <p:nvPr/>
            </p:nvCxnSpPr>
            <p:spPr>
              <a:xfrm rot="5400000">
                <a:off x="6201032" y="1257985"/>
                <a:ext cx="224793" cy="1711071"/>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117" name="直接箭头连接符 116"/>
            <p:cNvCxnSpPr>
              <a:stCxn id="135" idx="2"/>
              <a:endCxn id="140" idx="0"/>
            </p:cNvCxnSpPr>
            <p:nvPr/>
          </p:nvCxnSpPr>
          <p:spPr>
            <a:xfrm flipH="1">
              <a:off x="5312333" y="2433270"/>
              <a:ext cx="5860" cy="365318"/>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p:cNvCxnSpPr>
              <a:stCxn id="110" idx="2"/>
              <a:endCxn id="133" idx="0"/>
            </p:cNvCxnSpPr>
            <p:nvPr/>
          </p:nvCxnSpPr>
          <p:spPr>
            <a:xfrm rot="5400000">
              <a:off x="4116216" y="-5070"/>
              <a:ext cx="305309" cy="1851014"/>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9" name="连接符: 肘形 118"/>
            <p:cNvCxnSpPr>
              <a:stCxn id="111" idx="2"/>
              <a:endCxn id="112" idx="0"/>
            </p:cNvCxnSpPr>
            <p:nvPr/>
          </p:nvCxnSpPr>
          <p:spPr>
            <a:xfrm rot="5400000">
              <a:off x="8916334" y="678188"/>
              <a:ext cx="658480" cy="837455"/>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连接符: 肘形 119"/>
            <p:cNvCxnSpPr>
              <a:stCxn id="111" idx="2"/>
              <a:endCxn id="113" idx="0"/>
            </p:cNvCxnSpPr>
            <p:nvPr/>
          </p:nvCxnSpPr>
          <p:spPr>
            <a:xfrm rot="16200000" flipH="1">
              <a:off x="9766551" y="665426"/>
              <a:ext cx="658480" cy="862979"/>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8929460" y="3373427"/>
              <a:ext cx="1550782" cy="70617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Epidemic data visualization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疫情数据可视化</a:t>
              </a:r>
              <a:endParaRPr lang="zh-CN" altLang="en-US" sz="1000" dirty="0">
                <a:latin typeface="微软雅黑" panose="020B0503020204020204" pitchFamily="34" charset="-122"/>
                <a:ea typeface="微软雅黑" panose="020B0503020204020204" pitchFamily="34" charset="-122"/>
              </a:endParaRPr>
            </a:p>
          </p:txBody>
        </p:sp>
        <p:cxnSp>
          <p:nvCxnSpPr>
            <p:cNvPr id="122" name="连接符: 肘形 121"/>
            <p:cNvCxnSpPr>
              <a:stCxn id="113" idx="2"/>
              <a:endCxn id="121" idx="0"/>
            </p:cNvCxnSpPr>
            <p:nvPr/>
          </p:nvCxnSpPr>
          <p:spPr>
            <a:xfrm rot="5400000">
              <a:off x="9508515" y="2354660"/>
              <a:ext cx="1215103" cy="822429"/>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连接符: 肘形 122"/>
            <p:cNvCxnSpPr>
              <a:stCxn id="112" idx="2"/>
              <a:endCxn id="121" idx="0"/>
            </p:cNvCxnSpPr>
            <p:nvPr/>
          </p:nvCxnSpPr>
          <p:spPr>
            <a:xfrm rot="16200000" flipH="1">
              <a:off x="8658297" y="2326871"/>
              <a:ext cx="1215103" cy="878006"/>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4" name="连接符: 肘形 123"/>
            <p:cNvCxnSpPr>
              <a:stCxn id="113" idx="3"/>
              <a:endCxn id="149" idx="3"/>
            </p:cNvCxnSpPr>
            <p:nvPr/>
          </p:nvCxnSpPr>
          <p:spPr>
            <a:xfrm flipH="1">
              <a:off x="8080309" y="1792240"/>
              <a:ext cx="3250086" cy="2619875"/>
            </a:xfrm>
            <a:prstGeom prst="bentConnector3">
              <a:avLst>
                <a:gd name="adj1" fmla="val -7852"/>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5" name="矩形: 圆角 124"/>
            <p:cNvSpPr/>
            <p:nvPr/>
          </p:nvSpPr>
          <p:spPr>
            <a:xfrm>
              <a:off x="2349500" y="2618489"/>
              <a:ext cx="9094938" cy="2568295"/>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26" name="矩形: 圆角 125"/>
            <p:cNvSpPr/>
            <p:nvPr/>
          </p:nvSpPr>
          <p:spPr>
            <a:xfrm>
              <a:off x="-509098" y="5295990"/>
              <a:ext cx="2714221" cy="1011188"/>
            </a:xfrm>
            <a:prstGeom prst="roundRect">
              <a:avLst>
                <a:gd name="adj" fmla="val 107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panose="020F0502020204030204" pitchFamily="34" charset="0"/>
                  <a:ea typeface="微软雅黑" panose="020B0503020204020204" pitchFamily="34" charset="-122"/>
                  <a:cs typeface="Calibri" panose="020F0502020204030204" pitchFamily="34" charset="0"/>
                </a:rPr>
                <a:t>Analysis and thinking of urban planning</a:t>
              </a:r>
              <a:endParaRPr lang="en-US" altLang="zh-CN" b="1" dirty="0">
                <a:latin typeface="Calibri" panose="020F0502020204030204" pitchFamily="34" charset="0"/>
                <a:ea typeface="微软雅黑" panose="020B0503020204020204" pitchFamily="34" charset="-122"/>
                <a:cs typeface="Calibri" panose="020F0502020204030204" pitchFamily="34" charset="0"/>
              </a:endParaRPr>
            </a:p>
            <a:p>
              <a:pPr algn="ctr"/>
              <a:r>
                <a:rPr lang="zh-CN" altLang="en-US" sz="1200" b="1" dirty="0">
                  <a:latin typeface="微软雅黑" panose="020B0503020204020204" pitchFamily="34" charset="-122"/>
                  <a:ea typeface="微软雅黑" panose="020B0503020204020204" pitchFamily="34" charset="-122"/>
                </a:rPr>
                <a:t>城市规划角度的分析与思考</a:t>
              </a:r>
              <a:endParaRPr lang="zh-CN" altLang="en-US" sz="1200" b="1" dirty="0">
                <a:latin typeface="微软雅黑" panose="020B0503020204020204" pitchFamily="34" charset="-122"/>
                <a:ea typeface="微软雅黑" panose="020B0503020204020204" pitchFamily="34" charset="-122"/>
              </a:endParaRPr>
            </a:p>
          </p:txBody>
        </p:sp>
        <p:sp>
          <p:nvSpPr>
            <p:cNvPr id="127" name="矩形 126"/>
            <p:cNvSpPr/>
            <p:nvPr/>
          </p:nvSpPr>
          <p:spPr>
            <a:xfrm>
              <a:off x="2525298" y="5398868"/>
              <a:ext cx="2605741" cy="818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News content and microblog data comparison</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新闻与微博博文数据对比</a:t>
              </a:r>
              <a:endParaRPr lang="zh-CN" altLang="en-US" sz="1000" dirty="0">
                <a:latin typeface="微软雅黑" panose="020B0503020204020204" pitchFamily="34" charset="-122"/>
                <a:ea typeface="微软雅黑" panose="020B0503020204020204" pitchFamily="34" charset="-122"/>
              </a:endParaRPr>
            </a:p>
          </p:txBody>
        </p:sp>
        <p:sp>
          <p:nvSpPr>
            <p:cNvPr id="128" name="矩形 127"/>
            <p:cNvSpPr/>
            <p:nvPr/>
          </p:nvSpPr>
          <p:spPr>
            <a:xfrm>
              <a:off x="5206295" y="5398868"/>
              <a:ext cx="2569410" cy="818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Public feedback on epidemic prevention policies</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防疫政策的公众反馈</a:t>
              </a:r>
              <a:endParaRPr lang="zh-CN" altLang="en-US" sz="1000" dirty="0">
                <a:latin typeface="微软雅黑" panose="020B0503020204020204" pitchFamily="34" charset="-122"/>
                <a:ea typeface="微软雅黑" panose="020B0503020204020204" pitchFamily="34" charset="-122"/>
              </a:endParaRPr>
            </a:p>
          </p:txBody>
        </p:sp>
        <p:sp>
          <p:nvSpPr>
            <p:cNvPr id="129" name="矩形 128"/>
            <p:cNvSpPr/>
            <p:nvPr/>
          </p:nvSpPr>
          <p:spPr>
            <a:xfrm>
              <a:off x="7850961" y="5398868"/>
              <a:ext cx="3457944" cy="818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Calibri Light" panose="020F0302020204030204" pitchFamily="34" charset="0"/>
                  <a:ea typeface="微软雅黑" panose="020B0503020204020204" pitchFamily="34" charset="-122"/>
                  <a:cs typeface="Calibri Light" panose="020F0302020204030204" pitchFamily="34" charset="0"/>
                </a:rPr>
                <a:t>Strategies from the perspective of urban planning and enlightenment</a:t>
              </a:r>
              <a:endParaRPr lang="en-US" altLang="zh-CN" sz="1400" dirty="0">
                <a:latin typeface="Calibri Light" panose="020F0302020204030204" pitchFamily="34" charset="0"/>
                <a:ea typeface="微软雅黑" panose="020B0503020204020204" pitchFamily="34" charset="-122"/>
                <a:cs typeface="Calibri Light" panose="020F0302020204030204" pitchFamily="34" charset="0"/>
              </a:endParaRPr>
            </a:p>
            <a:p>
              <a:pPr algn="ctr"/>
              <a:r>
                <a:rPr lang="zh-CN" altLang="en-US" sz="1000" dirty="0">
                  <a:latin typeface="微软雅黑" panose="020B0503020204020204" pitchFamily="34" charset="-122"/>
                  <a:ea typeface="微软雅黑" panose="020B0503020204020204" pitchFamily="34" charset="-122"/>
                </a:rPr>
                <a:t>城市规划角度的策略与启示</a:t>
              </a:r>
              <a:endParaRPr lang="zh-CN" altLang="en-US" sz="1000" dirty="0">
                <a:latin typeface="微软雅黑" panose="020B0503020204020204" pitchFamily="34" charset="-122"/>
                <a:ea typeface="微软雅黑" panose="020B0503020204020204" pitchFamily="34" charset="-122"/>
              </a:endParaRPr>
            </a:p>
          </p:txBody>
        </p:sp>
        <p:sp>
          <p:nvSpPr>
            <p:cNvPr id="130" name="矩形: 圆角 129"/>
            <p:cNvSpPr/>
            <p:nvPr/>
          </p:nvSpPr>
          <p:spPr>
            <a:xfrm>
              <a:off x="2349500" y="1015846"/>
              <a:ext cx="9094938" cy="1472987"/>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1" name="矩形: 圆角 130"/>
            <p:cNvSpPr/>
            <p:nvPr/>
          </p:nvSpPr>
          <p:spPr>
            <a:xfrm>
              <a:off x="2349500" y="5295990"/>
              <a:ext cx="9094938" cy="1011188"/>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2" name="矩形: 圆角 131"/>
            <p:cNvSpPr/>
            <p:nvPr/>
          </p:nvSpPr>
          <p:spPr>
            <a:xfrm>
              <a:off x="2349500" y="176347"/>
              <a:ext cx="9094938" cy="679862"/>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2" name="组合 101"/>
          <p:cNvGrpSpPr/>
          <p:nvPr/>
        </p:nvGrpSpPr>
        <p:grpSpPr>
          <a:xfrm>
            <a:off x="1098805" y="1123819"/>
            <a:ext cx="9679648" cy="5232402"/>
            <a:chOff x="638205" y="176347"/>
            <a:chExt cx="10806233" cy="5841385"/>
          </a:xfrm>
        </p:grpSpPr>
        <p:sp>
          <p:nvSpPr>
            <p:cNvPr id="4" name="矩形: 圆角 3"/>
            <p:cNvSpPr/>
            <p:nvPr/>
          </p:nvSpPr>
          <p:spPr>
            <a:xfrm>
              <a:off x="638205" y="342536"/>
              <a:ext cx="1410559" cy="39873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数据采集</a:t>
              </a:r>
              <a:endParaRPr lang="zh-CN" altLang="en-US" sz="1600" b="1" dirty="0">
                <a:latin typeface="微软雅黑" panose="020B0503020204020204" pitchFamily="34" charset="-122"/>
                <a:ea typeface="微软雅黑" panose="020B0503020204020204" pitchFamily="34" charset="-122"/>
              </a:endParaRPr>
            </a:p>
          </p:txBody>
        </p:sp>
        <p:sp>
          <p:nvSpPr>
            <p:cNvPr id="5" name="矩形: 圆角 4"/>
            <p:cNvSpPr/>
            <p:nvPr/>
          </p:nvSpPr>
          <p:spPr>
            <a:xfrm>
              <a:off x="638205" y="1267497"/>
              <a:ext cx="1410559" cy="45084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数据预处理</a:t>
              </a:r>
              <a:endParaRPr lang="zh-CN" altLang="en-US" sz="1600" b="1" dirty="0">
                <a:latin typeface="微软雅黑" panose="020B0503020204020204" pitchFamily="34" charset="-122"/>
                <a:ea typeface="微软雅黑" panose="020B0503020204020204" pitchFamily="34" charset="-122"/>
              </a:endParaRPr>
            </a:p>
          </p:txBody>
        </p:sp>
        <p:sp>
          <p:nvSpPr>
            <p:cNvPr id="9" name="矩形 8"/>
            <p:cNvSpPr/>
            <p:nvPr/>
          </p:nvSpPr>
          <p:spPr>
            <a:xfrm>
              <a:off x="4365279" y="316932"/>
              <a:ext cx="1658199"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微博博文采集</a:t>
              </a:r>
              <a:endParaRPr lang="zh-CN" altLang="en-US" sz="1400" dirty="0">
                <a:latin typeface="微软雅黑" panose="020B0503020204020204" pitchFamily="34" charset="-122"/>
                <a:ea typeface="微软雅黑" panose="020B0503020204020204" pitchFamily="34" charset="-122"/>
              </a:endParaRPr>
            </a:p>
          </p:txBody>
        </p:sp>
        <p:sp>
          <p:nvSpPr>
            <p:cNvPr id="10" name="矩形 9"/>
            <p:cNvSpPr/>
            <p:nvPr/>
          </p:nvSpPr>
          <p:spPr>
            <a:xfrm>
              <a:off x="8865230" y="264875"/>
              <a:ext cx="171904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疫情数据采集</a:t>
              </a:r>
              <a:endParaRPr lang="zh-CN" altLang="en-US" sz="1400" dirty="0">
                <a:latin typeface="微软雅黑" panose="020B0503020204020204" pitchFamily="34" charset="-122"/>
                <a:ea typeface="微软雅黑" panose="020B0503020204020204" pitchFamily="34" charset="-122"/>
              </a:endParaRPr>
            </a:p>
          </p:txBody>
        </p:sp>
        <p:sp>
          <p:nvSpPr>
            <p:cNvPr id="11" name="矩形 10"/>
            <p:cNvSpPr/>
            <p:nvPr/>
          </p:nvSpPr>
          <p:spPr>
            <a:xfrm>
              <a:off x="8024315" y="1215379"/>
              <a:ext cx="171904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疫情阶段划分</a:t>
              </a:r>
              <a:endParaRPr lang="zh-CN" altLang="en-US" sz="1400" dirty="0">
                <a:latin typeface="微软雅黑" panose="020B0503020204020204" pitchFamily="34" charset="-122"/>
                <a:ea typeface="微软雅黑" panose="020B0503020204020204" pitchFamily="34" charset="-122"/>
              </a:endParaRPr>
            </a:p>
          </p:txBody>
        </p:sp>
        <p:sp>
          <p:nvSpPr>
            <p:cNvPr id="21" name="矩形 20"/>
            <p:cNvSpPr/>
            <p:nvPr/>
          </p:nvSpPr>
          <p:spPr>
            <a:xfrm>
              <a:off x="9838145" y="1215379"/>
              <a:ext cx="149225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时间线整理</a:t>
              </a:r>
              <a:endParaRPr lang="zh-CN" altLang="en-US" sz="1400" dirty="0">
                <a:latin typeface="微软雅黑" panose="020B0503020204020204" pitchFamily="34" charset="-122"/>
                <a:ea typeface="微软雅黑" panose="020B0503020204020204" pitchFamily="34" charset="-122"/>
              </a:endParaRPr>
            </a:p>
          </p:txBody>
        </p:sp>
        <p:grpSp>
          <p:nvGrpSpPr>
            <p:cNvPr id="65" name="组合 64"/>
            <p:cNvGrpSpPr/>
            <p:nvPr/>
          </p:nvGrpSpPr>
          <p:grpSpPr>
            <a:xfrm>
              <a:off x="2513442" y="2798589"/>
              <a:ext cx="5308599" cy="2129852"/>
              <a:chOff x="2653142" y="2808749"/>
              <a:chExt cx="5308599" cy="2129852"/>
            </a:xfrm>
          </p:grpSpPr>
          <p:sp>
            <p:nvSpPr>
              <p:cNvPr id="42" name="矩形: 圆角 41"/>
              <p:cNvSpPr/>
              <p:nvPr/>
            </p:nvSpPr>
            <p:spPr>
              <a:xfrm>
                <a:off x="2653142" y="2808749"/>
                <a:ext cx="5308599" cy="2129852"/>
              </a:xfrm>
              <a:prstGeom prst="roundRect">
                <a:avLst>
                  <a:gd name="adj" fmla="val 5846"/>
                </a:avLst>
              </a:prstGeom>
              <a:noFill/>
              <a:ln w="25400">
                <a:solidFill>
                  <a:srgbClr val="3A3A3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4" name="组合 33"/>
              <p:cNvGrpSpPr/>
              <p:nvPr/>
            </p:nvGrpSpPr>
            <p:grpSpPr>
              <a:xfrm>
                <a:off x="2782247" y="2937571"/>
                <a:ext cx="5050546" cy="1756348"/>
                <a:chOff x="2971247" y="2954811"/>
                <a:chExt cx="5050546" cy="1756348"/>
              </a:xfrm>
            </p:grpSpPr>
            <p:grpSp>
              <p:nvGrpSpPr>
                <p:cNvPr id="31" name="组合 30"/>
                <p:cNvGrpSpPr/>
                <p:nvPr/>
              </p:nvGrpSpPr>
              <p:grpSpPr>
                <a:xfrm>
                  <a:off x="2971247" y="2954811"/>
                  <a:ext cx="1398558" cy="1756348"/>
                  <a:chOff x="2971247" y="2954811"/>
                  <a:chExt cx="1398558" cy="1756348"/>
                </a:xfrm>
              </p:grpSpPr>
              <p:sp>
                <p:nvSpPr>
                  <p:cNvPr id="6" name="矩形: 圆角 5"/>
                  <p:cNvSpPr/>
                  <p:nvPr/>
                </p:nvSpPr>
                <p:spPr>
                  <a:xfrm>
                    <a:off x="2971247" y="2954811"/>
                    <a:ext cx="1398558" cy="322027"/>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3A3A3A"/>
                        </a:solidFill>
                        <a:latin typeface="微软雅黑" panose="020B0503020204020204" pitchFamily="34" charset="-122"/>
                        <a:ea typeface="微软雅黑" panose="020B0503020204020204" pitchFamily="34" charset="-122"/>
                      </a:rPr>
                      <a:t>热点分析</a:t>
                    </a:r>
                    <a:endParaRPr lang="zh-CN" altLang="en-US" sz="1400" b="1" dirty="0">
                      <a:solidFill>
                        <a:srgbClr val="3A3A3A"/>
                      </a:solidFill>
                      <a:latin typeface="微软雅黑" panose="020B0503020204020204" pitchFamily="34" charset="-122"/>
                      <a:ea typeface="微软雅黑" panose="020B0503020204020204" pitchFamily="34" charset="-122"/>
                    </a:endParaRPr>
                  </a:p>
                </p:txBody>
              </p:sp>
              <p:sp>
                <p:nvSpPr>
                  <p:cNvPr id="17" name="矩形 16"/>
                  <p:cNvSpPr/>
                  <p:nvPr/>
                </p:nvSpPr>
                <p:spPr>
                  <a:xfrm>
                    <a:off x="3022826" y="3400826"/>
                    <a:ext cx="129540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词云绘制</a:t>
                    </a:r>
                    <a:endParaRPr lang="zh-CN" altLang="en-US" sz="1400" dirty="0">
                      <a:latin typeface="微软雅黑" panose="020B0503020204020204" pitchFamily="34" charset="-122"/>
                      <a:ea typeface="微软雅黑" panose="020B0503020204020204" pitchFamily="34" charset="-122"/>
                    </a:endParaRPr>
                  </a:p>
                </p:txBody>
              </p:sp>
              <p:sp>
                <p:nvSpPr>
                  <p:cNvPr id="19" name="矩形 18"/>
                  <p:cNvSpPr/>
                  <p:nvPr/>
                </p:nvSpPr>
                <p:spPr>
                  <a:xfrm>
                    <a:off x="3022826" y="3948868"/>
                    <a:ext cx="1295400" cy="7622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热点话题时空演化</a:t>
                    </a:r>
                    <a:endParaRPr lang="zh-CN" altLang="en-US" sz="140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384999" y="2954811"/>
                  <a:ext cx="1636794" cy="1756348"/>
                  <a:chOff x="6384999" y="2954811"/>
                  <a:chExt cx="1636794" cy="1756348"/>
                </a:xfrm>
              </p:grpSpPr>
              <p:sp>
                <p:nvSpPr>
                  <p:cNvPr id="7" name="矩形: 圆角 6"/>
                  <p:cNvSpPr/>
                  <p:nvPr/>
                </p:nvSpPr>
                <p:spPr>
                  <a:xfrm>
                    <a:off x="6504117" y="2954811"/>
                    <a:ext cx="1398558" cy="322027"/>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3A3A3A"/>
                        </a:solidFill>
                        <a:latin typeface="微软雅黑" panose="020B0503020204020204" pitchFamily="34" charset="-122"/>
                        <a:ea typeface="微软雅黑" panose="020B0503020204020204" pitchFamily="34" charset="-122"/>
                      </a:rPr>
                      <a:t>情感分析</a:t>
                    </a:r>
                    <a:endParaRPr lang="zh-CN" altLang="en-US" sz="1400" b="1" dirty="0">
                      <a:solidFill>
                        <a:srgbClr val="3A3A3A"/>
                      </a:solidFill>
                      <a:latin typeface="微软雅黑" panose="020B0503020204020204" pitchFamily="34" charset="-122"/>
                      <a:ea typeface="微软雅黑" panose="020B0503020204020204" pitchFamily="34" charset="-122"/>
                    </a:endParaRPr>
                  </a:p>
                </p:txBody>
              </p:sp>
              <p:sp>
                <p:nvSpPr>
                  <p:cNvPr id="20" name="矩形 19"/>
                  <p:cNvSpPr/>
                  <p:nvPr/>
                </p:nvSpPr>
                <p:spPr>
                  <a:xfrm>
                    <a:off x="6384999" y="4168174"/>
                    <a:ext cx="1636794" cy="5429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事件关联分析</a:t>
                    </a:r>
                    <a:endParaRPr lang="zh-CN" altLang="en-US" sz="1400" dirty="0">
                      <a:latin typeface="微软雅黑" panose="020B0503020204020204" pitchFamily="34" charset="-122"/>
                      <a:ea typeface="微软雅黑" panose="020B0503020204020204" pitchFamily="34" charset="-122"/>
                    </a:endParaRPr>
                  </a:p>
                </p:txBody>
              </p:sp>
              <p:sp>
                <p:nvSpPr>
                  <p:cNvPr id="22" name="矩形 21"/>
                  <p:cNvSpPr/>
                  <p:nvPr/>
                </p:nvSpPr>
                <p:spPr>
                  <a:xfrm>
                    <a:off x="6384999" y="3400826"/>
                    <a:ext cx="1636794" cy="6810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SnowNLP</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情感分类</a:t>
                    </a:r>
                    <a:endParaRPr lang="zh-CN" altLang="en-US" sz="140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561427" y="2954811"/>
                  <a:ext cx="1631950" cy="1444886"/>
                  <a:chOff x="4539893" y="2954811"/>
                  <a:chExt cx="1631950" cy="1444886"/>
                </a:xfrm>
              </p:grpSpPr>
              <p:sp>
                <p:nvSpPr>
                  <p:cNvPr id="25" name="矩形: 圆角 24"/>
                  <p:cNvSpPr/>
                  <p:nvPr/>
                </p:nvSpPr>
                <p:spPr>
                  <a:xfrm>
                    <a:off x="4656589" y="2954811"/>
                    <a:ext cx="1398558" cy="322027"/>
                  </a:xfrm>
                  <a:prstGeom prst="roundRect">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3A3A3A"/>
                        </a:solidFill>
                        <a:latin typeface="微软雅黑" panose="020B0503020204020204" pitchFamily="34" charset="-122"/>
                        <a:ea typeface="微软雅黑" panose="020B0503020204020204" pitchFamily="34" charset="-122"/>
                      </a:rPr>
                      <a:t>共现分析</a:t>
                    </a:r>
                    <a:endParaRPr lang="zh-CN" altLang="en-US" sz="1400" b="1" dirty="0">
                      <a:solidFill>
                        <a:srgbClr val="3A3A3A"/>
                      </a:solidFill>
                      <a:latin typeface="微软雅黑" panose="020B0503020204020204" pitchFamily="34" charset="-122"/>
                      <a:ea typeface="微软雅黑" panose="020B0503020204020204" pitchFamily="34" charset="-122"/>
                    </a:endParaRPr>
                  </a:p>
                </p:txBody>
              </p:sp>
              <p:sp>
                <p:nvSpPr>
                  <p:cNvPr id="26" name="矩形 25"/>
                  <p:cNvSpPr/>
                  <p:nvPr/>
                </p:nvSpPr>
                <p:spPr>
                  <a:xfrm>
                    <a:off x="4539893" y="3400826"/>
                    <a:ext cx="163195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共词网络构建</a:t>
                    </a:r>
                    <a:endParaRPr lang="zh-CN" altLang="en-US" sz="1400" dirty="0">
                      <a:latin typeface="微软雅黑" panose="020B0503020204020204" pitchFamily="34" charset="-122"/>
                      <a:ea typeface="微软雅黑" panose="020B0503020204020204" pitchFamily="34" charset="-122"/>
                    </a:endParaRPr>
                  </a:p>
                </p:txBody>
              </p:sp>
              <p:sp>
                <p:nvSpPr>
                  <p:cNvPr id="27" name="矩形 26"/>
                  <p:cNvSpPr/>
                  <p:nvPr/>
                </p:nvSpPr>
                <p:spPr>
                  <a:xfrm>
                    <a:off x="4539893" y="3948847"/>
                    <a:ext cx="163195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聚类分析</a:t>
                    </a:r>
                    <a:endParaRPr lang="zh-CN" altLang="en-US" sz="1400" dirty="0">
                      <a:latin typeface="微软雅黑" panose="020B0503020204020204" pitchFamily="34" charset="-122"/>
                      <a:ea typeface="微软雅黑" panose="020B0503020204020204" pitchFamily="34" charset="-122"/>
                    </a:endParaRPr>
                  </a:p>
                </p:txBody>
              </p:sp>
            </p:grpSp>
          </p:grpSp>
        </p:grpSp>
        <p:sp>
          <p:nvSpPr>
            <p:cNvPr id="30" name="矩形: 圆角 29"/>
            <p:cNvSpPr/>
            <p:nvPr/>
          </p:nvSpPr>
          <p:spPr>
            <a:xfrm>
              <a:off x="638205" y="2950344"/>
              <a:ext cx="1410559" cy="70129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数据分析与可视化</a:t>
              </a:r>
              <a:endParaRPr lang="zh-CN" altLang="en-US" sz="1600" b="1" dirty="0">
                <a:latin typeface="微软雅黑" panose="020B0503020204020204" pitchFamily="34" charset="-122"/>
                <a:ea typeface="微软雅黑" panose="020B0503020204020204" pitchFamily="34" charset="-122"/>
              </a:endParaRPr>
            </a:p>
          </p:txBody>
        </p:sp>
        <p:grpSp>
          <p:nvGrpSpPr>
            <p:cNvPr id="41" name="组合 40"/>
            <p:cNvGrpSpPr/>
            <p:nvPr/>
          </p:nvGrpSpPr>
          <p:grpSpPr>
            <a:xfrm>
              <a:off x="2695664" y="1215379"/>
              <a:ext cx="4997429" cy="1123439"/>
              <a:chOff x="2835364" y="1428739"/>
              <a:chExt cx="4997429" cy="1123439"/>
            </a:xfrm>
          </p:grpSpPr>
          <p:sp>
            <p:nvSpPr>
              <p:cNvPr id="12" name="矩形 11"/>
              <p:cNvSpPr/>
              <p:nvPr/>
            </p:nvSpPr>
            <p:spPr>
              <a:xfrm>
                <a:off x="2835364" y="1428739"/>
                <a:ext cx="129540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数据清洗</a:t>
                </a:r>
                <a:endParaRPr lang="zh-CN" altLang="en-US" sz="1400" dirty="0">
                  <a:latin typeface="微软雅黑" panose="020B0503020204020204" pitchFamily="34" charset="-122"/>
                  <a:ea typeface="微软雅黑" panose="020B0503020204020204" pitchFamily="34" charset="-122"/>
                </a:endParaRPr>
              </a:p>
            </p:txBody>
          </p:sp>
          <p:sp>
            <p:nvSpPr>
              <p:cNvPr id="14" name="矩形 13"/>
              <p:cNvSpPr/>
              <p:nvPr/>
            </p:nvSpPr>
            <p:spPr>
              <a:xfrm>
                <a:off x="4686379" y="1428739"/>
                <a:ext cx="129540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分词优化</a:t>
                </a:r>
                <a:endParaRPr lang="zh-CN" altLang="en-US" sz="1400" dirty="0">
                  <a:latin typeface="微软雅黑" panose="020B0503020204020204" pitchFamily="34" charset="-122"/>
                  <a:ea typeface="微软雅黑" panose="020B0503020204020204" pitchFamily="34" charset="-122"/>
                </a:endParaRPr>
              </a:p>
            </p:txBody>
          </p:sp>
          <p:sp>
            <p:nvSpPr>
              <p:cNvPr id="16" name="矩形 15"/>
              <p:cNvSpPr/>
              <p:nvPr/>
            </p:nvSpPr>
            <p:spPr>
              <a:xfrm>
                <a:off x="4296175" y="2101328"/>
                <a:ext cx="2018942"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TF-IDF</a:t>
                </a:r>
                <a:r>
                  <a:rPr lang="zh-CN" altLang="en-US" sz="1400" dirty="0">
                    <a:latin typeface="微软雅黑" panose="020B0503020204020204" pitchFamily="34" charset="-122"/>
                    <a:ea typeface="微软雅黑" panose="020B0503020204020204" pitchFamily="34" charset="-122"/>
                  </a:rPr>
                  <a:t>词频计算</a:t>
                </a:r>
                <a:endParaRPr lang="zh-CN" altLang="en-US" sz="1400" dirty="0">
                  <a:latin typeface="微软雅黑" panose="020B0503020204020204" pitchFamily="34" charset="-122"/>
                  <a:ea typeface="微软雅黑" panose="020B0503020204020204" pitchFamily="34" charset="-122"/>
                </a:endParaRPr>
              </a:p>
            </p:txBody>
          </p:sp>
          <p:sp>
            <p:nvSpPr>
              <p:cNvPr id="18" name="矩形 17"/>
              <p:cNvSpPr/>
              <p:nvPr/>
            </p:nvSpPr>
            <p:spPr>
              <a:xfrm>
                <a:off x="6537393" y="1428739"/>
                <a:ext cx="129540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去停用词</a:t>
                </a:r>
                <a:endParaRPr lang="zh-CN" altLang="en-US" sz="1400" dirty="0">
                  <a:latin typeface="微软雅黑" panose="020B0503020204020204" pitchFamily="34" charset="-122"/>
                  <a:ea typeface="微软雅黑" panose="020B0503020204020204" pitchFamily="34" charset="-122"/>
                </a:endParaRPr>
              </a:p>
            </p:txBody>
          </p:sp>
          <p:cxnSp>
            <p:nvCxnSpPr>
              <p:cNvPr id="36" name="直接箭头连接符 35"/>
              <p:cNvCxnSpPr>
                <a:stCxn id="12" idx="3"/>
                <a:endCxn id="14" idx="1"/>
              </p:cNvCxnSpPr>
              <p:nvPr/>
            </p:nvCxnSpPr>
            <p:spPr>
              <a:xfrm>
                <a:off x="4130764" y="1654164"/>
                <a:ext cx="555615" cy="0"/>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3"/>
                <a:endCxn id="18" idx="1"/>
              </p:cNvCxnSpPr>
              <p:nvPr/>
            </p:nvCxnSpPr>
            <p:spPr>
              <a:xfrm>
                <a:off x="5981779" y="1654164"/>
                <a:ext cx="555614" cy="0"/>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18" idx="2"/>
                <a:endCxn id="16" idx="0"/>
              </p:cNvCxnSpPr>
              <p:nvPr/>
            </p:nvCxnSpPr>
            <p:spPr>
              <a:xfrm rot="5400000">
                <a:off x="6134501" y="1050735"/>
                <a:ext cx="221739" cy="1879447"/>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44" name="直接箭头连接符 43"/>
            <p:cNvCxnSpPr>
              <a:endCxn id="42" idx="0"/>
            </p:cNvCxnSpPr>
            <p:nvPr/>
          </p:nvCxnSpPr>
          <p:spPr>
            <a:xfrm>
              <a:off x="5165946" y="2542018"/>
              <a:ext cx="1796" cy="256571"/>
            </a:xfrm>
            <a:prstGeom prst="straightConnector1">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9" idx="2"/>
              <a:endCxn id="12" idx="0"/>
            </p:cNvCxnSpPr>
            <p:nvPr/>
          </p:nvCxnSpPr>
          <p:spPr>
            <a:xfrm rot="5400000">
              <a:off x="4045074" y="66073"/>
              <a:ext cx="447597" cy="1851015"/>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p:cNvCxnSpPr>
              <a:stCxn id="10" idx="2"/>
              <a:endCxn id="11" idx="0"/>
            </p:cNvCxnSpPr>
            <p:nvPr/>
          </p:nvCxnSpPr>
          <p:spPr>
            <a:xfrm rot="5400000">
              <a:off x="9054466" y="545095"/>
              <a:ext cx="499654" cy="840915"/>
            </a:xfrm>
            <a:prstGeom prst="bentConnector3">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10" idx="2"/>
              <a:endCxn id="21" idx="0"/>
            </p:cNvCxnSpPr>
            <p:nvPr/>
          </p:nvCxnSpPr>
          <p:spPr>
            <a:xfrm rot="16200000" flipH="1">
              <a:off x="9904683" y="535792"/>
              <a:ext cx="499654" cy="859520"/>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648150" y="2798588"/>
              <a:ext cx="2153200"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疫情数据可视化</a:t>
              </a:r>
              <a:endParaRPr lang="zh-CN" altLang="en-US" sz="1400" dirty="0">
                <a:latin typeface="微软雅黑" panose="020B0503020204020204" pitchFamily="34" charset="-122"/>
                <a:ea typeface="微软雅黑" panose="020B0503020204020204" pitchFamily="34" charset="-122"/>
              </a:endParaRPr>
            </a:p>
          </p:txBody>
        </p:sp>
        <p:cxnSp>
          <p:nvCxnSpPr>
            <p:cNvPr id="69" name="连接符: 肘形 68"/>
            <p:cNvCxnSpPr>
              <a:stCxn id="21" idx="2"/>
              <a:endCxn id="68" idx="0"/>
            </p:cNvCxnSpPr>
            <p:nvPr/>
          </p:nvCxnSpPr>
          <p:spPr>
            <a:xfrm rot="5400000">
              <a:off x="9588331" y="1802648"/>
              <a:ext cx="1132359" cy="859520"/>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11" idx="2"/>
              <a:endCxn id="68" idx="0"/>
            </p:cNvCxnSpPr>
            <p:nvPr/>
          </p:nvCxnSpPr>
          <p:spPr>
            <a:xfrm rot="16200000" flipH="1">
              <a:off x="8738113" y="1811950"/>
              <a:ext cx="1132359" cy="840915"/>
            </a:xfrm>
            <a:prstGeom prst="bentConnector3">
              <a:avLst>
                <a:gd name="adj1" fmla="val 50000"/>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p:cNvCxnSpPr>
              <a:stCxn id="21" idx="3"/>
              <a:endCxn id="20" idx="3"/>
            </p:cNvCxnSpPr>
            <p:nvPr/>
          </p:nvCxnSpPr>
          <p:spPr>
            <a:xfrm flipH="1">
              <a:off x="7693093" y="1440804"/>
              <a:ext cx="3637302" cy="2971463"/>
            </a:xfrm>
            <a:prstGeom prst="bentConnector3">
              <a:avLst>
                <a:gd name="adj1" fmla="val -6285"/>
              </a:avLst>
            </a:prstGeom>
            <a:ln w="19050">
              <a:solidFill>
                <a:srgbClr val="3A3A3A"/>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矩形: 圆角 77"/>
            <p:cNvSpPr/>
            <p:nvPr/>
          </p:nvSpPr>
          <p:spPr>
            <a:xfrm>
              <a:off x="2349500" y="2618489"/>
              <a:ext cx="9094938" cy="2495170"/>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0" name="矩形: 圆角 89"/>
            <p:cNvSpPr/>
            <p:nvPr/>
          </p:nvSpPr>
          <p:spPr>
            <a:xfrm>
              <a:off x="638205" y="5316440"/>
              <a:ext cx="1410559" cy="70129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规划角度的分析与思考</a:t>
              </a:r>
              <a:endParaRPr lang="zh-CN" altLang="en-US" sz="1600" b="1" dirty="0">
                <a:latin typeface="微软雅黑" panose="020B0503020204020204" pitchFamily="34" charset="-122"/>
                <a:ea typeface="微软雅黑" panose="020B0503020204020204" pitchFamily="34" charset="-122"/>
              </a:endParaRPr>
            </a:p>
          </p:txBody>
        </p:sp>
        <p:sp>
          <p:nvSpPr>
            <p:cNvPr id="96" name="矩形 95"/>
            <p:cNvSpPr/>
            <p:nvPr/>
          </p:nvSpPr>
          <p:spPr>
            <a:xfrm>
              <a:off x="2694126" y="5441661"/>
              <a:ext cx="2914753"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新闻与微博博文数据对比</a:t>
              </a:r>
              <a:endParaRPr lang="zh-CN" altLang="en-US" sz="1400" dirty="0">
                <a:latin typeface="微软雅黑" panose="020B0503020204020204" pitchFamily="34" charset="-122"/>
                <a:ea typeface="微软雅黑" panose="020B0503020204020204" pitchFamily="34" charset="-122"/>
              </a:endParaRPr>
            </a:p>
          </p:txBody>
        </p:sp>
        <p:sp>
          <p:nvSpPr>
            <p:cNvPr id="97" name="矩形 96"/>
            <p:cNvSpPr/>
            <p:nvPr/>
          </p:nvSpPr>
          <p:spPr>
            <a:xfrm>
              <a:off x="5770191" y="5437227"/>
              <a:ext cx="2491136"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防疫政策的公众反馈</a:t>
              </a:r>
              <a:endParaRPr lang="zh-CN" altLang="en-US" sz="1400" dirty="0">
                <a:latin typeface="微软雅黑" panose="020B0503020204020204" pitchFamily="34" charset="-122"/>
                <a:ea typeface="微软雅黑" panose="020B0503020204020204" pitchFamily="34" charset="-122"/>
              </a:endParaRPr>
            </a:p>
          </p:txBody>
        </p:sp>
        <p:sp>
          <p:nvSpPr>
            <p:cNvPr id="98" name="矩形 97"/>
            <p:cNvSpPr/>
            <p:nvPr/>
          </p:nvSpPr>
          <p:spPr>
            <a:xfrm>
              <a:off x="8422639" y="5437227"/>
              <a:ext cx="2907755" cy="4508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城市规划角度的策略启发</a:t>
              </a:r>
              <a:endParaRPr lang="zh-CN" altLang="en-US" sz="1400" dirty="0">
                <a:latin typeface="微软雅黑" panose="020B0503020204020204" pitchFamily="34" charset="-122"/>
                <a:ea typeface="微软雅黑" panose="020B0503020204020204" pitchFamily="34" charset="-122"/>
              </a:endParaRPr>
            </a:p>
          </p:txBody>
        </p:sp>
        <p:sp>
          <p:nvSpPr>
            <p:cNvPr id="99" name="矩形: 圆角 98"/>
            <p:cNvSpPr/>
            <p:nvPr/>
          </p:nvSpPr>
          <p:spPr>
            <a:xfrm>
              <a:off x="2349500" y="1073092"/>
              <a:ext cx="9094938" cy="1360179"/>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0" name="矩形: 圆角 99"/>
            <p:cNvSpPr/>
            <p:nvPr/>
          </p:nvSpPr>
          <p:spPr>
            <a:xfrm>
              <a:off x="2349500" y="5316440"/>
              <a:ext cx="9094938" cy="701292"/>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矩形: 圆角 100"/>
            <p:cNvSpPr/>
            <p:nvPr/>
          </p:nvSpPr>
          <p:spPr>
            <a:xfrm>
              <a:off x="2349500" y="176347"/>
              <a:ext cx="9094938" cy="679862"/>
            </a:xfrm>
            <a:prstGeom prst="roundRect">
              <a:avLst>
                <a:gd name="adj" fmla="val 8589"/>
              </a:avLst>
            </a:prstGeom>
            <a:noFill/>
            <a:ln w="38100">
              <a:solidFill>
                <a:srgbClr val="3A3A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54" name="组合 153"/>
          <p:cNvGrpSpPr/>
          <p:nvPr/>
        </p:nvGrpSpPr>
        <p:grpSpPr>
          <a:xfrm>
            <a:off x="0" y="137965"/>
            <a:ext cx="6905297" cy="461789"/>
            <a:chOff x="0" y="137965"/>
            <a:chExt cx="6905297" cy="461789"/>
          </a:xfrm>
        </p:grpSpPr>
        <p:sp>
          <p:nvSpPr>
            <p:cNvPr id="105" name="文本框 104"/>
            <p:cNvSpPr txBox="1"/>
            <p:nvPr/>
          </p:nvSpPr>
          <p:spPr>
            <a:xfrm>
              <a:off x="429260" y="138089"/>
              <a:ext cx="6476037" cy="461665"/>
            </a:xfrm>
            <a:prstGeom prst="rect">
              <a:avLst/>
            </a:prstGeom>
            <a:noFill/>
          </p:spPr>
          <p:txBody>
            <a:bodyPr wrap="square" rtlCol="0" anchor="ctr">
              <a:spAutoFit/>
            </a:bodyPr>
            <a:lstStyle/>
            <a:p>
              <a:r>
                <a:rPr lang="en-US" altLang="zh-CN" sz="2400" b="1" dirty="0">
                  <a:solidFill>
                    <a:srgbClr val="3A3A3A"/>
                  </a:solidFill>
                  <a:latin typeface="Calibri" panose="020F0502020204030204" pitchFamily="34" charset="0"/>
                  <a:cs typeface="Calibri" panose="020F0502020204030204" pitchFamily="34" charset="0"/>
                </a:rPr>
                <a:t>1.3 Research framework  </a:t>
              </a:r>
              <a:r>
                <a:rPr lang="zh-CN" altLang="en-US" dirty="0">
                  <a:solidFill>
                    <a:srgbClr val="3A3A3A"/>
                  </a:solidFill>
                  <a:latin typeface="微软雅黑" panose="020B0503020204020204" pitchFamily="34" charset="-122"/>
                  <a:ea typeface="微软雅黑" panose="020B0503020204020204" pitchFamily="34" charset="-122"/>
                </a:rPr>
                <a:t>研究框架</a:t>
              </a:r>
              <a:endParaRPr lang="zh-CN" altLang="en-US" sz="2400" dirty="0">
                <a:solidFill>
                  <a:srgbClr val="3A3A3A"/>
                </a:solidFill>
                <a:latin typeface="微软雅黑" panose="020B0503020204020204" pitchFamily="34" charset="-122"/>
                <a:ea typeface="微软雅黑" panose="020B0503020204020204" pitchFamily="34" charset="-122"/>
              </a:endParaRPr>
            </a:p>
          </p:txBody>
        </p:sp>
        <p:sp>
          <p:nvSpPr>
            <p:cNvPr id="106" name="KSO_Shape"/>
            <p:cNvSpPr/>
            <p:nvPr/>
          </p:nvSpPr>
          <p:spPr>
            <a:xfrm>
              <a:off x="0" y="13796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02</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003394" y="2929236"/>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063914" y="2598003"/>
            <a:ext cx="5318892" cy="830997"/>
          </a:xfrm>
          <a:prstGeom prst="rect">
            <a:avLst/>
          </a:prstGeom>
        </p:spPr>
        <p:txBody>
          <a:bodyPr wrap="none">
            <a:spAutoFit/>
          </a:bodyPr>
          <a:lstStyle/>
          <a:p>
            <a:pPr lvl="0"/>
            <a:r>
              <a:rPr lang="en-US" altLang="zh-CN" sz="2800" dirty="0">
                <a:solidFill>
                  <a:srgbClr val="FFC001"/>
                </a:solidFill>
                <a:latin typeface="Calibri Light" panose="020F0302020204030204" pitchFamily="34" charset="0"/>
              </a:rPr>
              <a:t>Data acquisition and pre-processing</a:t>
            </a:r>
            <a:endParaRPr lang="en-US" altLang="zh-CN" sz="2800" dirty="0">
              <a:solidFill>
                <a:srgbClr val="FFC001"/>
              </a:solidFill>
              <a:latin typeface="Calibri Light" panose="020F0302020204030204" pitchFamily="34" charset="0"/>
            </a:endParaRPr>
          </a:p>
          <a:p>
            <a:pPr lvl="0"/>
            <a:r>
              <a:rPr lang="zh-CN" altLang="en-US" sz="2000" dirty="0">
                <a:solidFill>
                  <a:srgbClr val="FFC001"/>
                </a:solidFill>
                <a:latin typeface="微软雅黑 Light" panose="020B0502040204020203" pitchFamily="34" charset="-122"/>
                <a:ea typeface="微软雅黑 Light" panose="020B0502040204020203" pitchFamily="34" charset="-122"/>
              </a:rPr>
              <a:t>数据采集与预处理</a:t>
            </a:r>
            <a:endParaRPr lang="zh-CN" altLang="en-US" sz="2400" dirty="0">
              <a:solidFill>
                <a:srgbClr val="FFC001"/>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4063914" y="3368072"/>
            <a:ext cx="4102659" cy="584775"/>
          </a:xfrm>
          <a:prstGeom prst="rect">
            <a:avLst/>
          </a:prstGeom>
          <a:noFill/>
        </p:spPr>
        <p:txBody>
          <a:bodyPr wrap="square" rtlCol="0">
            <a:spAutoFit/>
          </a:bodyPr>
          <a:lstStyle/>
          <a:p>
            <a:pPr algn="just"/>
            <a:r>
              <a:rPr lang="en-US" altLang="zh-CN" sz="1600" b="1" dirty="0">
                <a:solidFill>
                  <a:srgbClr val="3A3A3A"/>
                </a:solidFill>
                <a:latin typeface="Calibri Light" panose="020F0302020204030204" pitchFamily="34" charset="0"/>
              </a:rPr>
              <a:t>2.1 Data acquisition  </a:t>
            </a:r>
            <a:r>
              <a:rPr lang="zh-CN" altLang="en-US" sz="1400" dirty="0">
                <a:solidFill>
                  <a:srgbClr val="3A3A3A"/>
                </a:solidFill>
                <a:latin typeface="微软雅黑 Light" panose="020B0502040204020203" pitchFamily="34" charset="-122"/>
                <a:ea typeface="微软雅黑 Light" panose="020B0502040204020203" pitchFamily="34" charset="-122"/>
              </a:rPr>
              <a:t>数据采集</a:t>
            </a:r>
            <a:endParaRPr lang="en-US" altLang="zh-CN" sz="1400" dirty="0">
              <a:solidFill>
                <a:srgbClr val="3A3A3A"/>
              </a:solidFill>
              <a:latin typeface="微软雅黑 Light" panose="020B0502040204020203" pitchFamily="34" charset="-122"/>
              <a:ea typeface="微软雅黑 Light" panose="020B0502040204020203" pitchFamily="34" charset="-122"/>
            </a:endParaRPr>
          </a:p>
          <a:p>
            <a:pPr algn="just"/>
            <a:r>
              <a:rPr lang="en-US" altLang="zh-CN" sz="1600" b="1" dirty="0">
                <a:solidFill>
                  <a:srgbClr val="3A3A3A"/>
                </a:solidFill>
                <a:latin typeface="Calibri Light" panose="020F0302020204030204" pitchFamily="34" charset="0"/>
              </a:rPr>
              <a:t>2.2 Data pre-processing  </a:t>
            </a:r>
            <a:r>
              <a:rPr lang="zh-CN" altLang="en-US" sz="1400" dirty="0">
                <a:solidFill>
                  <a:srgbClr val="3A3A3A"/>
                </a:solidFill>
                <a:latin typeface="微软雅黑 Light" panose="020B0502040204020203" pitchFamily="34" charset="-122"/>
                <a:ea typeface="微软雅黑 Light" panose="020B0502040204020203" pitchFamily="34" charset="-122"/>
              </a:rPr>
              <a:t>数据预处理</a:t>
            </a:r>
            <a:endParaRPr lang="zh-CN" altLang="en-US" sz="2000" dirty="0">
              <a:solidFill>
                <a:srgbClr val="3A3A3A"/>
              </a:solidFill>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3953365" y="2736504"/>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269005" y="4758454"/>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tags/tag1.xml><?xml version="1.0" encoding="utf-8"?>
<p:tagLst xmlns:p="http://schemas.openxmlformats.org/presentationml/2006/main">
  <p:tag name="KSO_WM_UNIT_TABLE_BEAUTIFY" val="smartTable{da4d7753-1468-4e43-9384-d95d128bbfca}"/>
  <p:tag name="TABLE_ENDDRAG_ORIGIN_RECT" val="847*407"/>
  <p:tag name="TABLE_ENDDRAG_RECT" val="46*88*847*407"/>
</p:tagLst>
</file>

<file path=ppt/tags/tag2.xml><?xml version="1.0" encoding="utf-8"?>
<p:tagLst xmlns:p="http://schemas.openxmlformats.org/presentationml/2006/main">
  <p:tag name="KSO_WM_UNIT_TABLE_BEAUTIFY" val="smartTable{3f432eda-dc9b-4206-b838-52cbff6dff52}"/>
  <p:tag name="TABLE_ENDDRAG_ORIGIN_RECT" val="468*342"/>
  <p:tag name="TABLE_ENDDRAG_RECT" val="47*143*468*342"/>
</p:tagLst>
</file>

<file path=ppt/tags/tag3.xml><?xml version="1.0" encoding="utf-8"?>
<p:tagLst xmlns:p="http://schemas.openxmlformats.org/presentationml/2006/main">
  <p:tag name="KSO_WM_UNIT_TABLE_BEAUTIFY" val="smartTable{bf5d7441-7f58-47bf-90ef-befd8eec1c14}"/>
</p:tagLst>
</file>

<file path=ppt/tags/tag4.xml><?xml version="1.0" encoding="utf-8"?>
<p:tagLst xmlns:p="http://schemas.openxmlformats.org/presentationml/2006/main">
  <p:tag name="KSO_WM_UNIT_PLACING_PICTURE_USER_VIEWPORT" val="{&quot;height&quot;:4503,&quot;width&quot;:7557}"/>
</p:tagLst>
</file>

<file path=ppt/tags/tag5.xml><?xml version="1.0" encoding="utf-8"?>
<p:tagLst xmlns:p="http://schemas.openxmlformats.org/presentationml/2006/main">
  <p:tag name="ISPRING_PRESENTATION_TITLE" val="PowerPoint 演示文稿"/>
  <p:tag name="COMMONDATA" val="eyJoZGlkIjoiMmVhYTg5MjM5MGI2MmU2MDdhMWJmNDJjMjUxZDkyN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27356</Words>
  <Application>WPS 演示</Application>
  <PresentationFormat>宽屏</PresentationFormat>
  <Paragraphs>3016</Paragraphs>
  <Slides>56</Slides>
  <Notes>32</Notes>
  <HiddenSlides>3</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56</vt:i4>
      </vt:variant>
    </vt:vector>
  </HeadingPairs>
  <TitlesOfParts>
    <vt:vector size="71" baseType="lpstr">
      <vt:lpstr>Arial</vt:lpstr>
      <vt:lpstr>宋体</vt:lpstr>
      <vt:lpstr>Wingdings</vt:lpstr>
      <vt:lpstr>Calibri Light</vt:lpstr>
      <vt:lpstr>微软雅黑 Light</vt:lpstr>
      <vt:lpstr>Yu Gothic UI Light</vt:lpstr>
      <vt:lpstr>Arial Black</vt:lpstr>
      <vt:lpstr>Calibri</vt:lpstr>
      <vt:lpstr>微软雅黑</vt:lpstr>
      <vt:lpstr>等线</vt:lpstr>
      <vt:lpstr>Arial Unicode MS</vt:lpstr>
      <vt:lpstr>等线 Light</vt:lpstr>
      <vt:lpstr>HGB1X_CNKI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lastModifiedBy>Caliginsky</cp:lastModifiedBy>
  <cp:revision>440</cp:revision>
  <dcterms:created xsi:type="dcterms:W3CDTF">2016-06-07T15:36:00Z</dcterms:created>
  <dcterms:modified xsi:type="dcterms:W3CDTF">2022-05-04T15:50:41Z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5CF6446D45BF42DD86D0AD3D4921543D</vt:lpwstr>
  </property>
  <property fmtid="{D5CDD505-2E9C-101B-9397-08002B2CF9AE}" pid="3" name="KSOProductBuildVer">
    <vt:lpwstr>2052-11.1.0.11636</vt:lpwstr>
  </property>
</Properties>
</file>